
<file path=[Content_Types].xml><?xml version="1.0" encoding="utf-8"?>
<Types xmlns="http://schemas.openxmlformats.org/package/2006/content-types">
  <Default Extension="rels" ContentType="application/vnd.openxmlformats-package.relationships+xml"/>
  <Default Extension="jpeg" ContentType="image/jpeg"/>
  <Default Extension="fntdata" ContentType="application/x-fontdata"/>
  <Default Extension="png" ContentType="image/png"/>
  <Default Extension="emf" ContentType="image/x-emf"/>
  <Override PartName="/customXml/item1.xml" ContentType="application/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7.12.1-->
<p:presentation xmlns:r="http://schemas.openxmlformats.org/officeDocument/2006/relationships" xmlns:a="http://schemas.openxmlformats.org/drawingml/2006/main" xmlns:p="http://schemas.openxmlformats.org/presentationml/2006/main" removePersonalInfoOnSave="1" embedTrueTypeFonts="1" saveSubsetFonts="1">
  <p:sldMasterIdLst>
    <p:sldMasterId id="2147483672" r:id="rId2"/>
  </p:sldMasterIdLst>
  <p:notesMasterIdLst>
    <p:notesMasterId r:id="rId3"/>
  </p:notesMasterIdLst>
  <p:handoutMasterIdLst>
    <p:handoutMasterId r:id="rId4"/>
  </p:handoutMasterIdLst>
  <p:sldIdLst>
    <p:sldId id="256" r:id="rId5"/>
    <p:sldId id="257" r:id="rId6"/>
    <p:sldId id="259" r:id="rId7"/>
    <p:sldId id="266" r:id="rId8"/>
    <p:sldId id="270" r:id="rId9"/>
    <p:sldId id="265" r:id="rId10"/>
    <p:sldId id="267" r:id="rId11"/>
    <p:sldId id="269" r:id="rId12"/>
    <p:sldId id="274" r:id="rId13"/>
    <p:sldId id="268" r:id="rId14"/>
    <p:sldId id="272" r:id="rId15"/>
    <p:sldId id="258" r:id="rId16"/>
    <p:sldId id="262" r:id="rId17"/>
    <p:sldId id="260" r:id="rId18"/>
    <p:sldId id="261" r:id="rId19"/>
    <p:sldId id="264" r:id="rId20"/>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Wingdings 2" panose="05020102010507070707" pitchFamily="18" charset="2"/>
      <p:regular r:id="rId30"/>
    </p:embeddedFont>
  </p:embeddedFontLst>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C477"/>
    <a:srgbClr val="2FC49F"/>
    <a:srgbClr val="2EBB96"/>
    <a:srgbClr val="18BB8F"/>
    <a:srgbClr val="3DA0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80" d="100"/>
          <a:sy n="80" d="100"/>
        </p:scale>
        <p:origin x="6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tags" Target="tags/tag1.xml" /><Relationship Id="rId22" Type="http://schemas.openxmlformats.org/officeDocument/2006/relationships/font" Target="fonts/font1.fntdata" /><Relationship Id="rId23" Type="http://schemas.openxmlformats.org/officeDocument/2006/relationships/font" Target="fonts/font2.fntdata" /><Relationship Id="rId24" Type="http://schemas.openxmlformats.org/officeDocument/2006/relationships/font" Target="fonts/font3.fntdata" /><Relationship Id="rId25" Type="http://schemas.openxmlformats.org/officeDocument/2006/relationships/font" Target="fonts/font4.fntdata" /><Relationship Id="rId26" Type="http://schemas.openxmlformats.org/officeDocument/2006/relationships/font" Target="fonts/font5.fntdata" /><Relationship Id="rId27" Type="http://schemas.openxmlformats.org/officeDocument/2006/relationships/font" Target="fonts/font6.fntdata" /><Relationship Id="rId28" Type="http://schemas.openxmlformats.org/officeDocument/2006/relationships/font" Target="fonts/font7.fntdata" /><Relationship Id="rId29" Type="http://schemas.openxmlformats.org/officeDocument/2006/relationships/font" Target="fonts/font8.fntdata" /><Relationship Id="rId3" Type="http://schemas.openxmlformats.org/officeDocument/2006/relationships/notesMaster" Target="notesMasters/notesMaster1.xml" /><Relationship Id="rId30" Type="http://schemas.openxmlformats.org/officeDocument/2006/relationships/font" Target="fonts/font9.fntdata"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3CB991-EEA1-4868-8946-266ED297391D}" type="datetimeFigureOut">
              <a:rPr lang="en-US" smtClean="0"/>
              <a:t>9/23/2020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5F92A0-95AD-4454-9A6F-D79B78155C5F}" type="slidenum">
              <a:rPr lang="en-US" smtClean="0"/>
              <a:t>‹#›</a:t>
            </a:fld>
            <a:endParaRPr lang="en-US"/>
          </a:p>
        </p:txBody>
      </p:sp>
    </p:spTree>
    <p:extLst>
      <p:ext uri="{BB962C8B-B14F-4D97-AF65-F5344CB8AC3E}">
        <p14:creationId xmlns:p14="http://schemas.microsoft.com/office/powerpoint/2010/main" val="3880407520"/>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820054-B2F2-4810-8A3F-35D4642C14FA}" type="datetimeFigureOut">
              <a:rPr lang="en-US" smtClean="0"/>
              <a:t>9/23/2020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7BF60-E3E1-432C-9F9B-98F5645AC40D}" type="slidenum">
              <a:rPr lang="en-US" smtClean="0"/>
              <a:t>‹#›</a:t>
            </a:fld>
            <a:endParaRPr lang="en-US"/>
          </a:p>
        </p:txBody>
      </p:sp>
    </p:spTree>
    <p:extLst>
      <p:ext uri="{BB962C8B-B14F-4D97-AF65-F5344CB8AC3E}">
        <p14:creationId xmlns:p14="http://schemas.microsoft.com/office/powerpoint/2010/main" val="38955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7BF60-E3E1-432C-9F9B-98F5645AC40D}" type="slidenum">
              <a:rPr lang="en-US" smtClean="0"/>
              <a:t>1</a:t>
            </a:fld>
            <a:endParaRPr lang="en-US"/>
          </a:p>
        </p:txBody>
      </p:sp>
    </p:spTree>
    <p:extLst>
      <p:ext uri="{BB962C8B-B14F-4D97-AF65-F5344CB8AC3E}">
        <p14:creationId xmlns:p14="http://schemas.microsoft.com/office/powerpoint/2010/main" val="3673723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7BF60-E3E1-432C-9F9B-98F5645AC40D}" type="slidenum">
              <a:rPr lang="en-US" smtClean="0"/>
              <a:t>10</a:t>
            </a:fld>
            <a:endParaRPr lang="en-US"/>
          </a:p>
        </p:txBody>
      </p:sp>
    </p:spTree>
    <p:extLst>
      <p:ext uri="{BB962C8B-B14F-4D97-AF65-F5344CB8AC3E}">
        <p14:creationId xmlns:p14="http://schemas.microsoft.com/office/powerpoint/2010/main" val="4279615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7BF60-E3E1-432C-9F9B-98F5645AC40D}" type="slidenum">
              <a:rPr lang="en-US" smtClean="0"/>
              <a:t>11</a:t>
            </a:fld>
            <a:endParaRPr lang="en-US"/>
          </a:p>
        </p:txBody>
      </p:sp>
    </p:spTree>
    <p:extLst>
      <p:ext uri="{BB962C8B-B14F-4D97-AF65-F5344CB8AC3E}">
        <p14:creationId xmlns:p14="http://schemas.microsoft.com/office/powerpoint/2010/main" val="2379988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7BF60-E3E1-432C-9F9B-98F5645AC40D}" type="slidenum">
              <a:rPr lang="en-US" smtClean="0"/>
              <a:t>12</a:t>
            </a:fld>
            <a:endParaRPr lang="en-US"/>
          </a:p>
        </p:txBody>
      </p:sp>
    </p:spTree>
    <p:extLst>
      <p:ext uri="{BB962C8B-B14F-4D97-AF65-F5344CB8AC3E}">
        <p14:creationId xmlns:p14="http://schemas.microsoft.com/office/powerpoint/2010/main" val="34735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7BF60-E3E1-432C-9F9B-98F5645AC40D}" type="slidenum">
              <a:rPr lang="en-US" smtClean="0"/>
              <a:t>13</a:t>
            </a:fld>
            <a:endParaRPr lang="en-US"/>
          </a:p>
        </p:txBody>
      </p:sp>
    </p:spTree>
    <p:extLst>
      <p:ext uri="{BB962C8B-B14F-4D97-AF65-F5344CB8AC3E}">
        <p14:creationId xmlns:p14="http://schemas.microsoft.com/office/powerpoint/2010/main" val="2562911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7BF60-E3E1-432C-9F9B-98F5645AC40D}" type="slidenum">
              <a:rPr lang="en-US" smtClean="0"/>
              <a:t>14</a:t>
            </a:fld>
            <a:endParaRPr lang="en-US"/>
          </a:p>
        </p:txBody>
      </p:sp>
    </p:spTree>
    <p:extLst>
      <p:ext uri="{BB962C8B-B14F-4D97-AF65-F5344CB8AC3E}">
        <p14:creationId xmlns:p14="http://schemas.microsoft.com/office/powerpoint/2010/main" val="3326755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7BF60-E3E1-432C-9F9B-98F5645AC40D}" type="slidenum">
              <a:rPr lang="en-US" smtClean="0"/>
              <a:t>15</a:t>
            </a:fld>
            <a:endParaRPr lang="en-US"/>
          </a:p>
        </p:txBody>
      </p:sp>
    </p:spTree>
    <p:extLst>
      <p:ext uri="{BB962C8B-B14F-4D97-AF65-F5344CB8AC3E}">
        <p14:creationId xmlns:p14="http://schemas.microsoft.com/office/powerpoint/2010/main" val="1524789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7BF60-E3E1-432C-9F9B-98F5645AC40D}" type="slidenum">
              <a:rPr lang="en-US" smtClean="0"/>
              <a:t>16</a:t>
            </a:fld>
            <a:endParaRPr lang="en-US"/>
          </a:p>
        </p:txBody>
      </p:sp>
    </p:spTree>
    <p:extLst>
      <p:ext uri="{BB962C8B-B14F-4D97-AF65-F5344CB8AC3E}">
        <p14:creationId xmlns:p14="http://schemas.microsoft.com/office/powerpoint/2010/main" val="409936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7BF60-E3E1-432C-9F9B-98F5645AC40D}" type="slidenum">
              <a:rPr lang="en-US" smtClean="0"/>
              <a:t>2</a:t>
            </a:fld>
            <a:endParaRPr lang="en-US"/>
          </a:p>
        </p:txBody>
      </p:sp>
    </p:spTree>
    <p:extLst>
      <p:ext uri="{BB962C8B-B14F-4D97-AF65-F5344CB8AC3E}">
        <p14:creationId xmlns:p14="http://schemas.microsoft.com/office/powerpoint/2010/main" val="243525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7BF60-E3E1-432C-9F9B-98F5645AC40D}" type="slidenum">
              <a:rPr lang="en-US" smtClean="0"/>
              <a:t>3</a:t>
            </a:fld>
            <a:endParaRPr lang="en-US"/>
          </a:p>
        </p:txBody>
      </p:sp>
    </p:spTree>
    <p:extLst>
      <p:ext uri="{BB962C8B-B14F-4D97-AF65-F5344CB8AC3E}">
        <p14:creationId xmlns:p14="http://schemas.microsoft.com/office/powerpoint/2010/main" val="1296713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7BF60-E3E1-432C-9F9B-98F5645AC40D}" type="slidenum">
              <a:rPr lang="en-US" smtClean="0"/>
              <a:t>4</a:t>
            </a:fld>
            <a:endParaRPr lang="en-US"/>
          </a:p>
        </p:txBody>
      </p:sp>
    </p:spTree>
    <p:extLst>
      <p:ext uri="{BB962C8B-B14F-4D97-AF65-F5344CB8AC3E}">
        <p14:creationId xmlns:p14="http://schemas.microsoft.com/office/powerpoint/2010/main" val="1151829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7BF60-E3E1-432C-9F9B-98F5645AC40D}" type="slidenum">
              <a:rPr lang="en-US" smtClean="0"/>
              <a:t>5</a:t>
            </a:fld>
            <a:endParaRPr lang="en-US"/>
          </a:p>
        </p:txBody>
      </p:sp>
    </p:spTree>
    <p:extLst>
      <p:ext uri="{BB962C8B-B14F-4D97-AF65-F5344CB8AC3E}">
        <p14:creationId xmlns:p14="http://schemas.microsoft.com/office/powerpoint/2010/main" val="2839987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7BF60-E3E1-432C-9F9B-98F5645AC40D}" type="slidenum">
              <a:rPr lang="en-US" smtClean="0"/>
              <a:t>6</a:t>
            </a:fld>
            <a:endParaRPr lang="en-US"/>
          </a:p>
        </p:txBody>
      </p:sp>
    </p:spTree>
    <p:extLst>
      <p:ext uri="{BB962C8B-B14F-4D97-AF65-F5344CB8AC3E}">
        <p14:creationId xmlns:p14="http://schemas.microsoft.com/office/powerpoint/2010/main" val="2282974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7BF60-E3E1-432C-9F9B-98F5645AC40D}" type="slidenum">
              <a:rPr lang="en-US" smtClean="0"/>
              <a:t>7</a:t>
            </a:fld>
            <a:endParaRPr lang="en-US"/>
          </a:p>
        </p:txBody>
      </p:sp>
    </p:spTree>
    <p:extLst>
      <p:ext uri="{BB962C8B-B14F-4D97-AF65-F5344CB8AC3E}">
        <p14:creationId xmlns:p14="http://schemas.microsoft.com/office/powerpoint/2010/main" val="2256387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7BF60-E3E1-432C-9F9B-98F5645AC40D}" type="slidenum">
              <a:rPr lang="en-US" smtClean="0"/>
              <a:t>8</a:t>
            </a:fld>
            <a:endParaRPr lang="en-US"/>
          </a:p>
        </p:txBody>
      </p:sp>
    </p:spTree>
    <p:extLst>
      <p:ext uri="{BB962C8B-B14F-4D97-AF65-F5344CB8AC3E}">
        <p14:creationId xmlns:p14="http://schemas.microsoft.com/office/powerpoint/2010/main" val="2016622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7BF60-E3E1-432C-9F9B-98F5645AC40D}" type="slidenum">
              <a:rPr lang="en-US" smtClean="0"/>
              <a:t>9</a:t>
            </a:fld>
            <a:endParaRPr lang="en-US"/>
          </a:p>
        </p:txBody>
      </p:sp>
    </p:spTree>
    <p:extLst>
      <p:ext uri="{BB962C8B-B14F-4D97-AF65-F5344CB8AC3E}">
        <p14:creationId xmlns:p14="http://schemas.microsoft.com/office/powerpoint/2010/main" val="333451826"/>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1371600" y="3195638"/>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422" indent="0" algn="ctr">
              <a:buNone/>
              <a:defRPr>
                <a:solidFill>
                  <a:schemeClr val="tx1">
                    <a:tint val="75000"/>
                  </a:schemeClr>
                </a:solidFill>
              </a:defRPr>
            </a:lvl2pPr>
            <a:lvl3pPr marL="1632844" indent="0" algn="ctr">
              <a:buNone/>
              <a:defRPr>
                <a:solidFill>
                  <a:schemeClr val="tx1">
                    <a:tint val="75000"/>
                  </a:schemeClr>
                </a:solidFill>
              </a:defRPr>
            </a:lvl3pPr>
            <a:lvl4pPr marL="2449266" indent="0" algn="ctr">
              <a:buNone/>
              <a:defRPr>
                <a:solidFill>
                  <a:schemeClr val="tx1">
                    <a:tint val="75000"/>
                  </a:schemeClr>
                </a:solidFill>
              </a:defRPr>
            </a:lvl4pPr>
            <a:lvl5pPr marL="3265688" indent="0" algn="ctr">
              <a:buNone/>
              <a:defRPr>
                <a:solidFill>
                  <a:schemeClr val="tx1">
                    <a:tint val="75000"/>
                  </a:schemeClr>
                </a:solidFill>
              </a:defRPr>
            </a:lvl5pPr>
            <a:lvl6pPr marL="4082110" indent="0" algn="ctr">
              <a:buNone/>
              <a:defRPr>
                <a:solidFill>
                  <a:schemeClr val="tx1">
                    <a:tint val="75000"/>
                  </a:schemeClr>
                </a:solidFill>
              </a:defRPr>
            </a:lvl6pPr>
            <a:lvl7pPr marL="4898532" indent="0" algn="ctr">
              <a:buNone/>
              <a:defRPr>
                <a:solidFill>
                  <a:schemeClr val="tx1">
                    <a:tint val="75000"/>
                  </a:schemeClr>
                </a:solidFill>
              </a:defRPr>
            </a:lvl7pPr>
            <a:lvl8pPr marL="5714954" indent="0" algn="ctr">
              <a:buNone/>
              <a:defRPr>
                <a:solidFill>
                  <a:schemeClr val="tx1">
                    <a:tint val="75000"/>
                  </a:schemeClr>
                </a:solidFill>
              </a:defRPr>
            </a:lvl8pPr>
            <a:lvl9pPr marL="65313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0643823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2231139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13258800" y="411958"/>
            <a:ext cx="4114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8735424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6008200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1444626" y="6610351"/>
            <a:ext cx="15544800" cy="2043113"/>
          </a:xfrm>
        </p:spPr>
        <p:txBody>
          <a:bodyPr anchor="t"/>
          <a:lstStyle>
            <a:lvl1pPr algn="l">
              <a:defRPr sz="71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600">
                <a:solidFill>
                  <a:schemeClr val="tx1">
                    <a:tint val="75000"/>
                  </a:schemeClr>
                </a:solidFill>
              </a:defRPr>
            </a:lvl1pPr>
            <a:lvl2pPr marL="816422" indent="0">
              <a:buNone/>
              <a:defRPr sz="3200">
                <a:solidFill>
                  <a:schemeClr val="tx1">
                    <a:tint val="75000"/>
                  </a:schemeClr>
                </a:solidFill>
              </a:defRPr>
            </a:lvl2pPr>
            <a:lvl3pPr marL="1632844" indent="0">
              <a:buNone/>
              <a:defRPr sz="2900">
                <a:solidFill>
                  <a:schemeClr val="tx1">
                    <a:tint val="75000"/>
                  </a:schemeClr>
                </a:solidFill>
              </a:defRPr>
            </a:lvl3pPr>
            <a:lvl4pPr marL="2449266" indent="0">
              <a:buNone/>
              <a:defRPr sz="2500">
                <a:solidFill>
                  <a:schemeClr val="tx1">
                    <a:tint val="75000"/>
                  </a:schemeClr>
                </a:solidFill>
              </a:defRPr>
            </a:lvl4pPr>
            <a:lvl5pPr marL="3265688" indent="0">
              <a:buNone/>
              <a:defRPr sz="2500">
                <a:solidFill>
                  <a:schemeClr val="tx1">
                    <a:tint val="75000"/>
                  </a:schemeClr>
                </a:solidFill>
              </a:defRPr>
            </a:lvl5pPr>
            <a:lvl6pPr marL="4082110" indent="0">
              <a:buNone/>
              <a:defRPr sz="2500">
                <a:solidFill>
                  <a:schemeClr val="tx1">
                    <a:tint val="75000"/>
                  </a:schemeClr>
                </a:solidFill>
              </a:defRPr>
            </a:lvl6pPr>
            <a:lvl7pPr marL="4898532" indent="0">
              <a:buNone/>
              <a:defRPr sz="2500">
                <a:solidFill>
                  <a:schemeClr val="tx1">
                    <a:tint val="75000"/>
                  </a:schemeClr>
                </a:solidFill>
              </a:defRPr>
            </a:lvl7pPr>
            <a:lvl8pPr marL="5714954" indent="0">
              <a:buNone/>
              <a:defRPr sz="2500">
                <a:solidFill>
                  <a:schemeClr val="tx1">
                    <a:tint val="75000"/>
                  </a:schemeClr>
                </a:solidFill>
              </a:defRPr>
            </a:lvl8pPr>
            <a:lvl9pPr marL="6531376" indent="0">
              <a:buNone/>
              <a:defRPr sz="2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5672671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00301"/>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400301"/>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6276646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0"/>
            <a:ext cx="8080376" cy="959643"/>
          </a:xfrm>
        </p:spPr>
        <p:txBody>
          <a:bodyPr anchor="b"/>
          <a:lstStyle>
            <a:lvl1pPr marL="0" indent="0">
              <a:buNone/>
              <a:defRPr sz="43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43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9/23/2020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0849285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3688273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D8BD707-D9CF-40AE-B4C6-C98DA3205C09}" type="datetimeFigureOut">
              <a:rPr lang="en-US" smtClean="0"/>
              <a:t>9/23/2020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4259117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914401" y="409575"/>
            <a:ext cx="6016626" cy="1743075"/>
          </a:xfrm>
        </p:spPr>
        <p:txBody>
          <a:bodyPr anchor="b"/>
          <a:lstStyle>
            <a:lvl1pPr algn="l">
              <a:defRPr sz="3600" b="1"/>
            </a:lvl1pPr>
          </a:lstStyle>
          <a:p>
            <a:r>
              <a:rPr lang="en-US" smtClean="0"/>
              <a:t>Click to edit Master title style</a:t>
            </a:r>
            <a:endParaRPr lang="en-US"/>
          </a:p>
        </p:txBody>
      </p:sp>
      <p:sp>
        <p:nvSpPr>
          <p:cNvPr id="3" name="Content Placeholder 2"/>
          <p:cNvSpPr>
            <a:spLocks noGrp="1"/>
          </p:cNvSpPr>
          <p:nvPr>
            <p:ph idx="1"/>
          </p:nvPr>
        </p:nvSpPr>
        <p:spPr>
          <a:xfrm>
            <a:off x="7150100" y="409576"/>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0652214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422" indent="0">
              <a:buNone/>
              <a:defRPr sz="5000"/>
            </a:lvl2pPr>
            <a:lvl3pPr marL="1632844" indent="0">
              <a:buNone/>
              <a:defRPr sz="4300"/>
            </a:lvl3pPr>
            <a:lvl4pPr marL="2449266" indent="0">
              <a:buNone/>
              <a:defRPr sz="3600"/>
            </a:lvl4pPr>
            <a:lvl5pPr marL="3265688" indent="0">
              <a:buNone/>
              <a:defRPr sz="3600"/>
            </a:lvl5pPr>
            <a:lvl6pPr marL="4082110" indent="0">
              <a:buNone/>
              <a:defRPr sz="3600"/>
            </a:lvl6pPr>
            <a:lvl7pPr marL="4898532" indent="0">
              <a:buNone/>
              <a:defRPr sz="3600"/>
            </a:lvl7pPr>
            <a:lvl8pPr marL="5714954" indent="0">
              <a:buNone/>
              <a:defRPr sz="3600"/>
            </a:lvl8pPr>
            <a:lvl9pPr marL="6531376" indent="0">
              <a:buNone/>
              <a:defRPr sz="36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57358654"/>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914400" y="411957"/>
            <a:ext cx="16459200" cy="1714500"/>
          </a:xfrm>
          <a:prstGeom prst="rect">
            <a:avLst/>
          </a:prstGeom>
        </p:spPr>
        <p:txBody>
          <a:bodyPr vert="horz" lIns="163284" tIns="81642" rIns="163284" bIns="8164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2400301"/>
            <a:ext cx="16459200" cy="6788945"/>
          </a:xfrm>
          <a:prstGeom prst="rect">
            <a:avLst/>
          </a:prstGeom>
        </p:spPr>
        <p:txBody>
          <a:bodyPr vert="horz" lIns="163284" tIns="81642" rIns="163284" bIns="816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9534526"/>
            <a:ext cx="4267200" cy="547688"/>
          </a:xfrm>
          <a:prstGeom prst="rect">
            <a:avLst/>
          </a:prstGeom>
        </p:spPr>
        <p:txBody>
          <a:bodyPr vert="horz" lIns="163284" tIns="81642" rIns="163284" bIns="81642" rtlCol="0" anchor="ctr"/>
          <a:lstStyle>
            <a:lvl1pPr algn="l">
              <a:defRPr sz="2100">
                <a:solidFill>
                  <a:schemeClr val="tx1">
                    <a:tint val="75000"/>
                  </a:schemeClr>
                </a:solidFill>
              </a:defRPr>
            </a:lvl1pPr>
          </a:lstStyle>
          <a:p>
            <a:fld id="{1D8BD707-D9CF-40AE-B4C6-C98DA3205C09}" type="datetimeFigureOut">
              <a:rPr lang="en-US" smtClean="0"/>
              <a:t>9/23/2020</a:t>
            </a:fld>
            <a:endParaRPr lang="en-US"/>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163284" tIns="81642" rIns="163284" bIns="81642" rtlCol="0" anchor="ctr"/>
          <a:lstStyle>
            <a:lvl1pPr algn="ctr">
              <a:defRPr sz="2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163284" tIns="81642" rIns="163284" bIns="81642" rtlCol="0" anchor="ctr"/>
          <a:lstStyle>
            <a:lvl1pPr algn="r">
              <a:defRPr sz="21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649943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ctr" defTabSz="816422" rtl="0" eaLnBrk="1" latinLnBrk="0" hangingPunct="1">
        <a:spcBef>
          <a:spcPct val="0"/>
        </a:spcBef>
        <a:buNone/>
        <a:defRPr sz="7900" kern="1200">
          <a:solidFill>
            <a:schemeClr val="tx1"/>
          </a:solidFill>
          <a:latin typeface="+mj-lt"/>
          <a:ea typeface="+mj-ea"/>
          <a:cs typeface="+mj-cs"/>
        </a:defRPr>
      </a:lvl1pPr>
    </p:titleStyle>
    <p:body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p:bodyStyle>
    <p:otherStyle>
      <a:defPPr>
        <a:defRPr lang="en-US"/>
      </a:defPPr>
      <a:lvl1pPr marL="0" algn="l" defTabSz="816422" rtl="0" eaLnBrk="1" latinLnBrk="0" hangingPunct="1">
        <a:defRPr sz="3200" kern="1200">
          <a:solidFill>
            <a:schemeClr val="tx1"/>
          </a:solidFill>
          <a:latin typeface="+mn-lt"/>
          <a:ea typeface="+mn-ea"/>
          <a:cs typeface="+mn-cs"/>
        </a:defRPr>
      </a:lvl1pPr>
      <a:lvl2pPr marL="816422" algn="l" defTabSz="816422" rtl="0" eaLnBrk="1" latinLnBrk="0" hangingPunct="1">
        <a:defRPr sz="3200" kern="1200">
          <a:solidFill>
            <a:schemeClr val="tx1"/>
          </a:solidFill>
          <a:latin typeface="+mn-lt"/>
          <a:ea typeface="+mn-ea"/>
          <a:cs typeface="+mn-cs"/>
        </a:defRPr>
      </a:lvl2pPr>
      <a:lvl3pPr marL="1632844" algn="l" defTabSz="816422" rtl="0" eaLnBrk="1" latinLnBrk="0" hangingPunct="1">
        <a:defRPr sz="3200" kern="1200">
          <a:solidFill>
            <a:schemeClr val="tx1"/>
          </a:solidFill>
          <a:latin typeface="+mn-lt"/>
          <a:ea typeface="+mn-ea"/>
          <a:cs typeface="+mn-cs"/>
        </a:defRPr>
      </a:lvl3pPr>
      <a:lvl4pPr marL="2449266" algn="l" defTabSz="816422" rtl="0" eaLnBrk="1" latinLnBrk="0" hangingPunct="1">
        <a:defRPr sz="3200" kern="1200">
          <a:solidFill>
            <a:schemeClr val="tx1"/>
          </a:solidFill>
          <a:latin typeface="+mn-lt"/>
          <a:ea typeface="+mn-ea"/>
          <a:cs typeface="+mn-cs"/>
        </a:defRPr>
      </a:lvl4pPr>
      <a:lvl5pPr marL="3265688" algn="l" defTabSz="816422" rtl="0" eaLnBrk="1" latinLnBrk="0" hangingPunct="1">
        <a:defRPr sz="3200" kern="1200">
          <a:solidFill>
            <a:schemeClr val="tx1"/>
          </a:solidFill>
          <a:latin typeface="+mn-lt"/>
          <a:ea typeface="+mn-ea"/>
          <a:cs typeface="+mn-cs"/>
        </a:defRPr>
      </a:lvl5pPr>
      <a:lvl6pPr marL="4082110" algn="l" defTabSz="816422" rtl="0" eaLnBrk="1" latinLnBrk="0" hangingPunct="1">
        <a:defRPr sz="3200" kern="1200">
          <a:solidFill>
            <a:schemeClr val="tx1"/>
          </a:solidFill>
          <a:latin typeface="+mn-lt"/>
          <a:ea typeface="+mn-ea"/>
          <a:cs typeface="+mn-cs"/>
        </a:defRPr>
      </a:lvl6pPr>
      <a:lvl7pPr marL="4898532" algn="l" defTabSz="816422" rtl="0" eaLnBrk="1" latinLnBrk="0" hangingPunct="1">
        <a:defRPr sz="3200" kern="1200">
          <a:solidFill>
            <a:schemeClr val="tx1"/>
          </a:solidFill>
          <a:latin typeface="+mn-lt"/>
          <a:ea typeface="+mn-ea"/>
          <a:cs typeface="+mn-cs"/>
        </a:defRPr>
      </a:lvl7pPr>
      <a:lvl8pPr marL="5714954" algn="l" defTabSz="816422" rtl="0" eaLnBrk="1" latinLnBrk="0" hangingPunct="1">
        <a:defRPr sz="3200" kern="1200">
          <a:solidFill>
            <a:schemeClr val="tx1"/>
          </a:solidFill>
          <a:latin typeface="+mn-lt"/>
          <a:ea typeface="+mn-ea"/>
          <a:cs typeface="+mn-cs"/>
        </a:defRPr>
      </a:lvl8pPr>
      <a:lvl9pPr marL="6531376" algn="l" defTabSz="816422" rtl="0" eaLnBrk="1" latinLnBrk="0" hangingPunct="1">
        <a:defRPr sz="32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 Id="rId3" Type="http://schemas.openxmlformats.org/officeDocument/2006/relationships/image" Target="../media/image1.png" /><Relationship Id="rId4" Type="http://schemas.openxmlformats.org/officeDocument/2006/relationships/image" Target="../media/image2.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 Id="rId3" Type="http://schemas.openxmlformats.org/officeDocument/2006/relationships/image" Target="../media/image1.png" /><Relationship Id="rId4" Type="http://schemas.openxmlformats.org/officeDocument/2006/relationships/image" Target="../media/image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 Id="rId3" Type="http://schemas.openxmlformats.org/officeDocument/2006/relationships/image" Target="../media/image1.png" /><Relationship Id="rId4" Type="http://schemas.openxmlformats.org/officeDocument/2006/relationships/image" Target="../media/image2.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 Id="rId3" Type="http://schemas.openxmlformats.org/officeDocument/2006/relationships/image" Target="../media/image1.png" /><Relationship Id="rId4" Type="http://schemas.openxmlformats.org/officeDocument/2006/relationships/image" Target="../media/image3.jpeg" /><Relationship Id="rId5" Type="http://schemas.openxmlformats.org/officeDocument/2006/relationships/image" Target="../media/image4.jpeg" /><Relationship Id="rId6" Type="http://schemas.openxmlformats.org/officeDocument/2006/relationships/image" Target="../media/image5.jpeg" /><Relationship Id="rId7" Type="http://schemas.openxmlformats.org/officeDocument/2006/relationships/image" Target="../media/image6.jpeg" /><Relationship Id="rId8" Type="http://schemas.openxmlformats.org/officeDocument/2006/relationships/image" Target="../media/image2.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13.emf" /><Relationship Id="rId2" Type="http://schemas.openxmlformats.org/officeDocument/2006/relationships/notesSlide" Target="../notesSlides/notesSlide14.xml" /><Relationship Id="rId3" Type="http://schemas.openxmlformats.org/officeDocument/2006/relationships/image" Target="../media/image1.png" /><Relationship Id="rId4" Type="http://schemas.openxmlformats.org/officeDocument/2006/relationships/image" Target="../media/image7.png" /><Relationship Id="rId5" Type="http://schemas.openxmlformats.org/officeDocument/2006/relationships/image" Target="../media/image8.png" /><Relationship Id="rId6" Type="http://schemas.openxmlformats.org/officeDocument/2006/relationships/image" Target="../media/image9.png" /><Relationship Id="rId7" Type="http://schemas.openxmlformats.org/officeDocument/2006/relationships/image" Target="../media/image10.png" /><Relationship Id="rId8" Type="http://schemas.openxmlformats.org/officeDocument/2006/relationships/image" Target="../media/image11.emf" /><Relationship Id="rId9" Type="http://schemas.openxmlformats.org/officeDocument/2006/relationships/image" Target="../media/image12.emf"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 Id="rId3" Type="http://schemas.openxmlformats.org/officeDocument/2006/relationships/image" Target="../media/image1.png" /><Relationship Id="rId4" Type="http://schemas.openxmlformats.org/officeDocument/2006/relationships/image" Target="../media/image14.jpeg" /><Relationship Id="rId5" Type="http://schemas.openxmlformats.org/officeDocument/2006/relationships/image" Target="../media/image15.jpeg" /><Relationship Id="rId6" Type="http://schemas.openxmlformats.org/officeDocument/2006/relationships/image" Target="../media/image16.jpeg" /><Relationship Id="rId7" Type="http://schemas.openxmlformats.org/officeDocument/2006/relationships/image" Target="../media/image17.jpeg" /><Relationship Id="rId8" Type="http://schemas.openxmlformats.org/officeDocument/2006/relationships/image" Target="../media/image2.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 Id="rId3" Type="http://schemas.openxmlformats.org/officeDocument/2006/relationships/image" Target="../media/image1.png" /><Relationship Id="rId4"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1.png" /><Relationship Id="rId4" Type="http://schemas.openxmlformats.org/officeDocument/2006/relationships/image" Target="../media/image2.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1.png" /><Relationship Id="rId4" Type="http://schemas.openxmlformats.org/officeDocument/2006/relationships/image" Target="../media/image2.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image" Target="../media/image1.png" /><Relationship Id="rId4" Type="http://schemas.openxmlformats.org/officeDocument/2006/relationships/image" Target="../media/image2.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image" Target="../media/image1.png" /><Relationship Id="rId4" Type="http://schemas.openxmlformats.org/officeDocument/2006/relationships/image" Target="../media/image2.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 Id="rId3" Type="http://schemas.openxmlformats.org/officeDocument/2006/relationships/image" Target="../media/image1.png" /><Relationship Id="rId4" Type="http://schemas.openxmlformats.org/officeDocument/2006/relationships/image" Target="../media/image2.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image" Target="../media/image1.png" /><Relationship Id="rId4" Type="http://schemas.openxmlformats.org/officeDocument/2006/relationships/image" Target="../media/image2.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 Id="rId3" Type="http://schemas.openxmlformats.org/officeDocument/2006/relationships/image" Target="../media/image1.png" /><Relationship Id="rId4" Type="http://schemas.openxmlformats.org/officeDocument/2006/relationships/image" Target="../media/image2.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 Id="rId3" Type="http://schemas.openxmlformats.org/officeDocument/2006/relationships/image" Target="../media/image1.png" /><Relationship Id="rId4" Type="http://schemas.openxmlformats.org/officeDocument/2006/relationships/image" Target="../media/image2.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AutoShape 2"/>
          <p:cNvSpPr/>
          <p:nvPr/>
        </p:nvSpPr>
        <p:spPr>
          <a:xfrm>
            <a:off x="5888189" y="4820181"/>
            <a:ext cx="3007156" cy="3081907"/>
          </a:xfrm>
          <a:prstGeom prst="rect">
            <a:avLst/>
          </a:prstGeom>
          <a:solidFill>
            <a:srgbClr val="FFFFFF"/>
          </a:solidFill>
        </p:spPr>
        <p:txBody>
          <a:bodyPr/>
          <a:lstStyle/>
          <a:p>
            <a:endParaRPr lang="en-US"/>
          </a:p>
        </p:txBody>
      </p:sp>
      <p:sp>
        <p:nvSpPr>
          <p:cNvPr id="3" name="AutoShape 3"/>
          <p:cNvSpPr/>
          <p:nvPr/>
        </p:nvSpPr>
        <p:spPr>
          <a:xfrm>
            <a:off x="7831077" y="6617262"/>
            <a:ext cx="5950903" cy="512253"/>
          </a:xfrm>
          <a:prstGeom prst="rect">
            <a:avLst/>
          </a:prstGeom>
          <a:solidFill>
            <a:schemeClr val="accent2">
              <a:lumMod val="75000"/>
            </a:schemeClr>
          </a:solidFill>
        </p:spPr>
        <p:txBody>
          <a:bodyPr/>
          <a:lstStyle/>
          <a:p>
            <a:endParaRPr lang="en-US"/>
          </a:p>
        </p:txBody>
      </p:sp>
      <p:sp>
        <p:nvSpPr>
          <p:cNvPr id="5" name="AutoShape 5"/>
          <p:cNvSpPr/>
          <p:nvPr/>
        </p:nvSpPr>
        <p:spPr>
          <a:xfrm>
            <a:off x="3830267" y="6361135"/>
            <a:ext cx="4839011" cy="512253"/>
          </a:xfrm>
          <a:prstGeom prst="rect">
            <a:avLst/>
          </a:prstGeom>
          <a:solidFill>
            <a:schemeClr val="tx2">
              <a:lumMod val="50000"/>
            </a:schemeClr>
          </a:solidFill>
        </p:spPr>
        <p:txBody>
          <a:bodyPr/>
          <a:lstStyle/>
          <a:p>
            <a:endParaRPr lang="en-US"/>
          </a:p>
        </p:txBody>
      </p:sp>
      <p:pic>
        <p:nvPicPr>
          <p:cNvPr id="8" name="Picture 8"/>
          <p:cNvPicPr>
            <a:picLocks noChangeAspect="1"/>
          </p:cNvPicPr>
          <p:nvPr/>
        </p:nvPicPr>
        <p:blipFill>
          <a:blip r:embed="rId3"/>
          <a:stretch>
            <a:fillRect/>
          </a:stretch>
        </p:blipFill>
        <p:spPr>
          <a:xfrm>
            <a:off x="5867400" y="1409700"/>
            <a:ext cx="5943600" cy="29405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4686300"/>
            <a:ext cx="6024137" cy="108966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AutoShape 2"/>
          <p:cNvSpPr/>
          <p:nvPr/>
        </p:nvSpPr>
        <p:spPr>
          <a:xfrm>
            <a:off x="476250" y="613731"/>
            <a:ext cx="16322968" cy="2026111"/>
          </a:xfrm>
          <a:prstGeom prst="rect">
            <a:avLst/>
          </a:prstGeom>
          <a:solidFill>
            <a:schemeClr val="tx2">
              <a:lumMod val="50000"/>
            </a:schemeClr>
          </a:solidFill>
        </p:spPr>
        <p:txBody>
          <a:bodyPr/>
          <a:lstStyle/>
          <a:p>
            <a:endParaRPr lang="en-US"/>
          </a:p>
        </p:txBody>
      </p:sp>
      <p:sp>
        <p:nvSpPr>
          <p:cNvPr id="3" name="AutoShape 3"/>
          <p:cNvSpPr/>
          <p:nvPr/>
        </p:nvSpPr>
        <p:spPr>
          <a:xfrm>
            <a:off x="476250" y="3014031"/>
            <a:ext cx="12836818" cy="4644069"/>
          </a:xfrm>
          <a:prstGeom prst="rect">
            <a:avLst/>
          </a:prstGeom>
          <a:solidFill>
            <a:schemeClr val="accent2">
              <a:lumMod val="75000"/>
            </a:schemeClr>
          </a:solidFill>
        </p:spPr>
        <p:txBody>
          <a:bodyPr/>
          <a:lstStyle/>
          <a:p>
            <a:endParaRPr lang="en-US"/>
          </a:p>
        </p:txBody>
      </p:sp>
      <p:pic>
        <p:nvPicPr>
          <p:cNvPr id="6" name="Picture 8"/>
          <p:cNvPicPr>
            <a:picLocks noChangeAspect="1"/>
          </p:cNvPicPr>
          <p:nvPr/>
        </p:nvPicPr>
        <p:blipFill>
          <a:blip r:embed="rId3"/>
          <a:stretch>
            <a:fillRect/>
          </a:stretch>
        </p:blipFill>
        <p:spPr>
          <a:xfrm>
            <a:off x="13335000" y="7658100"/>
            <a:ext cx="4542815" cy="2247499"/>
          </a:xfrm>
          <a:prstGeom prst="rect">
            <a:avLst/>
          </a:prstGeom>
        </p:spPr>
      </p:pic>
      <p:sp>
        <p:nvSpPr>
          <p:cNvPr id="4" name="TextBox 3"/>
          <p:cNvSpPr txBox="1"/>
          <p:nvPr/>
        </p:nvSpPr>
        <p:spPr>
          <a:xfrm>
            <a:off x="914400" y="1409700"/>
            <a:ext cx="5867400" cy="738664"/>
          </a:xfrm>
          <a:prstGeom prst="rect">
            <a:avLst/>
          </a:prstGeom>
          <a:noFill/>
        </p:spPr>
        <p:txBody>
          <a:bodyPr wrap="square" rtlCol="0">
            <a:spAutoFit/>
          </a:bodyPr>
          <a:lstStyle/>
          <a:p>
            <a:r>
              <a:rPr lang="en-US" sz="4200">
                <a:solidFill>
                  <a:schemeClr val="bg1"/>
                </a:solidFill>
                <a:ea typeface="+mj-ea"/>
                <a:cs typeface="+mj-cs"/>
              </a:rPr>
              <a:t>Meeting Flow</a:t>
            </a:r>
            <a:endParaRPr lang="en-US" sz="4200">
              <a:solidFill>
                <a:schemeClr val="bg1"/>
              </a:solidFill>
            </a:endParaRPr>
          </a:p>
        </p:txBody>
      </p:sp>
      <p:sp>
        <p:nvSpPr>
          <p:cNvPr id="9" name="TextBox 8"/>
          <p:cNvSpPr txBox="1"/>
          <p:nvPr/>
        </p:nvSpPr>
        <p:spPr>
          <a:xfrm>
            <a:off x="914400" y="3238500"/>
            <a:ext cx="3505200" cy="966418"/>
          </a:xfrm>
          <a:prstGeom prst="rect">
            <a:avLst/>
          </a:prstGeom>
          <a:noFill/>
        </p:spPr>
        <p:txBody>
          <a:bodyPr wrap="square" rtlCol="0">
            <a:spAutoFit/>
          </a:bodyPr>
          <a:lstStyle/>
          <a:p>
            <a:pPr lvl="0">
              <a:spcBef>
                <a:spcPct val="20000"/>
              </a:spcBef>
              <a:buClr>
                <a:srgbClr val="6F9400"/>
              </a:buClr>
              <a:buSzPct val="76000"/>
            </a:pPr>
            <a:r>
              <a:rPr lang="en-US" sz="2800" b="1" smtClean="0">
                <a:solidFill>
                  <a:schemeClr val="bg1"/>
                </a:solidFill>
              </a:rPr>
              <a:t>Ideas for Progress</a:t>
            </a:r>
          </a:p>
          <a:p>
            <a:pPr lvl="0">
              <a:spcBef>
                <a:spcPct val="20000"/>
              </a:spcBef>
              <a:buClr>
                <a:srgbClr val="6F9400"/>
              </a:buClr>
              <a:buSzPct val="76000"/>
            </a:pPr>
            <a:endParaRPr lang="en-US" sz="2400" b="1">
              <a:solidFill>
                <a:schemeClr val="bg1"/>
              </a:solidFill>
              <a:latin typeface="Century Gothic"/>
            </a:endParaRPr>
          </a:p>
        </p:txBody>
      </p:sp>
      <p:sp>
        <p:nvSpPr>
          <p:cNvPr id="10" name="TextBox 9"/>
          <p:cNvSpPr txBox="1"/>
          <p:nvPr/>
        </p:nvSpPr>
        <p:spPr>
          <a:xfrm>
            <a:off x="914400" y="3848100"/>
            <a:ext cx="5257800" cy="3170099"/>
          </a:xfrm>
          <a:prstGeom prst="rect">
            <a:avLst/>
          </a:prstGeom>
          <a:noFill/>
        </p:spPr>
        <p:txBody>
          <a:bodyPr wrap="square" rtlCol="0">
            <a:spAutoFit/>
          </a:bodyPr>
          <a:lstStyle/>
          <a:p>
            <a:pPr marL="342900" lvl="0" indent="-274320">
              <a:spcBef>
                <a:spcPct val="20000"/>
              </a:spcBef>
              <a:buClr>
                <a:schemeClr val="tx2">
                  <a:lumMod val="50000"/>
                </a:schemeClr>
              </a:buClr>
              <a:buSzPct val="76000"/>
              <a:buFont typeface="Wingdings 2" pitchFamily="18" charset="2"/>
              <a:buChar char=""/>
            </a:pPr>
            <a:r>
              <a:rPr lang="en-US" sz="2800">
                <a:solidFill>
                  <a:schemeClr val="bg1"/>
                </a:solidFill>
              </a:rPr>
              <a:t>Suggest meetings after hours/remote</a:t>
            </a:r>
          </a:p>
          <a:p>
            <a:pPr marL="342900" lvl="0" indent="-274320">
              <a:spcBef>
                <a:spcPct val="20000"/>
              </a:spcBef>
              <a:buClr>
                <a:schemeClr val="tx2">
                  <a:lumMod val="50000"/>
                </a:schemeClr>
              </a:buClr>
              <a:buSzPct val="76000"/>
              <a:buFont typeface="Wingdings 2" pitchFamily="18" charset="2"/>
              <a:buChar char=""/>
            </a:pPr>
            <a:r>
              <a:rPr lang="en-US" sz="2800">
                <a:solidFill>
                  <a:schemeClr val="bg1"/>
                </a:solidFill>
              </a:rPr>
              <a:t>Try to be one step ahead by listening and learning to manage your style to compliment your firm’s needs</a:t>
            </a:r>
          </a:p>
          <a:p>
            <a:pPr marL="68580" lvl="0">
              <a:spcBef>
                <a:spcPct val="20000"/>
              </a:spcBef>
              <a:buClr>
                <a:schemeClr val="tx2">
                  <a:lumMod val="50000"/>
                </a:schemeClr>
              </a:buClr>
              <a:buSzPct val="76000"/>
            </a:pPr>
            <a:endParaRPr lang="en-US" sz="2200">
              <a:solidFill>
                <a:schemeClr val="bg1"/>
              </a:solidFill>
              <a:latin typeface="Century Gothic"/>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8420100"/>
            <a:ext cx="5181600" cy="937260"/>
          </a:xfrm>
          <a:prstGeom prst="rect">
            <a:avLst/>
          </a:prstGeom>
        </p:spPr>
      </p:pic>
    </p:spTree>
    <p:extLst>
      <p:ext uri="{BB962C8B-B14F-4D97-AF65-F5344CB8AC3E}">
        <p14:creationId xmlns:p14="http://schemas.microsoft.com/office/powerpoint/2010/main" val="766019771"/>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AutoShape 2"/>
          <p:cNvSpPr/>
          <p:nvPr/>
        </p:nvSpPr>
        <p:spPr>
          <a:xfrm>
            <a:off x="476250" y="613731"/>
            <a:ext cx="16322968" cy="2026111"/>
          </a:xfrm>
          <a:prstGeom prst="rect">
            <a:avLst/>
          </a:prstGeom>
          <a:solidFill>
            <a:schemeClr val="tx2">
              <a:lumMod val="50000"/>
            </a:schemeClr>
          </a:solidFill>
        </p:spPr>
        <p:txBody>
          <a:bodyPr/>
          <a:lstStyle/>
          <a:p>
            <a:endParaRPr lang="en-US"/>
          </a:p>
        </p:txBody>
      </p:sp>
      <p:sp>
        <p:nvSpPr>
          <p:cNvPr id="3" name="AutoShape 3"/>
          <p:cNvSpPr/>
          <p:nvPr/>
        </p:nvSpPr>
        <p:spPr>
          <a:xfrm>
            <a:off x="476250" y="3014031"/>
            <a:ext cx="12836818" cy="4567869"/>
          </a:xfrm>
          <a:prstGeom prst="rect">
            <a:avLst/>
          </a:prstGeom>
          <a:solidFill>
            <a:schemeClr val="accent2">
              <a:lumMod val="75000"/>
            </a:schemeClr>
          </a:solidFill>
        </p:spPr>
        <p:txBody>
          <a:bodyPr/>
          <a:lstStyle/>
          <a:p>
            <a:endParaRPr lang="en-US"/>
          </a:p>
        </p:txBody>
      </p:sp>
      <p:pic>
        <p:nvPicPr>
          <p:cNvPr id="6" name="Picture 8"/>
          <p:cNvPicPr>
            <a:picLocks noChangeAspect="1"/>
          </p:cNvPicPr>
          <p:nvPr/>
        </p:nvPicPr>
        <p:blipFill>
          <a:blip r:embed="rId3"/>
          <a:stretch>
            <a:fillRect/>
          </a:stretch>
        </p:blipFill>
        <p:spPr>
          <a:xfrm>
            <a:off x="13335000" y="7658100"/>
            <a:ext cx="4542815" cy="2247499"/>
          </a:xfrm>
          <a:prstGeom prst="rect">
            <a:avLst/>
          </a:prstGeom>
        </p:spPr>
      </p:pic>
      <p:sp>
        <p:nvSpPr>
          <p:cNvPr id="4" name="TextBox 3"/>
          <p:cNvSpPr txBox="1"/>
          <p:nvPr/>
        </p:nvSpPr>
        <p:spPr>
          <a:xfrm>
            <a:off x="914400" y="1409700"/>
            <a:ext cx="7696200" cy="738664"/>
          </a:xfrm>
          <a:prstGeom prst="rect">
            <a:avLst/>
          </a:prstGeom>
          <a:noFill/>
        </p:spPr>
        <p:txBody>
          <a:bodyPr wrap="square" rtlCol="0">
            <a:spAutoFit/>
          </a:bodyPr>
          <a:lstStyle/>
          <a:p>
            <a:r>
              <a:rPr lang="en-US" sz="4200">
                <a:solidFill>
                  <a:schemeClr val="bg1"/>
                </a:solidFill>
                <a:ea typeface="+mj-ea"/>
                <a:cs typeface="+mj-cs"/>
              </a:rPr>
              <a:t>Getting People to Buy In</a:t>
            </a:r>
            <a:endParaRPr lang="en-US" sz="4200">
              <a:solidFill>
                <a:schemeClr val="bg1"/>
              </a:solidFill>
            </a:endParaRPr>
          </a:p>
        </p:txBody>
      </p:sp>
      <p:sp>
        <p:nvSpPr>
          <p:cNvPr id="9" name="TextBox 8"/>
          <p:cNvSpPr txBox="1"/>
          <p:nvPr/>
        </p:nvSpPr>
        <p:spPr>
          <a:xfrm>
            <a:off x="914400" y="3238500"/>
            <a:ext cx="3505200" cy="966418"/>
          </a:xfrm>
          <a:prstGeom prst="rect">
            <a:avLst/>
          </a:prstGeom>
          <a:noFill/>
        </p:spPr>
        <p:txBody>
          <a:bodyPr wrap="square" rtlCol="0">
            <a:spAutoFit/>
          </a:bodyPr>
          <a:lstStyle/>
          <a:p>
            <a:pPr lvl="0">
              <a:spcBef>
                <a:spcPct val="20000"/>
              </a:spcBef>
              <a:buClr>
                <a:srgbClr val="6F9400"/>
              </a:buClr>
              <a:buSzPct val="76000"/>
            </a:pPr>
            <a:r>
              <a:rPr lang="en-US" sz="2800" b="1" smtClean="0">
                <a:solidFill>
                  <a:schemeClr val="bg1"/>
                </a:solidFill>
              </a:rPr>
              <a:t>Success Stories</a:t>
            </a:r>
          </a:p>
          <a:p>
            <a:pPr lvl="0">
              <a:spcBef>
                <a:spcPct val="20000"/>
              </a:spcBef>
              <a:buClr>
                <a:srgbClr val="6F9400"/>
              </a:buClr>
              <a:buSzPct val="76000"/>
            </a:pPr>
            <a:endParaRPr lang="en-US" sz="2400" b="1">
              <a:solidFill>
                <a:schemeClr val="bg1"/>
              </a:solidFill>
              <a:latin typeface="Century Gothic"/>
            </a:endParaRPr>
          </a:p>
        </p:txBody>
      </p:sp>
      <p:sp>
        <p:nvSpPr>
          <p:cNvPr id="10" name="TextBox 9"/>
          <p:cNvSpPr txBox="1"/>
          <p:nvPr/>
        </p:nvSpPr>
        <p:spPr>
          <a:xfrm>
            <a:off x="914400" y="3924300"/>
            <a:ext cx="5105400" cy="3256276"/>
          </a:xfrm>
          <a:prstGeom prst="rect">
            <a:avLst/>
          </a:prstGeom>
          <a:noFill/>
        </p:spPr>
        <p:txBody>
          <a:bodyPr wrap="square" rtlCol="0">
            <a:spAutoFit/>
          </a:bodyPr>
          <a:lstStyle/>
          <a:p>
            <a:pPr marL="342900" lvl="0" indent="-274320">
              <a:spcBef>
                <a:spcPct val="20000"/>
              </a:spcBef>
              <a:buClr>
                <a:schemeClr val="tx2">
                  <a:lumMod val="50000"/>
                </a:schemeClr>
              </a:buClr>
              <a:buSzPct val="76000"/>
              <a:buFont typeface="Wingdings 2" pitchFamily="18" charset="2"/>
              <a:buChar char=""/>
            </a:pPr>
            <a:r>
              <a:rPr lang="en-US" sz="2800">
                <a:solidFill>
                  <a:schemeClr val="bg1"/>
                </a:solidFill>
              </a:rPr>
              <a:t>Show that success is due to </a:t>
            </a:r>
            <a:r>
              <a:rPr lang="en-US" sz="2800" smtClean="0">
                <a:solidFill>
                  <a:schemeClr val="bg1"/>
                </a:solidFill>
              </a:rPr>
              <a:t>everyone’s </a:t>
            </a:r>
            <a:r>
              <a:rPr lang="en-US" sz="2800">
                <a:solidFill>
                  <a:schemeClr val="bg1"/>
                </a:solidFill>
              </a:rPr>
              <a:t>participation</a:t>
            </a:r>
          </a:p>
          <a:p>
            <a:pPr marL="342900" lvl="0" indent="-274320">
              <a:spcBef>
                <a:spcPct val="20000"/>
              </a:spcBef>
              <a:buClr>
                <a:schemeClr val="tx2">
                  <a:lumMod val="50000"/>
                </a:schemeClr>
              </a:buClr>
              <a:buSzPct val="76000"/>
              <a:buFont typeface="Wingdings 2" pitchFamily="18" charset="2"/>
              <a:buChar char=""/>
            </a:pPr>
            <a:r>
              <a:rPr lang="en-US" sz="2800" smtClean="0">
                <a:solidFill>
                  <a:schemeClr val="bg1"/>
                </a:solidFill>
              </a:rPr>
              <a:t>Plant seeds and watch things grow</a:t>
            </a:r>
          </a:p>
          <a:p>
            <a:pPr marL="342900" lvl="0" indent="-274320">
              <a:spcBef>
                <a:spcPct val="20000"/>
              </a:spcBef>
              <a:buClr>
                <a:schemeClr val="tx2">
                  <a:lumMod val="50000"/>
                </a:schemeClr>
              </a:buClr>
              <a:buSzPct val="76000"/>
              <a:buFont typeface="Wingdings 2" pitchFamily="18" charset="2"/>
              <a:buChar char=""/>
            </a:pPr>
            <a:r>
              <a:rPr lang="en-US" sz="2800" smtClean="0">
                <a:solidFill>
                  <a:schemeClr val="bg1"/>
                </a:solidFill>
              </a:rPr>
              <a:t>When Managers “get it”, magic happens</a:t>
            </a:r>
          </a:p>
          <a:p>
            <a:pPr marL="68580" lvl="0">
              <a:spcBef>
                <a:spcPct val="20000"/>
              </a:spcBef>
              <a:buClr>
                <a:schemeClr val="tx2">
                  <a:lumMod val="50000"/>
                </a:schemeClr>
              </a:buClr>
              <a:buSzPct val="76000"/>
            </a:pPr>
            <a:endParaRPr lang="en-US" sz="2200">
              <a:solidFill>
                <a:schemeClr val="bg1"/>
              </a:solidFill>
              <a:latin typeface="Century Gothic"/>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8420100"/>
            <a:ext cx="5181600" cy="937260"/>
          </a:xfrm>
          <a:prstGeom prst="rect">
            <a:avLst/>
          </a:prstGeom>
        </p:spPr>
      </p:pic>
    </p:spTree>
    <p:extLst>
      <p:ext uri="{BB962C8B-B14F-4D97-AF65-F5344CB8AC3E}">
        <p14:creationId xmlns:p14="http://schemas.microsoft.com/office/powerpoint/2010/main" val="656887668"/>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AutoShape 3"/>
          <p:cNvSpPr/>
          <p:nvPr/>
        </p:nvSpPr>
        <p:spPr>
          <a:xfrm>
            <a:off x="2324758" y="1568219"/>
            <a:ext cx="9426868" cy="7690081"/>
          </a:xfrm>
          <a:prstGeom prst="rect">
            <a:avLst/>
          </a:prstGeom>
          <a:solidFill>
            <a:schemeClr val="tx2">
              <a:lumMod val="50000"/>
            </a:schemeClr>
          </a:solidFill>
        </p:spPr>
        <p:txBody>
          <a:bodyPr/>
          <a:lstStyle/>
          <a:p>
            <a:endParaRPr lang="en-US"/>
          </a:p>
        </p:txBody>
      </p:sp>
      <p:sp>
        <p:nvSpPr>
          <p:cNvPr id="5" name="AutoShape 5"/>
          <p:cNvSpPr/>
          <p:nvPr/>
        </p:nvSpPr>
        <p:spPr>
          <a:xfrm>
            <a:off x="3200400" y="2552700"/>
            <a:ext cx="14058900" cy="6248400"/>
          </a:xfrm>
          <a:prstGeom prst="rect">
            <a:avLst/>
          </a:prstGeom>
          <a:solidFill>
            <a:schemeClr val="accent2">
              <a:lumMod val="75000"/>
            </a:schemeClr>
          </a:solidFill>
        </p:spPr>
        <p:txBody>
          <a:bodyPr/>
          <a:lstStyle/>
          <a:p>
            <a:endParaRPr lang="en-US"/>
          </a:p>
        </p:txBody>
      </p:sp>
      <p:pic>
        <p:nvPicPr>
          <p:cNvPr id="6" name="Picture 8"/>
          <p:cNvPicPr>
            <a:picLocks noChangeAspect="1"/>
          </p:cNvPicPr>
          <p:nvPr/>
        </p:nvPicPr>
        <p:blipFill>
          <a:blip r:embed="rId3"/>
          <a:stretch>
            <a:fillRect/>
          </a:stretch>
        </p:blipFill>
        <p:spPr>
          <a:xfrm>
            <a:off x="13258800" y="8868928"/>
            <a:ext cx="2866314" cy="1418072"/>
          </a:xfrm>
          <a:prstGeom prst="rect">
            <a:avLst/>
          </a:prstGeom>
        </p:spPr>
      </p:pic>
      <p:sp>
        <p:nvSpPr>
          <p:cNvPr id="2" name="TextBox 1"/>
          <p:cNvSpPr txBox="1"/>
          <p:nvPr/>
        </p:nvSpPr>
        <p:spPr>
          <a:xfrm>
            <a:off x="3200400" y="1714500"/>
            <a:ext cx="7086600" cy="707886"/>
          </a:xfrm>
          <a:prstGeom prst="rect">
            <a:avLst/>
          </a:prstGeom>
          <a:noFill/>
        </p:spPr>
        <p:txBody>
          <a:bodyPr wrap="square" rtlCol="0">
            <a:spAutoFit/>
          </a:bodyPr>
          <a:lstStyle/>
          <a:p>
            <a:r>
              <a:rPr lang="en-US" sz="4000">
                <a:solidFill>
                  <a:schemeClr val="bg1"/>
                </a:solidFill>
                <a:ea typeface="+mj-ea"/>
                <a:cs typeface="+mj-cs"/>
              </a:rPr>
              <a:t>Impact Legal Resources LLC</a:t>
            </a:r>
            <a:endParaRPr lang="en-US" sz="4000">
              <a:solidFill>
                <a:schemeClr val="bg1"/>
              </a:solidFill>
            </a:endParaRPr>
          </a:p>
        </p:txBody>
      </p:sp>
      <p:sp>
        <p:nvSpPr>
          <p:cNvPr id="4" name="TextBox 3"/>
          <p:cNvSpPr txBox="1"/>
          <p:nvPr/>
        </p:nvSpPr>
        <p:spPr>
          <a:xfrm>
            <a:off x="4572000" y="5067300"/>
            <a:ext cx="5638800" cy="369332"/>
          </a:xfrm>
          <a:prstGeom prst="rect">
            <a:avLst/>
          </a:prstGeom>
          <a:noFill/>
        </p:spPr>
        <p:txBody>
          <a:bodyPr wrap="square" rtlCol="0">
            <a:spAutoFit/>
          </a:bodyPr>
          <a:lstStyle/>
          <a:p>
            <a:endParaRPr lang="en-US"/>
          </a:p>
        </p:txBody>
      </p:sp>
      <p:sp>
        <p:nvSpPr>
          <p:cNvPr id="8" name="TextBox 7"/>
          <p:cNvSpPr txBox="1"/>
          <p:nvPr/>
        </p:nvSpPr>
        <p:spPr>
          <a:xfrm>
            <a:off x="3276600" y="2705100"/>
            <a:ext cx="13716000" cy="6370974"/>
          </a:xfrm>
          <a:prstGeom prst="rect">
            <a:avLst/>
          </a:prstGeom>
          <a:noFill/>
        </p:spPr>
        <p:txBody>
          <a:bodyPr wrap="square" rtlCol="0">
            <a:spAutoFit/>
          </a:bodyPr>
          <a:lstStyle/>
          <a:p>
            <a:r>
              <a:rPr lang="en-US" sz="2400" smtClean="0">
                <a:solidFill>
                  <a:schemeClr val="bg1"/>
                </a:solidFill>
              </a:rPr>
              <a:t>IMPACT Legal Resources (ILR) was formed to help Law Firms and the people that work in law firms with  Growth, Performance and Succession.</a:t>
            </a:r>
          </a:p>
          <a:p>
            <a:r>
              <a:rPr lang="en-US" sz="2400" smtClean="0">
                <a:solidFill>
                  <a:schemeClr val="bg1"/>
                </a:solidFill>
              </a:rPr>
              <a:t>The ILR team has  hands-on experience with all areas of legal practice management. From Human Resources, Technology, Finance, Facilities as well as  Marketing and Business development. Whether your finance department has needs for additional hands to help with specific projects, whether you need a new associate or lateral partner with a book of business, ILR can  help. </a:t>
            </a:r>
          </a:p>
          <a:p>
            <a:r>
              <a:rPr lang="en-US" sz="2400" smtClean="0">
                <a:solidFill>
                  <a:schemeClr val="bg1"/>
                </a:solidFill>
              </a:rPr>
              <a:t>Services include: </a:t>
            </a:r>
          </a:p>
          <a:p>
            <a:pPr marL="342900" indent="-342900">
              <a:buFont typeface="Arial"/>
              <a:buChar char="•"/>
            </a:pPr>
            <a:r>
              <a:rPr lang="en-US" sz="2400" smtClean="0">
                <a:solidFill>
                  <a:schemeClr val="bg1"/>
                </a:solidFill>
              </a:rPr>
              <a:t>Talent Acquisition at all levels and all roles within your law firm,</a:t>
            </a:r>
          </a:p>
          <a:p>
            <a:pPr marL="342900" indent="-342900">
              <a:buFont typeface="Arial"/>
              <a:buChar char="•"/>
            </a:pPr>
            <a:r>
              <a:rPr lang="en-US" sz="2400" smtClean="0">
                <a:solidFill>
                  <a:schemeClr val="bg1"/>
                </a:solidFill>
              </a:rPr>
              <a:t> M&amp;A, Training and Coaching, </a:t>
            </a:r>
          </a:p>
          <a:p>
            <a:pPr marL="342900" indent="-342900">
              <a:buFont typeface="Arial"/>
              <a:buChar char="•"/>
            </a:pPr>
            <a:r>
              <a:rPr lang="en-US" sz="2400" smtClean="0">
                <a:solidFill>
                  <a:schemeClr val="bg1"/>
                </a:solidFill>
              </a:rPr>
              <a:t>Partner Retreats, </a:t>
            </a:r>
          </a:p>
          <a:p>
            <a:pPr marL="342900" indent="-342900">
              <a:buFont typeface="Arial"/>
              <a:buChar char="•"/>
            </a:pPr>
            <a:r>
              <a:rPr lang="en-US" sz="2400" smtClean="0">
                <a:solidFill>
                  <a:schemeClr val="bg1"/>
                </a:solidFill>
              </a:rPr>
              <a:t>Practice Management Consulting and outsourced back-office services. </a:t>
            </a:r>
          </a:p>
          <a:p>
            <a:r>
              <a:rPr lang="en-US" sz="2400" smtClean="0">
                <a:solidFill>
                  <a:schemeClr val="bg1"/>
                </a:solidFill>
              </a:rPr>
              <a:t>The ILR team provides a </a:t>
            </a:r>
            <a:r>
              <a:rPr lang="en-US" sz="2400">
                <a:solidFill>
                  <a:schemeClr val="bg1"/>
                </a:solidFill>
              </a:rPr>
              <a:t>g</a:t>
            </a:r>
            <a:r>
              <a:rPr lang="en-US" sz="2400" smtClean="0">
                <a:solidFill>
                  <a:schemeClr val="bg1"/>
                </a:solidFill>
              </a:rPr>
              <a:t>uarantee that takes the risk out of the equation. Simply put if  you are not satisfied with our services</a:t>
            </a:r>
            <a:r>
              <a:rPr lang="is-IS" sz="2400" smtClean="0">
                <a:solidFill>
                  <a:schemeClr val="bg1"/>
                </a:solidFill>
              </a:rPr>
              <a:t>…don’t pay our invoice! We are here to help!</a:t>
            </a:r>
          </a:p>
          <a:p>
            <a:r>
              <a:rPr lang="is-IS" sz="2400" smtClean="0">
                <a:solidFill>
                  <a:schemeClr val="bg1"/>
                </a:solidFill>
              </a:rPr>
              <a:t>With IMPACT GPS, we help our clients in three core areas: Growth, Performance and Succsess.</a:t>
            </a:r>
            <a:r>
              <a:rPr lang="en-US" sz="2400" smtClean="0">
                <a:solidFill>
                  <a:schemeClr val="bg1"/>
                </a:solidFill>
              </a:rPr>
              <a:t>ion.</a:t>
            </a:r>
          </a:p>
          <a:p>
            <a:r>
              <a:rPr lang="en-US" sz="2400" smtClean="0">
                <a:solidFill>
                  <a:schemeClr val="bg1"/>
                </a:solidFill>
              </a:rPr>
              <a:t>Check out our IMPACT GPS today!</a:t>
            </a:r>
          </a:p>
          <a:p>
            <a:endParaRPr lang="en-US" sz="2400" smtClean="0">
              <a:solidFill>
                <a:schemeClr val="bg1"/>
              </a:solidFill>
            </a:endParaRPr>
          </a:p>
          <a:p>
            <a:endParaRPr lang="en-US" sz="2400">
              <a:solidFill>
                <a:schemeClr val="bg1"/>
              </a:solidFill>
            </a:endParaRPr>
          </a:p>
        </p:txBody>
      </p:sp>
      <p:sp>
        <p:nvSpPr>
          <p:cNvPr id="9" name="Rectangle 8"/>
          <p:cNvSpPr/>
          <p:nvPr/>
        </p:nvSpPr>
        <p:spPr>
          <a:xfrm>
            <a:off x="3200400" y="8572500"/>
            <a:ext cx="3429000" cy="6096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2">
                    <a:lumMod val="50000"/>
                  </a:schemeClr>
                </a:solidFill>
              </a:rPr>
              <a:t>https://impactlegalresources.com/</a:t>
            </a:r>
          </a:p>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9349740"/>
            <a:ext cx="5181600" cy="93726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tx2">
            <a:lumMod val="50000"/>
          </a:schemeClr>
        </a:solidFill>
        <a:effectLst/>
      </p:bgPr>
    </p:bg>
    <p:spTree>
      <p:nvGrpSpPr>
        <p:cNvPr id="1" name=""/>
        <p:cNvGrpSpPr/>
        <p:nvPr/>
      </p:nvGrpSpPr>
      <p:grpSpPr>
        <a:xfrm>
          <a:off x="0" y="0"/>
          <a:ext cx="0" cy="0"/>
        </a:xfrm>
      </p:grpSpPr>
      <p:sp>
        <p:nvSpPr>
          <p:cNvPr id="2" name="AutoShape 2"/>
          <p:cNvSpPr/>
          <p:nvPr/>
        </p:nvSpPr>
        <p:spPr>
          <a:xfrm>
            <a:off x="457200" y="1325366"/>
            <a:ext cx="8214097" cy="4263222"/>
          </a:xfrm>
          <a:prstGeom prst="rect">
            <a:avLst/>
          </a:prstGeom>
          <a:solidFill>
            <a:schemeClr val="bg1"/>
          </a:solidFill>
        </p:spPr>
        <p:txBody>
          <a:bodyPr/>
          <a:lstStyle/>
          <a:p>
            <a:pPr lvl="0">
              <a:spcBef>
                <a:spcPct val="20000"/>
              </a:spcBef>
              <a:buClr>
                <a:srgbClr val="6F9400"/>
              </a:buClr>
              <a:buSzPct val="76000"/>
            </a:pPr>
            <a:endParaRPr lang="en-US" sz="1600">
              <a:solidFill>
                <a:srgbClr val="424242"/>
              </a:solidFill>
              <a:latin typeface="Century Gothic"/>
            </a:endParaRPr>
          </a:p>
        </p:txBody>
      </p:sp>
      <p:sp>
        <p:nvSpPr>
          <p:cNvPr id="3" name="AutoShape 3"/>
          <p:cNvSpPr/>
          <p:nvPr/>
        </p:nvSpPr>
        <p:spPr>
          <a:xfrm>
            <a:off x="457200" y="5933446"/>
            <a:ext cx="8214097" cy="4191000"/>
          </a:xfrm>
          <a:prstGeom prst="rect">
            <a:avLst/>
          </a:prstGeom>
          <a:solidFill>
            <a:schemeClr val="bg1"/>
          </a:solidFill>
        </p:spPr>
        <p:txBody>
          <a:bodyPr/>
          <a:lstStyle/>
          <a:p>
            <a:endParaRPr lang="en-US"/>
          </a:p>
        </p:txBody>
      </p:sp>
      <p:sp>
        <p:nvSpPr>
          <p:cNvPr id="4" name="AutoShape 4"/>
          <p:cNvSpPr/>
          <p:nvPr/>
        </p:nvSpPr>
        <p:spPr>
          <a:xfrm>
            <a:off x="9144000" y="1325366"/>
            <a:ext cx="8214097" cy="4263222"/>
          </a:xfrm>
          <a:prstGeom prst="rect">
            <a:avLst/>
          </a:prstGeom>
          <a:solidFill>
            <a:schemeClr val="bg1"/>
          </a:solidFill>
        </p:spPr>
        <p:txBody>
          <a:bodyPr/>
          <a:lstStyle/>
          <a:p>
            <a:endParaRPr lang="en-US"/>
          </a:p>
        </p:txBody>
      </p:sp>
      <p:sp>
        <p:nvSpPr>
          <p:cNvPr id="5" name="AutoShape 5"/>
          <p:cNvSpPr/>
          <p:nvPr/>
        </p:nvSpPr>
        <p:spPr>
          <a:xfrm>
            <a:off x="9144000" y="5950206"/>
            <a:ext cx="8214097" cy="4174240"/>
          </a:xfrm>
          <a:prstGeom prst="rect">
            <a:avLst/>
          </a:prstGeom>
          <a:solidFill>
            <a:srgbClr val="FFFFFF"/>
          </a:solidFill>
        </p:spPr>
        <p:txBody>
          <a:bodyPr/>
          <a:lstStyle/>
          <a:p>
            <a:endParaRPr lang="en-US"/>
          </a:p>
        </p:txBody>
      </p:sp>
      <p:sp>
        <p:nvSpPr>
          <p:cNvPr id="14" name="TextBox 14"/>
          <p:cNvSpPr txBox="1"/>
          <p:nvPr/>
        </p:nvSpPr>
        <p:spPr>
          <a:xfrm>
            <a:off x="457200" y="363172"/>
            <a:ext cx="4238972" cy="701047"/>
          </a:xfrm>
          <a:prstGeom prst="rect">
            <a:avLst/>
          </a:prstGeom>
        </p:spPr>
        <p:txBody>
          <a:bodyPr lIns="0" tIns="0" rIns="0" bIns="0" rtlCol="0" anchor="t">
            <a:spAutoFit/>
          </a:bodyPr>
          <a:lstStyle/>
          <a:p>
            <a:pPr>
              <a:lnSpc>
                <a:spcPts val="5600"/>
              </a:lnSpc>
            </a:pPr>
            <a:r>
              <a:rPr lang="en-US" sz="4000" smtClean="0">
                <a:solidFill>
                  <a:srgbClr val="FFFFFF"/>
                </a:solidFill>
                <a:latin typeface="Montserrat Classic Bold"/>
              </a:rPr>
              <a:t>TEAM</a:t>
            </a:r>
            <a:endParaRPr lang="en-US" sz="4000">
              <a:solidFill>
                <a:srgbClr val="FFFFFF"/>
              </a:solidFill>
              <a:latin typeface="Montserrat Classic Bold"/>
            </a:endParaRPr>
          </a:p>
        </p:txBody>
      </p:sp>
      <p:pic>
        <p:nvPicPr>
          <p:cNvPr id="8" name="Picture 8"/>
          <p:cNvPicPr>
            <a:picLocks noChangeAspect="1"/>
          </p:cNvPicPr>
          <p:nvPr/>
        </p:nvPicPr>
        <p:blipFill>
          <a:blip r:embed="rId3"/>
          <a:stretch>
            <a:fillRect/>
          </a:stretch>
        </p:blipFill>
        <p:spPr>
          <a:xfrm>
            <a:off x="2133600" y="266700"/>
            <a:ext cx="1924348" cy="952046"/>
          </a:xfrm>
          <a:prstGeom prst="rect">
            <a:avLst/>
          </a:prstGeom>
        </p:spPr>
      </p:pic>
      <p:sp>
        <p:nvSpPr>
          <p:cNvPr id="6" name="Rectangle 5"/>
          <p:cNvSpPr/>
          <p:nvPr/>
        </p:nvSpPr>
        <p:spPr>
          <a:xfrm>
            <a:off x="457200" y="1790700"/>
            <a:ext cx="9144000" cy="646331"/>
          </a:xfrm>
          <a:prstGeom prst="rect">
            <a:avLst/>
          </a:prstGeom>
        </p:spPr>
        <p:txBody>
          <a:bodyPr>
            <a:spAutoFit/>
          </a:bodyPr>
          <a:lstStyle/>
          <a:p>
            <a:pPr algn="ctr"/>
            <a:r>
              <a:rPr lang="en-US" b="1"/>
              <a:t>Barry Jackson, MBA, CLM </a:t>
            </a:r>
          </a:p>
          <a:p>
            <a:pPr algn="ctr"/>
            <a:r>
              <a:rPr lang="en-US" b="1"/>
              <a:t>Chief Executive Officer &amp; President</a:t>
            </a:r>
          </a:p>
        </p:txBody>
      </p:sp>
      <p:sp>
        <p:nvSpPr>
          <p:cNvPr id="11" name="TextBox 10"/>
          <p:cNvSpPr txBox="1"/>
          <p:nvPr/>
        </p:nvSpPr>
        <p:spPr>
          <a:xfrm>
            <a:off x="12268200" y="2552700"/>
            <a:ext cx="4724400" cy="2585323"/>
          </a:xfrm>
          <a:prstGeom prst="rect">
            <a:avLst/>
          </a:prstGeom>
          <a:noFill/>
        </p:spPr>
        <p:txBody>
          <a:bodyPr wrap="square" rtlCol="0">
            <a:spAutoFit/>
          </a:bodyPr>
          <a:lstStyle/>
          <a:p>
            <a:r>
              <a:rPr lang="en-US"/>
              <a:t>Henry has more than 25 years of law firm administrative management experience at large, mid-sized, and small law firms. He is the former Controller for Philips Nizer and was an active ALANYC member having served as a Regional Director, President of the ALANYC, and as a National At-Large Director. Henry has presented at ALA local and regional venues and at the NYC Bar Association.</a:t>
            </a:r>
          </a:p>
        </p:txBody>
      </p:sp>
      <p:sp>
        <p:nvSpPr>
          <p:cNvPr id="12" name="TextBox 11"/>
          <p:cNvSpPr txBox="1"/>
          <p:nvPr/>
        </p:nvSpPr>
        <p:spPr>
          <a:xfrm>
            <a:off x="3200400" y="2476500"/>
            <a:ext cx="5105400" cy="3077766"/>
          </a:xfrm>
          <a:prstGeom prst="rect">
            <a:avLst/>
          </a:prstGeom>
          <a:noFill/>
        </p:spPr>
        <p:txBody>
          <a:bodyPr wrap="square" rtlCol="0">
            <a:spAutoFit/>
          </a:bodyPr>
          <a:lstStyle/>
          <a:p>
            <a:r>
              <a:rPr lang="en-US"/>
              <a:t>Barry has facilitated the practice of law as head of non-legal operations in the Law Firm arena for over 21 years and has over 30 years of law firm experience. He was the President of the Association of Legal Administrators NYC in 2006 and also served 5 years on the NYSBA Legal Practices Committee. The NYSBA asked Barry to </a:t>
            </a:r>
            <a:r>
              <a:rPr lang="en-US" smtClean="0"/>
              <a:t>be </a:t>
            </a:r>
            <a:r>
              <a:rPr lang="en-US"/>
              <a:t>a</a:t>
            </a:r>
            <a:r>
              <a:rPr lang="en-US" smtClean="0"/>
              <a:t> principal of</a:t>
            </a:r>
            <a:r>
              <a:rPr lang="en-US"/>
              <a:t> </a:t>
            </a:r>
            <a:br>
              <a:rPr lang="en-US"/>
            </a:br>
            <a:r>
              <a:rPr lang="en-US" sz="1600" i="1" u="sng" smtClean="0"/>
              <a:t>Best Practices in Legal Management:  </a:t>
            </a:r>
            <a:br>
              <a:rPr lang="en-US" sz="1600" i="1" u="sng" smtClean="0"/>
            </a:br>
            <a:r>
              <a:rPr lang="en-US" sz="1600" i="1" u="sng" smtClean="0"/>
              <a:t>A Comprehensive Guide</a:t>
            </a:r>
            <a:r>
              <a:rPr lang="en-US" sz="1600" smtClean="0"/>
              <a:t>,</a:t>
            </a:r>
            <a:br>
              <a:rPr lang="en-US" sz="1600"/>
            </a:br>
            <a:r>
              <a:rPr lang="en-US"/>
              <a:t>which was published in 2010 and sold nationwide, becoming a best seller.</a:t>
            </a:r>
          </a:p>
        </p:txBody>
      </p:sp>
      <p:sp>
        <p:nvSpPr>
          <p:cNvPr id="13" name="Rectangle 12"/>
          <p:cNvSpPr/>
          <p:nvPr/>
        </p:nvSpPr>
        <p:spPr>
          <a:xfrm>
            <a:off x="2286000" y="6210300"/>
            <a:ext cx="5410200" cy="646331"/>
          </a:xfrm>
          <a:prstGeom prst="rect">
            <a:avLst/>
          </a:prstGeom>
        </p:spPr>
        <p:txBody>
          <a:bodyPr wrap="square">
            <a:spAutoFit/>
          </a:bodyPr>
          <a:lstStyle/>
          <a:p>
            <a:pPr algn="ctr"/>
            <a:r>
              <a:rPr lang="en-US" b="1"/>
              <a:t>Phil Whitman</a:t>
            </a:r>
          </a:p>
          <a:p>
            <a:pPr algn="ctr"/>
            <a:r>
              <a:rPr lang="en-US" b="1"/>
              <a:t>Managing Member</a:t>
            </a:r>
          </a:p>
        </p:txBody>
      </p:sp>
      <p:sp>
        <p:nvSpPr>
          <p:cNvPr id="16" name="TextBox 15"/>
          <p:cNvSpPr txBox="1"/>
          <p:nvPr/>
        </p:nvSpPr>
        <p:spPr>
          <a:xfrm>
            <a:off x="2819400" y="6972300"/>
            <a:ext cx="5105400" cy="2862323"/>
          </a:xfrm>
          <a:prstGeom prst="rect">
            <a:avLst/>
          </a:prstGeom>
          <a:noFill/>
        </p:spPr>
        <p:txBody>
          <a:bodyPr wrap="square" rtlCol="0">
            <a:spAutoFit/>
          </a:bodyPr>
          <a:lstStyle/>
          <a:p>
            <a:r>
              <a:rPr lang="en-US"/>
              <a:t>Firms of all sizes from sole practitioners to top 10 global firms rely on him. Phil specializes in succession planning, mergers &amp; acquisitions, strategic talent acquisition and practice management consulting. With firm management experience ranging from three partners, twelve employees, and $2 million in annual revenues to one of the Top 30 CPA firms in the Nation, with 48 partners, 400 employees and almost $100 million in annual revenues, there’s nothing Phil hasn’t seen.</a:t>
            </a:r>
          </a:p>
        </p:txBody>
      </p:sp>
      <p:sp>
        <p:nvSpPr>
          <p:cNvPr id="19" name="TextBox 18"/>
          <p:cNvSpPr txBox="1"/>
          <p:nvPr/>
        </p:nvSpPr>
        <p:spPr>
          <a:xfrm>
            <a:off x="12115800" y="6819900"/>
            <a:ext cx="4419600" cy="3139321"/>
          </a:xfrm>
          <a:prstGeom prst="rect">
            <a:avLst/>
          </a:prstGeom>
          <a:noFill/>
        </p:spPr>
        <p:txBody>
          <a:bodyPr wrap="square" rtlCol="0">
            <a:spAutoFit/>
          </a:bodyPr>
          <a:lstStyle/>
          <a:p>
            <a:r>
              <a:rPr lang="en-US"/>
              <a:t>David is an entrepreneur and has been a guide for entrepreneurs throughout his adult life. He is the author of The Micro Niche Method: The Pathway to Premium Pricing and Increased Profitability. The Micro Niche Method is a process that brings Business development success to professional services firms. David has received several business awards, including ARC Employer of the Year and Fortune Small Business Magazine Boss of the Year finalist.</a:t>
            </a:r>
          </a:p>
        </p:txBody>
      </p:sp>
      <p:sp>
        <p:nvSpPr>
          <p:cNvPr id="21" name="Rectangle 20"/>
          <p:cNvSpPr/>
          <p:nvPr/>
        </p:nvSpPr>
        <p:spPr>
          <a:xfrm>
            <a:off x="457200" y="1333500"/>
            <a:ext cx="2209800" cy="4267200"/>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790700"/>
            <a:ext cx="1981200" cy="1981200"/>
          </a:xfrm>
          <a:prstGeom prst="rect">
            <a:avLst/>
          </a:prstGeom>
        </p:spPr>
      </p:pic>
      <p:sp>
        <p:nvSpPr>
          <p:cNvPr id="22" name="Rectangle 21"/>
          <p:cNvSpPr/>
          <p:nvPr/>
        </p:nvSpPr>
        <p:spPr>
          <a:xfrm>
            <a:off x="457200" y="5905500"/>
            <a:ext cx="2209800" cy="4191000"/>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CCC2FEF-A61B-441D-9654-3A519A2EED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6286500"/>
            <a:ext cx="1447800" cy="2133600"/>
          </a:xfrm>
          <a:prstGeom prst="rect">
            <a:avLst/>
          </a:prstGeom>
        </p:spPr>
      </p:pic>
      <p:sp>
        <p:nvSpPr>
          <p:cNvPr id="24" name="Rectangle 23"/>
          <p:cNvSpPr/>
          <p:nvPr/>
        </p:nvSpPr>
        <p:spPr>
          <a:xfrm>
            <a:off x="9144000" y="1333500"/>
            <a:ext cx="2286000" cy="4267200"/>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0200" y="1790700"/>
            <a:ext cx="2057400" cy="2057400"/>
          </a:xfrm>
          <a:prstGeom prst="rect">
            <a:avLst/>
          </a:prstGeom>
        </p:spPr>
      </p:pic>
      <p:sp>
        <p:nvSpPr>
          <p:cNvPr id="25" name="Rectangle 24"/>
          <p:cNvSpPr/>
          <p:nvPr/>
        </p:nvSpPr>
        <p:spPr>
          <a:xfrm>
            <a:off x="9144000" y="5981853"/>
            <a:ext cx="2286000" cy="4114647"/>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DD18E87-C66B-4758-8E62-60FECAE8C8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2600" y="6210300"/>
            <a:ext cx="1790466" cy="2392272"/>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15800" y="266700"/>
            <a:ext cx="5181600" cy="86106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accent2">
            <a:lumMod val="50000"/>
          </a:schemeClr>
        </a:solidFill>
        <a:effectLst/>
      </p:bgPr>
    </p:bg>
    <p:spTree>
      <p:nvGrpSpPr>
        <p:cNvPr id="1" name=""/>
        <p:cNvGrpSpPr/>
        <p:nvPr/>
      </p:nvGrpSpPr>
      <p:grpSpPr>
        <a:xfrm>
          <a:off x="0" y="0"/>
          <a:ext cx="0" cy="0"/>
        </a:xfrm>
      </p:grpSpPr>
      <p:sp>
        <p:nvSpPr>
          <p:cNvPr id="2" name="AutoShape 2"/>
          <p:cNvSpPr/>
          <p:nvPr/>
        </p:nvSpPr>
        <p:spPr>
          <a:xfrm>
            <a:off x="4648200" y="0"/>
            <a:ext cx="9144000" cy="10287000"/>
          </a:xfrm>
          <a:prstGeom prst="rect">
            <a:avLst/>
          </a:prstGeom>
          <a:solidFill>
            <a:schemeClr val="tx2">
              <a:lumMod val="50000"/>
            </a:schemeClr>
          </a:solidFill>
        </p:spPr>
        <p:txBody>
          <a:bodyPr/>
          <a:lstStyle/>
          <a:p>
            <a:endParaRPr lang="en-US"/>
          </a:p>
        </p:txBody>
      </p:sp>
      <p:sp>
        <p:nvSpPr>
          <p:cNvPr id="3" name="AutoShape 3"/>
          <p:cNvSpPr/>
          <p:nvPr/>
        </p:nvSpPr>
        <p:spPr>
          <a:xfrm>
            <a:off x="6656201" y="2895600"/>
            <a:ext cx="5383399" cy="4229100"/>
          </a:xfrm>
          <a:prstGeom prst="rect">
            <a:avLst/>
          </a:prstGeom>
          <a:solidFill>
            <a:schemeClr val="bg1"/>
          </a:solidFill>
        </p:spPr>
        <p:txBody>
          <a:bodyPr/>
          <a:lstStyle/>
          <a:p>
            <a:endParaRPr lang="en-US"/>
          </a:p>
        </p:txBody>
      </p:sp>
      <p:pic>
        <p:nvPicPr>
          <p:cNvPr id="8" name="Picture 8"/>
          <p:cNvPicPr>
            <a:picLocks noChangeAspect="1"/>
          </p:cNvPicPr>
          <p:nvPr/>
        </p:nvPicPr>
        <p:blipFill>
          <a:blip r:embed="rId3"/>
          <a:stretch>
            <a:fillRect/>
          </a:stretch>
        </p:blipFill>
        <p:spPr>
          <a:xfrm>
            <a:off x="6934200" y="3848100"/>
            <a:ext cx="4774658" cy="2362200"/>
          </a:xfrm>
          <a:prstGeom prst="rect">
            <a:avLst/>
          </a:prstGeom>
        </p:spPr>
      </p:pic>
      <p:pic>
        <p:nvPicPr>
          <p:cNvPr id="9" name="Picture 9"/>
          <p:cNvPicPr>
            <a:picLocks noChangeAspect="1"/>
          </p:cNvPicPr>
          <p:nvPr/>
        </p:nvPicPr>
        <p:blipFill>
          <a:blip r:embed="rId4"/>
          <a:stretch>
            <a:fillRect/>
          </a:stretch>
        </p:blipFill>
        <p:spPr>
          <a:xfrm>
            <a:off x="352287" y="4161862"/>
            <a:ext cx="5937712" cy="1963276"/>
          </a:xfrm>
          <a:prstGeom prst="rect">
            <a:avLst/>
          </a:prstGeom>
        </p:spPr>
      </p:pic>
      <p:pic>
        <p:nvPicPr>
          <p:cNvPr id="10" name="Picture 10"/>
          <p:cNvPicPr>
            <a:picLocks noChangeAspect="1"/>
          </p:cNvPicPr>
          <p:nvPr/>
        </p:nvPicPr>
        <p:blipFill>
          <a:blip r:embed="rId5"/>
          <a:stretch>
            <a:fillRect/>
          </a:stretch>
        </p:blipFill>
        <p:spPr>
          <a:xfrm>
            <a:off x="12843785" y="4084015"/>
            <a:ext cx="5082564" cy="2118970"/>
          </a:xfrm>
          <a:prstGeom prst="rect">
            <a:avLst/>
          </a:prstGeom>
        </p:spPr>
      </p:pic>
      <p:pic>
        <p:nvPicPr>
          <p:cNvPr id="11" name="Picture 11"/>
          <p:cNvPicPr>
            <a:picLocks noChangeAspect="1"/>
          </p:cNvPicPr>
          <p:nvPr/>
        </p:nvPicPr>
        <p:blipFill>
          <a:blip r:embed="rId6"/>
          <a:stretch>
            <a:fillRect/>
          </a:stretch>
        </p:blipFill>
        <p:spPr>
          <a:xfrm>
            <a:off x="6031193" y="436367"/>
            <a:ext cx="6225615" cy="2009672"/>
          </a:xfrm>
          <a:prstGeom prst="rect">
            <a:avLst/>
          </a:prstGeom>
        </p:spPr>
      </p:pic>
      <p:pic>
        <p:nvPicPr>
          <p:cNvPr id="12" name="Picture 12"/>
          <p:cNvPicPr>
            <a:picLocks noChangeAspect="1"/>
          </p:cNvPicPr>
          <p:nvPr/>
        </p:nvPicPr>
        <p:blipFill>
          <a:blip r:embed="rId7"/>
          <a:stretch>
            <a:fillRect/>
          </a:stretch>
        </p:blipFill>
        <p:spPr>
          <a:xfrm>
            <a:off x="7290239" y="7664887"/>
            <a:ext cx="3707522" cy="2442257"/>
          </a:xfrm>
          <a:prstGeom prst="rect">
            <a:avLst/>
          </a:prstGeom>
        </p:spPr>
      </p:pic>
      <p:sp>
        <p:nvSpPr>
          <p:cNvPr id="14" name="Rectangle 13"/>
          <p:cNvSpPr/>
          <p:nvPr/>
        </p:nvSpPr>
        <p:spPr>
          <a:xfrm>
            <a:off x="304800" y="342900"/>
            <a:ext cx="4038600" cy="25908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723900"/>
            <a:ext cx="3793067" cy="19812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800" y="6972300"/>
            <a:ext cx="3505200" cy="2815985"/>
          </a:xfrm>
          <a:prstGeom prst="rect">
            <a:avLst/>
          </a:prstGeom>
          <a:solidFill>
            <a:srgbClr val="FFFFFF"/>
          </a:solidFill>
        </p:spPr>
      </p:pic>
      <p:sp>
        <p:nvSpPr>
          <p:cNvPr id="17" name="Rectangle 16"/>
          <p:cNvSpPr/>
          <p:nvPr/>
        </p:nvSpPr>
        <p:spPr>
          <a:xfrm>
            <a:off x="14173200" y="7429500"/>
            <a:ext cx="3886200" cy="23622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554200" y="7124700"/>
            <a:ext cx="3162300" cy="3162300"/>
          </a:xfrm>
          <a:prstGeom prst="rect">
            <a:avLst/>
          </a:prstGeom>
        </p:spPr>
      </p:pic>
      <p:sp>
        <p:nvSpPr>
          <p:cNvPr id="19" name="Rectangle 18"/>
          <p:cNvSpPr/>
          <p:nvPr/>
        </p:nvSpPr>
        <p:spPr>
          <a:xfrm>
            <a:off x="14173200" y="342900"/>
            <a:ext cx="3733800" cy="23622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3" name="TextBox 3"/>
          <p:cNvSpPr txBox="1"/>
          <p:nvPr/>
        </p:nvSpPr>
        <p:spPr>
          <a:xfrm>
            <a:off x="4022725" y="6356566"/>
            <a:ext cx="12117747" cy="1064394"/>
          </a:xfrm>
          <a:prstGeom prst="rect">
            <a:avLst/>
          </a:prstGeom>
        </p:spPr>
        <p:txBody>
          <a:bodyPr lIns="0" tIns="0" rIns="0" bIns="0" rtlCol="0" anchor="t">
            <a:spAutoFit/>
          </a:bodyPr>
          <a:lstStyle/>
          <a:p>
            <a:pPr>
              <a:lnSpc>
                <a:spcPts val="4200"/>
              </a:lnSpc>
            </a:pPr>
            <a:endParaRPr/>
          </a:p>
          <a:p>
            <a:pPr marL="323850" lvl="1">
              <a:lnSpc>
                <a:spcPts val="4200"/>
              </a:lnSpc>
            </a:pPr>
            <a:endParaRPr lang="en-US" sz="3000">
              <a:solidFill>
                <a:srgbClr val="000000"/>
              </a:solidFill>
              <a:latin typeface="Montserrat Classic"/>
            </a:endParaRPr>
          </a:p>
        </p:txBody>
      </p:sp>
      <p:pic>
        <p:nvPicPr>
          <p:cNvPr id="4" name="Picture 8"/>
          <p:cNvPicPr>
            <a:picLocks noChangeAspect="1"/>
          </p:cNvPicPr>
          <p:nvPr/>
        </p:nvPicPr>
        <p:blipFill>
          <a:blip r:embed="rId3"/>
          <a:stretch>
            <a:fillRect/>
          </a:stretch>
        </p:blipFill>
        <p:spPr>
          <a:xfrm>
            <a:off x="13353690" y="7505700"/>
            <a:ext cx="4934309" cy="2441185"/>
          </a:xfrm>
          <a:prstGeom prst="rect">
            <a:avLst/>
          </a:prstGeom>
        </p:spPr>
      </p:pic>
      <p:sp>
        <p:nvSpPr>
          <p:cNvPr id="12" name="AutoShape 3"/>
          <p:cNvSpPr/>
          <p:nvPr/>
        </p:nvSpPr>
        <p:spPr>
          <a:xfrm>
            <a:off x="2057400" y="1485901"/>
            <a:ext cx="2626660" cy="7620000"/>
          </a:xfrm>
          <a:prstGeom prst="rect">
            <a:avLst/>
          </a:prstGeom>
          <a:solidFill>
            <a:schemeClr val="tx2">
              <a:lumMod val="50000"/>
            </a:schemeClr>
          </a:solidFill>
        </p:spPr>
        <p:txBody>
          <a:bodyPr/>
          <a:lstStyle/>
          <a:p>
            <a:endParaRPr lang="en-US"/>
          </a:p>
        </p:txBody>
      </p:sp>
      <p:sp>
        <p:nvSpPr>
          <p:cNvPr id="13" name="AutoShape 4"/>
          <p:cNvSpPr/>
          <p:nvPr/>
        </p:nvSpPr>
        <p:spPr>
          <a:xfrm>
            <a:off x="2362200" y="2400300"/>
            <a:ext cx="10972800" cy="5791200"/>
          </a:xfrm>
          <a:prstGeom prst="rect">
            <a:avLst/>
          </a:prstGeom>
          <a:solidFill>
            <a:schemeClr val="accent2">
              <a:lumMod val="75000"/>
            </a:schemeClr>
          </a:solidFill>
        </p:spPr>
        <p:txBody>
          <a:bodyPr/>
          <a:lstStyle/>
          <a:p>
            <a:endParaRPr lang="en-US"/>
          </a:p>
        </p:txBody>
      </p:sp>
      <p:sp>
        <p:nvSpPr>
          <p:cNvPr id="2" name="TextBox 1"/>
          <p:cNvSpPr txBox="1"/>
          <p:nvPr/>
        </p:nvSpPr>
        <p:spPr>
          <a:xfrm>
            <a:off x="7696200" y="3390900"/>
            <a:ext cx="5867400" cy="5139869"/>
          </a:xfrm>
          <a:prstGeom prst="rect">
            <a:avLst/>
          </a:prstGeom>
          <a:noFill/>
        </p:spPr>
        <p:txBody>
          <a:bodyPr wrap="square" rtlCol="0">
            <a:spAutoFit/>
          </a:bodyPr>
          <a:lstStyle/>
          <a:p>
            <a:pPr lvl="0">
              <a:spcBef>
                <a:spcPct val="20000"/>
              </a:spcBef>
              <a:buClr>
                <a:srgbClr val="6F9400"/>
              </a:buClr>
              <a:buSzPct val="76000"/>
            </a:pPr>
            <a:r>
              <a:rPr lang="en-US" sz="2600">
                <a:solidFill>
                  <a:schemeClr val="bg1"/>
                </a:solidFill>
              </a:rPr>
              <a:t>We hope we have </a:t>
            </a:r>
            <a:r>
              <a:rPr lang="en-US" sz="2600" smtClean="0">
                <a:solidFill>
                  <a:schemeClr val="bg1"/>
                </a:solidFill>
              </a:rPr>
              <a:t> </a:t>
            </a:r>
            <a:r>
              <a:rPr lang="en-US" sz="2600">
                <a:solidFill>
                  <a:schemeClr val="bg1"/>
                </a:solidFill>
              </a:rPr>
              <a:t>you thinking about ways to make your life easier while improving your firm and your relationships with your top executive team, your manager, or assistant. </a:t>
            </a:r>
            <a:endParaRPr lang="en-US" sz="2600" smtClean="0">
              <a:solidFill>
                <a:schemeClr val="bg1"/>
              </a:solidFill>
            </a:endParaRPr>
          </a:p>
          <a:p>
            <a:pPr lvl="0">
              <a:spcBef>
                <a:spcPct val="20000"/>
              </a:spcBef>
              <a:buClr>
                <a:srgbClr val="6F9400"/>
              </a:buClr>
              <a:buSzPct val="76000"/>
            </a:pPr>
            <a:r>
              <a:rPr lang="en-US" sz="2600" smtClean="0">
                <a:solidFill>
                  <a:schemeClr val="bg1"/>
                </a:solidFill>
              </a:rPr>
              <a:t> </a:t>
            </a:r>
            <a:endParaRPr lang="en-US" sz="2600">
              <a:solidFill>
                <a:schemeClr val="bg1"/>
              </a:solidFill>
            </a:endParaRPr>
          </a:p>
          <a:p>
            <a:pPr lvl="0">
              <a:spcBef>
                <a:spcPct val="20000"/>
              </a:spcBef>
              <a:buClr>
                <a:srgbClr val="6F9400"/>
              </a:buClr>
              <a:buSzPct val="76000"/>
            </a:pPr>
            <a:r>
              <a:rPr lang="en-US" sz="2600" smtClean="0">
                <a:solidFill>
                  <a:schemeClr val="bg1"/>
                </a:solidFill>
              </a:rPr>
              <a:t>It </a:t>
            </a:r>
            <a:r>
              <a:rPr lang="en-US" sz="2600">
                <a:solidFill>
                  <a:schemeClr val="bg1"/>
                </a:solidFill>
              </a:rPr>
              <a:t>starts with you</a:t>
            </a:r>
            <a:r>
              <a:rPr lang="en-US" sz="2600" smtClean="0">
                <a:solidFill>
                  <a:schemeClr val="bg1"/>
                </a:solidFill>
              </a:rPr>
              <a:t>!</a:t>
            </a:r>
            <a:endParaRPr lang="en-US" sz="2600">
              <a:solidFill>
                <a:schemeClr val="bg1"/>
              </a:solidFill>
            </a:endParaRPr>
          </a:p>
          <a:p>
            <a:pPr lvl="0">
              <a:spcBef>
                <a:spcPct val="20000"/>
              </a:spcBef>
              <a:buClr>
                <a:srgbClr val="6F9400"/>
              </a:buClr>
              <a:buSzPct val="76000"/>
            </a:pPr>
            <a:r>
              <a:rPr lang="en-US" sz="2600">
                <a:solidFill>
                  <a:schemeClr val="bg1"/>
                </a:solidFill>
              </a:rPr>
              <a:t>If you find you need temporary or permanent solutions, call one of us.  We are ready to provide one-on-one ideas tailored to your situation.</a:t>
            </a:r>
          </a:p>
          <a:p>
            <a:pPr marL="68580" lvl="0">
              <a:spcBef>
                <a:spcPct val="20000"/>
              </a:spcBef>
              <a:buClr>
                <a:srgbClr val="6F9400"/>
              </a:buClr>
              <a:buSzPct val="76000"/>
            </a:pPr>
            <a:endParaRPr lang="en-US" sz="2200">
              <a:solidFill>
                <a:schemeClr val="bg1"/>
              </a:solidFill>
              <a:latin typeface="Century Gothic"/>
            </a:endParaRPr>
          </a:p>
        </p:txBody>
      </p:sp>
      <p:sp>
        <p:nvSpPr>
          <p:cNvPr id="5" name="TextBox 4"/>
          <p:cNvSpPr txBox="1"/>
          <p:nvPr/>
        </p:nvSpPr>
        <p:spPr>
          <a:xfrm>
            <a:off x="2362200" y="2476500"/>
            <a:ext cx="7086600" cy="1138773"/>
          </a:xfrm>
          <a:prstGeom prst="rect">
            <a:avLst/>
          </a:prstGeom>
          <a:noFill/>
        </p:spPr>
        <p:txBody>
          <a:bodyPr wrap="square" rtlCol="0">
            <a:spAutoFit/>
          </a:bodyPr>
          <a:lstStyle/>
          <a:p>
            <a:pPr>
              <a:lnSpc>
                <a:spcPct val="80000"/>
              </a:lnSpc>
            </a:pPr>
            <a:r>
              <a:rPr lang="en-US" sz="3600" b="1">
                <a:solidFill>
                  <a:schemeClr val="bg1"/>
                </a:solidFill>
                <a:ea typeface="+mj-ea"/>
                <a:cs typeface="+mj-cs"/>
              </a:rPr>
              <a:t>Impact Legal Resources LLC</a:t>
            </a:r>
            <a:br>
              <a:rPr lang="en-US" sz="2800">
                <a:solidFill>
                  <a:schemeClr val="bg1"/>
                </a:solidFill>
                <a:ea typeface="+mj-ea"/>
                <a:cs typeface="+mj-cs"/>
              </a:rPr>
            </a:br>
            <a:endParaRPr lang="en-US" sz="2400" smtClean="0">
              <a:solidFill>
                <a:schemeClr val="bg1"/>
              </a:solidFill>
              <a:ea typeface="+mj-ea"/>
              <a:cs typeface="+mj-cs"/>
            </a:endParaRPr>
          </a:p>
          <a:p>
            <a:pPr>
              <a:lnSpc>
                <a:spcPct val="80000"/>
              </a:lnSpc>
            </a:pPr>
            <a:r>
              <a:rPr lang="en-US" sz="2400" b="1" smtClean="0">
                <a:solidFill>
                  <a:schemeClr val="bg1"/>
                </a:solidFill>
                <a:ea typeface="+mj-ea"/>
                <a:cs typeface="+mj-cs"/>
              </a:rPr>
              <a:t>https</a:t>
            </a:r>
            <a:r>
              <a:rPr lang="en-US" sz="2400" b="1">
                <a:solidFill>
                  <a:schemeClr val="bg1"/>
                </a:solidFill>
                <a:ea typeface="+mj-ea"/>
                <a:cs typeface="+mj-cs"/>
              </a:rPr>
              <a:t>://impactlegalresources.com/</a:t>
            </a:r>
            <a:endParaRPr lang="en-US" sz="2400">
              <a:solidFill>
                <a:schemeClr val="bg1"/>
              </a:solidFill>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4533900"/>
            <a:ext cx="5257800" cy="356235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68400" y="5753608"/>
            <a:ext cx="2438400" cy="173939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8402" y="2476500"/>
            <a:ext cx="2397640" cy="137160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68400" y="4076700"/>
            <a:ext cx="2438400" cy="1624430"/>
          </a:xfrm>
          <a:prstGeom prst="rect">
            <a:avLst/>
          </a:prstGeom>
        </p:spPr>
      </p:pic>
      <p:sp>
        <p:nvSpPr>
          <p:cNvPr id="18" name="Rectangle 17"/>
          <p:cNvSpPr/>
          <p:nvPr/>
        </p:nvSpPr>
        <p:spPr>
          <a:xfrm>
            <a:off x="16535400" y="2628900"/>
            <a:ext cx="1133243" cy="461665"/>
          </a:xfrm>
          <a:prstGeom prst="rect">
            <a:avLst/>
          </a:prstGeom>
        </p:spPr>
        <p:txBody>
          <a:bodyPr wrap="none">
            <a:spAutoFit/>
          </a:bodyPr>
          <a:lstStyle/>
          <a:p>
            <a:r>
              <a:rPr lang="en-US" sz="2400">
                <a:solidFill>
                  <a:srgbClr val="632523"/>
                </a:solidFill>
              </a:rPr>
              <a:t>Growth</a:t>
            </a:r>
            <a:endParaRPr lang="en-US" sz="2400"/>
          </a:p>
        </p:txBody>
      </p:sp>
      <p:sp>
        <p:nvSpPr>
          <p:cNvPr id="19" name="Rectangle 18"/>
          <p:cNvSpPr/>
          <p:nvPr/>
        </p:nvSpPr>
        <p:spPr>
          <a:xfrm>
            <a:off x="16383000" y="4076700"/>
            <a:ext cx="1805903" cy="461665"/>
          </a:xfrm>
          <a:prstGeom prst="rect">
            <a:avLst/>
          </a:prstGeom>
        </p:spPr>
        <p:txBody>
          <a:bodyPr wrap="none">
            <a:spAutoFit/>
          </a:bodyPr>
          <a:lstStyle/>
          <a:p>
            <a:r>
              <a:rPr lang="en-US" sz="2400">
                <a:solidFill>
                  <a:srgbClr val="632523"/>
                </a:solidFill>
              </a:rPr>
              <a:t>Performance</a:t>
            </a:r>
            <a:endParaRPr lang="en-US" sz="2400"/>
          </a:p>
        </p:txBody>
      </p:sp>
      <p:sp>
        <p:nvSpPr>
          <p:cNvPr id="20" name="Rectangle 19"/>
          <p:cNvSpPr/>
          <p:nvPr/>
        </p:nvSpPr>
        <p:spPr>
          <a:xfrm>
            <a:off x="16459200" y="5753100"/>
            <a:ext cx="1536598" cy="461665"/>
          </a:xfrm>
          <a:prstGeom prst="rect">
            <a:avLst/>
          </a:prstGeom>
        </p:spPr>
        <p:txBody>
          <a:bodyPr wrap="none">
            <a:spAutoFit/>
          </a:bodyPr>
          <a:lstStyle/>
          <a:p>
            <a:pPr lvl="0"/>
            <a:r>
              <a:rPr lang="en-US" sz="2400">
                <a:solidFill>
                  <a:srgbClr val="632523"/>
                </a:solidFill>
              </a:rPr>
              <a:t>Succession</a:t>
            </a:r>
          </a:p>
        </p:txBody>
      </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4400" y="8267700"/>
            <a:ext cx="5181600" cy="93726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rgbClr val="FFFEFE"/>
        </a:solidFill>
        <a:effectLst/>
      </p:bgPr>
    </p:bg>
    <p:spTree>
      <p:nvGrpSpPr>
        <p:cNvPr id="1" name=""/>
        <p:cNvGrpSpPr/>
        <p:nvPr/>
      </p:nvGrpSpPr>
      <p:grpSpPr>
        <a:xfrm>
          <a:off x="0" y="0"/>
          <a:ext cx="0" cy="0"/>
        </a:xfrm>
      </p:grpSpPr>
      <p:sp>
        <p:nvSpPr>
          <p:cNvPr id="2" name="AutoShape 2"/>
          <p:cNvSpPr/>
          <p:nvPr/>
        </p:nvSpPr>
        <p:spPr>
          <a:xfrm>
            <a:off x="14706600" y="6591300"/>
            <a:ext cx="2836069" cy="3299518"/>
          </a:xfrm>
          <a:prstGeom prst="rect">
            <a:avLst/>
          </a:prstGeom>
          <a:solidFill>
            <a:schemeClr val="accent2">
              <a:lumMod val="75000"/>
            </a:schemeClr>
          </a:solidFill>
        </p:spPr>
        <p:txBody>
          <a:bodyPr/>
          <a:lstStyle/>
          <a:p>
            <a:endParaRPr lang="en-US"/>
          </a:p>
        </p:txBody>
      </p:sp>
      <p:sp>
        <p:nvSpPr>
          <p:cNvPr id="8" name="TextBox 8"/>
          <p:cNvSpPr txBox="1"/>
          <p:nvPr/>
        </p:nvSpPr>
        <p:spPr>
          <a:xfrm>
            <a:off x="14859000" y="7277100"/>
            <a:ext cx="2493169" cy="1419192"/>
          </a:xfrm>
          <a:prstGeom prst="rect">
            <a:avLst/>
          </a:prstGeom>
        </p:spPr>
        <p:txBody>
          <a:bodyPr wrap="square" lIns="0" tIns="0" rIns="0" bIns="0" rtlCol="0" anchor="t">
            <a:spAutoFit/>
          </a:bodyPr>
          <a:lstStyle/>
          <a:p>
            <a:pPr algn="ctr">
              <a:lnSpc>
                <a:spcPts val="5600"/>
              </a:lnSpc>
            </a:pPr>
            <a:r>
              <a:rPr lang="en-US" sz="4000" smtClean="0">
                <a:solidFill>
                  <a:schemeClr val="bg1"/>
                </a:solidFill>
                <a:latin typeface="Montserrat Classic Bold"/>
              </a:rPr>
              <a:t>Thank You!</a:t>
            </a:r>
            <a:endParaRPr lang="en-US" sz="4000">
              <a:solidFill>
                <a:schemeClr val="bg1"/>
              </a:solidFill>
              <a:latin typeface="Montserrat Classic Bold"/>
            </a:endParaRPr>
          </a:p>
        </p:txBody>
      </p:sp>
      <p:sp>
        <p:nvSpPr>
          <p:cNvPr id="9" name="TextBox 9"/>
          <p:cNvSpPr txBox="1"/>
          <p:nvPr/>
        </p:nvSpPr>
        <p:spPr>
          <a:xfrm>
            <a:off x="685800" y="5067300"/>
            <a:ext cx="4403080" cy="680528"/>
          </a:xfrm>
          <a:prstGeom prst="rect">
            <a:avLst/>
          </a:prstGeom>
        </p:spPr>
        <p:txBody>
          <a:bodyPr wrap="square" lIns="0" tIns="0" rIns="0" bIns="0" rtlCol="0" anchor="t">
            <a:spAutoFit/>
          </a:bodyPr>
          <a:lstStyle/>
          <a:p>
            <a:pPr algn="ctr">
              <a:lnSpc>
                <a:spcPts val="5600"/>
              </a:lnSpc>
            </a:pPr>
            <a:r>
              <a:rPr lang="en-US" sz="3200">
                <a:solidFill>
                  <a:schemeClr val="tx2">
                    <a:lumMod val="50000"/>
                  </a:schemeClr>
                </a:solidFill>
              </a:rPr>
              <a:t>CONTACT INFORMATION </a:t>
            </a:r>
          </a:p>
        </p:txBody>
      </p:sp>
      <p:pic>
        <p:nvPicPr>
          <p:cNvPr id="10" name="Picture 8"/>
          <p:cNvPicPr>
            <a:picLocks noChangeAspect="1"/>
          </p:cNvPicPr>
          <p:nvPr/>
        </p:nvPicPr>
        <p:blipFill>
          <a:blip r:embed="rId3"/>
          <a:stretch>
            <a:fillRect/>
          </a:stretch>
        </p:blipFill>
        <p:spPr>
          <a:xfrm>
            <a:off x="5486400" y="419100"/>
            <a:ext cx="6314870" cy="3124200"/>
          </a:xfrm>
          <a:prstGeom prst="rect">
            <a:avLst/>
          </a:prstGeom>
        </p:spPr>
      </p:pic>
      <p:sp>
        <p:nvSpPr>
          <p:cNvPr id="3" name="Rectangle 2"/>
          <p:cNvSpPr/>
          <p:nvPr/>
        </p:nvSpPr>
        <p:spPr>
          <a:xfrm>
            <a:off x="685800" y="5829300"/>
            <a:ext cx="6172200" cy="3970318"/>
          </a:xfrm>
          <a:prstGeom prst="rect">
            <a:avLst/>
          </a:prstGeom>
        </p:spPr>
        <p:txBody>
          <a:bodyPr wrap="square">
            <a:spAutoFit/>
          </a:bodyPr>
          <a:lstStyle/>
          <a:p>
            <a:pPr lvl="0">
              <a:spcBef>
                <a:spcPct val="20000"/>
              </a:spcBef>
              <a:buClr>
                <a:srgbClr val="6F9400"/>
              </a:buClr>
              <a:buSzPct val="76000"/>
            </a:pPr>
            <a:r>
              <a:rPr lang="en-US" sz="2800" b="1">
                <a:solidFill>
                  <a:srgbClr val="424242"/>
                </a:solidFill>
              </a:rPr>
              <a:t>Barry Jackson</a:t>
            </a:r>
          </a:p>
          <a:p>
            <a:pPr lvl="0">
              <a:spcBef>
                <a:spcPct val="20000"/>
              </a:spcBef>
              <a:buClr>
                <a:srgbClr val="6F9400"/>
              </a:buClr>
              <a:buSzPct val="76000"/>
            </a:pPr>
            <a:r>
              <a:rPr lang="en-US" sz="2800">
                <a:solidFill>
                  <a:srgbClr val="424242"/>
                </a:solidFill>
              </a:rPr>
              <a:t>Email bjackson@impactlegalresources.com</a:t>
            </a:r>
          </a:p>
          <a:p>
            <a:pPr lvl="0">
              <a:spcBef>
                <a:spcPct val="20000"/>
              </a:spcBef>
              <a:buClr>
                <a:srgbClr val="6F9400"/>
              </a:buClr>
              <a:buSzPct val="76000"/>
            </a:pPr>
            <a:endParaRPr lang="en-US" sz="2800">
              <a:solidFill>
                <a:srgbClr val="424242"/>
              </a:solidFill>
            </a:endParaRPr>
          </a:p>
          <a:p>
            <a:pPr lvl="0">
              <a:spcBef>
                <a:spcPct val="20000"/>
              </a:spcBef>
              <a:buClr>
                <a:srgbClr val="6F9400"/>
              </a:buClr>
              <a:buSzPct val="76000"/>
            </a:pPr>
            <a:r>
              <a:rPr lang="en-US" sz="2800" b="1">
                <a:solidFill>
                  <a:srgbClr val="424242"/>
                </a:solidFill>
              </a:rPr>
              <a:t>Henry Macchiaroli</a:t>
            </a:r>
          </a:p>
          <a:p>
            <a:pPr lvl="0">
              <a:spcBef>
                <a:spcPct val="20000"/>
              </a:spcBef>
              <a:buClr>
                <a:srgbClr val="6F9400"/>
              </a:buClr>
              <a:buSzPct val="76000"/>
            </a:pPr>
            <a:r>
              <a:rPr lang="en-US" sz="2800">
                <a:solidFill>
                  <a:srgbClr val="424242"/>
                </a:solidFill>
              </a:rPr>
              <a:t>Email hmacchiaroli@impactlegalresources.com</a:t>
            </a:r>
          </a:p>
          <a:p>
            <a:pPr lvl="0">
              <a:spcBef>
                <a:spcPct val="20000"/>
              </a:spcBef>
              <a:buClr>
                <a:srgbClr val="6F9400"/>
              </a:buClr>
              <a:buSzPct val="76000"/>
            </a:pPr>
            <a:endParaRPr lang="en-US" sz="2800" smtClean="0">
              <a:solidFill>
                <a:srgbClr val="424242"/>
              </a:solidFill>
            </a:endParaRPr>
          </a:p>
        </p:txBody>
      </p:sp>
      <p:sp>
        <p:nvSpPr>
          <p:cNvPr id="11" name="Rectangle 10"/>
          <p:cNvSpPr/>
          <p:nvPr/>
        </p:nvSpPr>
        <p:spPr>
          <a:xfrm>
            <a:off x="7848600" y="5829300"/>
            <a:ext cx="6248400" cy="3539431"/>
          </a:xfrm>
          <a:prstGeom prst="rect">
            <a:avLst/>
          </a:prstGeom>
        </p:spPr>
        <p:txBody>
          <a:bodyPr wrap="square">
            <a:spAutoFit/>
          </a:bodyPr>
          <a:lstStyle/>
          <a:p>
            <a:pPr lvl="0">
              <a:spcBef>
                <a:spcPct val="20000"/>
              </a:spcBef>
              <a:buClr>
                <a:srgbClr val="6F9400"/>
              </a:buClr>
              <a:buSzPct val="76000"/>
            </a:pPr>
            <a:r>
              <a:rPr lang="en-US" sz="2800" b="1" smtClean="0">
                <a:solidFill>
                  <a:srgbClr val="424242"/>
                </a:solidFill>
              </a:rPr>
              <a:t>David </a:t>
            </a:r>
            <a:r>
              <a:rPr lang="en-US" sz="2800" b="1">
                <a:solidFill>
                  <a:srgbClr val="424242"/>
                </a:solidFill>
              </a:rPr>
              <a:t>Wolfskehl</a:t>
            </a:r>
          </a:p>
          <a:p>
            <a:pPr>
              <a:spcBef>
                <a:spcPct val="20000"/>
              </a:spcBef>
              <a:buClr>
                <a:srgbClr val="6F9400"/>
              </a:buClr>
              <a:buSzPct val="76000"/>
            </a:pPr>
            <a:r>
              <a:rPr lang="en-US" sz="2800" smtClean="0">
                <a:solidFill>
                  <a:srgbClr val="424242"/>
                </a:solidFill>
              </a:rPr>
              <a:t>Email </a:t>
            </a:r>
            <a:endParaRPr lang="en-US" sz="2800">
              <a:solidFill>
                <a:srgbClr val="424242"/>
              </a:solidFill>
            </a:endParaRPr>
          </a:p>
          <a:p>
            <a:pPr lvl="0">
              <a:spcBef>
                <a:spcPct val="20000"/>
              </a:spcBef>
              <a:buClr>
                <a:srgbClr val="6F9400"/>
              </a:buClr>
              <a:buSzPct val="76000"/>
            </a:pPr>
            <a:r>
              <a:rPr lang="en-US" sz="2800" u="sng">
                <a:solidFill>
                  <a:srgbClr val="0000FF"/>
                </a:solidFill>
              </a:rPr>
              <a:t>dwolfskehl@impactlegalresources.com</a:t>
            </a:r>
          </a:p>
          <a:p>
            <a:pPr lvl="0">
              <a:spcBef>
                <a:spcPct val="20000"/>
              </a:spcBef>
              <a:buClr>
                <a:srgbClr val="6F9400"/>
              </a:buClr>
              <a:buSzPct val="76000"/>
            </a:pPr>
            <a:r>
              <a:rPr lang="en-US" sz="2800" b="1">
                <a:solidFill>
                  <a:srgbClr val="424242"/>
                </a:solidFill>
              </a:rPr>
              <a:t>Phil Whitman</a:t>
            </a:r>
          </a:p>
          <a:p>
            <a:pPr lvl="0">
              <a:spcBef>
                <a:spcPct val="20000"/>
              </a:spcBef>
              <a:buClr>
                <a:srgbClr val="6F9400"/>
              </a:buClr>
              <a:buSzPct val="76000"/>
            </a:pPr>
            <a:r>
              <a:rPr lang="en-US" sz="2800">
                <a:solidFill>
                  <a:srgbClr val="424242"/>
                </a:solidFill>
              </a:rPr>
              <a:t>Email pwhitman@impactlegalresources.com</a:t>
            </a:r>
          </a:p>
          <a:p>
            <a:pPr lvl="0">
              <a:spcBef>
                <a:spcPct val="20000"/>
              </a:spcBef>
              <a:buClr>
                <a:srgbClr val="6F9400"/>
              </a:buClr>
              <a:buSzPct val="76000"/>
            </a:pPr>
            <a:endParaRPr lang="en-US" sz="2800">
              <a:solidFill>
                <a:srgbClr val="424242"/>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695700"/>
            <a:ext cx="5181600" cy="93726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AutoShape 3"/>
          <p:cNvSpPr/>
          <p:nvPr/>
        </p:nvSpPr>
        <p:spPr>
          <a:xfrm>
            <a:off x="1981858" y="1568219"/>
            <a:ext cx="2626660" cy="7690081"/>
          </a:xfrm>
          <a:prstGeom prst="rect">
            <a:avLst/>
          </a:prstGeom>
          <a:solidFill>
            <a:schemeClr val="tx2">
              <a:lumMod val="50000"/>
            </a:schemeClr>
          </a:solidFill>
        </p:spPr>
        <p:txBody>
          <a:bodyPr/>
          <a:lstStyle/>
          <a:p>
            <a:endParaRPr lang="en-US"/>
          </a:p>
        </p:txBody>
      </p:sp>
      <p:sp>
        <p:nvSpPr>
          <p:cNvPr id="4" name="AutoShape 4"/>
          <p:cNvSpPr/>
          <p:nvPr/>
        </p:nvSpPr>
        <p:spPr>
          <a:xfrm>
            <a:off x="3468541" y="3073169"/>
            <a:ext cx="11350918" cy="4140661"/>
          </a:xfrm>
          <a:prstGeom prst="rect">
            <a:avLst/>
          </a:prstGeom>
          <a:solidFill>
            <a:schemeClr val="accent2">
              <a:lumMod val="75000"/>
            </a:schemeClr>
          </a:solidFill>
        </p:spPr>
        <p:txBody>
          <a:bodyPr/>
          <a:lstStyle/>
          <a:p>
            <a:endParaRPr lang="en-US"/>
          </a:p>
        </p:txBody>
      </p:sp>
      <p:pic>
        <p:nvPicPr>
          <p:cNvPr id="5" name="Picture 8"/>
          <p:cNvPicPr>
            <a:picLocks noChangeAspect="1"/>
          </p:cNvPicPr>
          <p:nvPr/>
        </p:nvPicPr>
        <p:blipFill>
          <a:blip r:embed="rId3"/>
          <a:stretch>
            <a:fillRect/>
          </a:stretch>
        </p:blipFill>
        <p:spPr>
          <a:xfrm>
            <a:off x="10896600" y="7277100"/>
            <a:ext cx="3933114" cy="1945857"/>
          </a:xfrm>
          <a:prstGeom prst="rect">
            <a:avLst/>
          </a:prstGeom>
        </p:spPr>
      </p:pic>
      <p:sp>
        <p:nvSpPr>
          <p:cNvPr id="6" name="TextBox 5"/>
          <p:cNvSpPr txBox="1"/>
          <p:nvPr/>
        </p:nvSpPr>
        <p:spPr>
          <a:xfrm>
            <a:off x="3581400" y="3314700"/>
            <a:ext cx="4876800" cy="707886"/>
          </a:xfrm>
          <a:prstGeom prst="rect">
            <a:avLst/>
          </a:prstGeom>
          <a:noFill/>
        </p:spPr>
        <p:txBody>
          <a:bodyPr wrap="square" rtlCol="0">
            <a:spAutoFit/>
          </a:bodyPr>
          <a:lstStyle/>
          <a:p>
            <a:r>
              <a:rPr lang="en-US" sz="4000">
                <a:solidFill>
                  <a:schemeClr val="bg1"/>
                </a:solidFill>
                <a:ea typeface="+mj-ea"/>
                <a:cs typeface="+mj-cs"/>
              </a:rPr>
              <a:t>Tips for Managing Up</a:t>
            </a:r>
            <a:endParaRPr lang="en-US" sz="4000">
              <a:solidFill>
                <a:schemeClr val="bg1"/>
              </a:solidFill>
            </a:endParaRPr>
          </a:p>
        </p:txBody>
      </p:sp>
      <p:sp>
        <p:nvSpPr>
          <p:cNvPr id="7" name="TextBox 6"/>
          <p:cNvSpPr txBox="1"/>
          <p:nvPr/>
        </p:nvSpPr>
        <p:spPr>
          <a:xfrm>
            <a:off x="3657600" y="4076700"/>
            <a:ext cx="6553200" cy="1477328"/>
          </a:xfrm>
          <a:prstGeom prst="rect">
            <a:avLst/>
          </a:prstGeom>
          <a:noFill/>
        </p:spPr>
        <p:txBody>
          <a:bodyPr wrap="square" rtlCol="0">
            <a:spAutoFit/>
          </a:bodyPr>
          <a:lstStyle/>
          <a:p>
            <a:pPr lvl="0">
              <a:spcBef>
                <a:spcPct val="20000"/>
              </a:spcBef>
              <a:buClr>
                <a:srgbClr val="6F9400"/>
              </a:buClr>
              <a:buSzPct val="76000"/>
            </a:pPr>
            <a:r>
              <a:rPr lang="en-US" sz="3000">
                <a:solidFill>
                  <a:schemeClr val="bg1"/>
                </a:solidFill>
              </a:rPr>
              <a:t>Administrative </a:t>
            </a:r>
            <a:r>
              <a:rPr lang="en-US" sz="3000" smtClean="0">
                <a:solidFill>
                  <a:schemeClr val="bg1"/>
                </a:solidFill>
              </a:rPr>
              <a:t>strategies to </a:t>
            </a:r>
            <a:r>
              <a:rPr lang="en-US" sz="3000">
                <a:solidFill>
                  <a:schemeClr val="bg1"/>
                </a:solidFill>
              </a:rPr>
              <a:t>facilitate change and advantageously support</a:t>
            </a:r>
            <a:br>
              <a:rPr lang="en-US" sz="3000">
                <a:solidFill>
                  <a:schemeClr val="bg1"/>
                </a:solidFill>
              </a:rPr>
            </a:br>
            <a:r>
              <a:rPr lang="en-US" sz="3000">
                <a:solidFill>
                  <a:schemeClr val="bg1"/>
                </a:solidFill>
              </a:rPr>
              <a:t>decision-makers and staff</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7886700"/>
            <a:ext cx="5181600" cy="93726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AutoShape 2"/>
          <p:cNvSpPr/>
          <p:nvPr/>
        </p:nvSpPr>
        <p:spPr>
          <a:xfrm>
            <a:off x="476250" y="613731"/>
            <a:ext cx="16322968" cy="2026111"/>
          </a:xfrm>
          <a:prstGeom prst="rect">
            <a:avLst/>
          </a:prstGeom>
          <a:solidFill>
            <a:schemeClr val="tx2">
              <a:lumMod val="50000"/>
            </a:schemeClr>
          </a:solidFill>
        </p:spPr>
        <p:txBody>
          <a:bodyPr/>
          <a:lstStyle/>
          <a:p>
            <a:endParaRPr lang="en-US">
              <a:solidFill>
                <a:schemeClr val="bg1"/>
              </a:solidFill>
            </a:endParaRPr>
          </a:p>
        </p:txBody>
      </p:sp>
      <p:sp>
        <p:nvSpPr>
          <p:cNvPr id="3" name="AutoShape 3"/>
          <p:cNvSpPr/>
          <p:nvPr/>
        </p:nvSpPr>
        <p:spPr>
          <a:xfrm>
            <a:off x="476250" y="3014031"/>
            <a:ext cx="12836818" cy="4110669"/>
          </a:xfrm>
          <a:prstGeom prst="rect">
            <a:avLst/>
          </a:prstGeom>
          <a:solidFill>
            <a:schemeClr val="accent2">
              <a:lumMod val="75000"/>
            </a:schemeClr>
          </a:solidFill>
        </p:spPr>
        <p:txBody>
          <a:bodyPr/>
          <a:lstStyle/>
          <a:p>
            <a:endParaRPr lang="en-US"/>
          </a:p>
        </p:txBody>
      </p:sp>
      <p:pic>
        <p:nvPicPr>
          <p:cNvPr id="6" name="Picture 8"/>
          <p:cNvPicPr>
            <a:picLocks noChangeAspect="1"/>
          </p:cNvPicPr>
          <p:nvPr/>
        </p:nvPicPr>
        <p:blipFill>
          <a:blip r:embed="rId3"/>
          <a:stretch>
            <a:fillRect/>
          </a:stretch>
        </p:blipFill>
        <p:spPr>
          <a:xfrm>
            <a:off x="12496800" y="7124700"/>
            <a:ext cx="4542815" cy="2247499"/>
          </a:xfrm>
          <a:prstGeom prst="rect">
            <a:avLst/>
          </a:prstGeom>
        </p:spPr>
      </p:pic>
      <p:sp>
        <p:nvSpPr>
          <p:cNvPr id="4" name="TextBox 3"/>
          <p:cNvSpPr txBox="1"/>
          <p:nvPr/>
        </p:nvSpPr>
        <p:spPr>
          <a:xfrm>
            <a:off x="914400" y="1409700"/>
            <a:ext cx="5867400" cy="738664"/>
          </a:xfrm>
          <a:prstGeom prst="rect">
            <a:avLst/>
          </a:prstGeom>
          <a:noFill/>
        </p:spPr>
        <p:txBody>
          <a:bodyPr wrap="square" rtlCol="0">
            <a:spAutoFit/>
          </a:bodyPr>
          <a:lstStyle/>
          <a:p>
            <a:r>
              <a:rPr lang="en-US" sz="4200">
                <a:solidFill>
                  <a:schemeClr val="bg1"/>
                </a:solidFill>
                <a:ea typeface="+mj-ea"/>
                <a:cs typeface="+mj-cs"/>
              </a:rPr>
              <a:t>Let’s talk about</a:t>
            </a:r>
            <a:endParaRPr lang="en-US" sz="4200">
              <a:solidFill>
                <a:schemeClr val="bg1"/>
              </a:solidFill>
            </a:endParaRPr>
          </a:p>
        </p:txBody>
      </p:sp>
      <p:sp>
        <p:nvSpPr>
          <p:cNvPr id="5" name="TextBox 4"/>
          <p:cNvSpPr txBox="1"/>
          <p:nvPr/>
        </p:nvSpPr>
        <p:spPr>
          <a:xfrm>
            <a:off x="838200" y="3238500"/>
            <a:ext cx="7162800" cy="3853363"/>
          </a:xfrm>
          <a:prstGeom prst="rect">
            <a:avLst/>
          </a:prstGeom>
          <a:noFill/>
        </p:spPr>
        <p:txBody>
          <a:bodyPr wrap="square" rtlCol="0">
            <a:spAutoFit/>
          </a:bodyPr>
          <a:lstStyle/>
          <a:p>
            <a:pPr marL="342900" lvl="0" indent="-274320">
              <a:spcBef>
                <a:spcPct val="20000"/>
              </a:spcBef>
              <a:buClr>
                <a:schemeClr val="tx2">
                  <a:lumMod val="50000"/>
                </a:schemeClr>
              </a:buClr>
              <a:buSzPct val="76000"/>
              <a:buFont typeface="Wingdings 2" pitchFamily="18" charset="2"/>
              <a:buChar char=""/>
            </a:pPr>
            <a:r>
              <a:rPr lang="en-US" sz="2600" smtClean="0">
                <a:solidFill>
                  <a:schemeClr val="bg1"/>
                </a:solidFill>
              </a:rPr>
              <a:t>Communicate </a:t>
            </a:r>
            <a:r>
              <a:rPr lang="en-US" sz="2600">
                <a:solidFill>
                  <a:schemeClr val="bg1"/>
                </a:solidFill>
              </a:rPr>
              <a:t>Up</a:t>
            </a:r>
          </a:p>
          <a:p>
            <a:pPr marL="342900" lvl="0" indent="-274320">
              <a:spcBef>
                <a:spcPct val="20000"/>
              </a:spcBef>
              <a:buClr>
                <a:schemeClr val="tx2">
                  <a:lumMod val="50000"/>
                </a:schemeClr>
              </a:buClr>
              <a:buSzPct val="76000"/>
              <a:buFont typeface="Wingdings 2" pitchFamily="18" charset="2"/>
              <a:buChar char=""/>
            </a:pPr>
            <a:r>
              <a:rPr lang="en-US" sz="2600" smtClean="0">
                <a:solidFill>
                  <a:schemeClr val="bg1"/>
                </a:solidFill>
              </a:rPr>
              <a:t>How to make a Business Case</a:t>
            </a:r>
            <a:endParaRPr lang="en-US" sz="2600">
              <a:solidFill>
                <a:schemeClr val="bg1"/>
              </a:solidFill>
            </a:endParaRPr>
          </a:p>
          <a:p>
            <a:pPr marL="342900" lvl="0" indent="-274320">
              <a:spcBef>
                <a:spcPct val="20000"/>
              </a:spcBef>
              <a:buClr>
                <a:schemeClr val="tx2">
                  <a:lumMod val="50000"/>
                </a:schemeClr>
              </a:buClr>
              <a:buSzPct val="76000"/>
              <a:buFont typeface="Wingdings 2" pitchFamily="18" charset="2"/>
              <a:buChar char=""/>
            </a:pPr>
            <a:r>
              <a:rPr lang="en-US" sz="2600" smtClean="0">
                <a:solidFill>
                  <a:schemeClr val="bg1"/>
                </a:solidFill>
              </a:rPr>
              <a:t>Influences Up- leverage Peer Firms</a:t>
            </a:r>
            <a:endParaRPr lang="en-US" sz="2600">
              <a:solidFill>
                <a:schemeClr val="bg1"/>
              </a:solidFill>
            </a:endParaRPr>
          </a:p>
          <a:p>
            <a:pPr marL="342900" lvl="0" indent="-274320">
              <a:spcBef>
                <a:spcPct val="20000"/>
              </a:spcBef>
              <a:buClr>
                <a:schemeClr val="tx2">
                  <a:lumMod val="50000"/>
                </a:schemeClr>
              </a:buClr>
              <a:buSzPct val="76000"/>
              <a:buFont typeface="Wingdings 2" pitchFamily="18" charset="2"/>
              <a:buChar char=""/>
            </a:pPr>
            <a:r>
              <a:rPr lang="en-US" sz="2600" smtClean="0">
                <a:solidFill>
                  <a:schemeClr val="bg1"/>
                </a:solidFill>
              </a:rPr>
              <a:t>Building Teams to Influence</a:t>
            </a:r>
            <a:endParaRPr lang="en-US" sz="2600">
              <a:solidFill>
                <a:schemeClr val="bg1"/>
              </a:solidFill>
            </a:endParaRPr>
          </a:p>
          <a:p>
            <a:pPr marL="342900" lvl="0" indent="-274320">
              <a:spcBef>
                <a:spcPct val="20000"/>
              </a:spcBef>
              <a:buClr>
                <a:schemeClr val="tx2">
                  <a:lumMod val="50000"/>
                </a:schemeClr>
              </a:buClr>
              <a:buSzPct val="76000"/>
              <a:buFont typeface="Wingdings 2" pitchFamily="18" charset="2"/>
              <a:buChar char=""/>
            </a:pPr>
            <a:r>
              <a:rPr lang="en-US" sz="2600">
                <a:solidFill>
                  <a:schemeClr val="bg1"/>
                </a:solidFill>
              </a:rPr>
              <a:t>Building </a:t>
            </a:r>
            <a:r>
              <a:rPr lang="en-US" sz="2600" smtClean="0">
                <a:solidFill>
                  <a:schemeClr val="bg1"/>
                </a:solidFill>
              </a:rPr>
              <a:t>Relationships- Building Teams</a:t>
            </a:r>
            <a:endParaRPr lang="en-US" sz="2600">
              <a:solidFill>
                <a:schemeClr val="bg1"/>
              </a:solidFill>
            </a:endParaRPr>
          </a:p>
          <a:p>
            <a:pPr marL="342900" lvl="0" indent="-274320">
              <a:spcBef>
                <a:spcPct val="20000"/>
              </a:spcBef>
              <a:buClr>
                <a:schemeClr val="tx2">
                  <a:lumMod val="50000"/>
                </a:schemeClr>
              </a:buClr>
              <a:buSzPct val="76000"/>
              <a:buFont typeface="Wingdings 2" pitchFamily="18" charset="2"/>
              <a:buChar char=""/>
            </a:pPr>
            <a:r>
              <a:rPr lang="en-US" sz="2600" smtClean="0">
                <a:solidFill>
                  <a:schemeClr val="bg1"/>
                </a:solidFill>
              </a:rPr>
              <a:t>Stay knowledgeable to Focus up</a:t>
            </a:r>
            <a:endParaRPr lang="en-US" sz="2600">
              <a:solidFill>
                <a:schemeClr val="bg1"/>
              </a:solidFill>
            </a:endParaRPr>
          </a:p>
          <a:p>
            <a:pPr marL="342900" lvl="0" indent="-274320">
              <a:spcBef>
                <a:spcPct val="20000"/>
              </a:spcBef>
              <a:buClr>
                <a:schemeClr val="tx2">
                  <a:lumMod val="50000"/>
                </a:schemeClr>
              </a:buClr>
              <a:buSzPct val="76000"/>
              <a:buFont typeface="Wingdings 2" pitchFamily="18" charset="2"/>
              <a:buChar char=""/>
            </a:pPr>
            <a:r>
              <a:rPr lang="en-US" sz="2600" smtClean="0">
                <a:solidFill>
                  <a:schemeClr val="bg1"/>
                </a:solidFill>
              </a:rPr>
              <a:t>Meeting Flow</a:t>
            </a:r>
            <a:endParaRPr lang="en-US" sz="2600">
              <a:solidFill>
                <a:schemeClr val="bg1"/>
              </a:solidFill>
            </a:endParaRPr>
          </a:p>
          <a:p>
            <a:pPr marL="342900" lvl="0" indent="-274320">
              <a:spcBef>
                <a:spcPct val="20000"/>
              </a:spcBef>
              <a:buClr>
                <a:schemeClr val="tx2">
                  <a:lumMod val="50000"/>
                </a:schemeClr>
              </a:buClr>
              <a:buSzPct val="76000"/>
              <a:buFont typeface="Wingdings 2" pitchFamily="18" charset="2"/>
              <a:buChar char=""/>
            </a:pPr>
            <a:r>
              <a:rPr lang="en-US" sz="2600">
                <a:solidFill>
                  <a:schemeClr val="bg1"/>
                </a:solidFill>
              </a:rPr>
              <a:t>Getting People to Buy In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8039100"/>
            <a:ext cx="5181600" cy="937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AutoShape 2"/>
          <p:cNvSpPr/>
          <p:nvPr/>
        </p:nvSpPr>
        <p:spPr>
          <a:xfrm>
            <a:off x="476250" y="613731"/>
            <a:ext cx="16322968" cy="2026111"/>
          </a:xfrm>
          <a:prstGeom prst="rect">
            <a:avLst/>
          </a:prstGeom>
          <a:solidFill>
            <a:schemeClr val="tx2">
              <a:lumMod val="50000"/>
            </a:schemeClr>
          </a:solidFill>
        </p:spPr>
        <p:txBody>
          <a:bodyPr/>
          <a:lstStyle/>
          <a:p>
            <a:endParaRPr lang="en-US"/>
          </a:p>
        </p:txBody>
      </p:sp>
      <p:sp>
        <p:nvSpPr>
          <p:cNvPr id="3" name="AutoShape 3"/>
          <p:cNvSpPr/>
          <p:nvPr/>
        </p:nvSpPr>
        <p:spPr>
          <a:xfrm>
            <a:off x="476250" y="3014031"/>
            <a:ext cx="12836818" cy="4491669"/>
          </a:xfrm>
          <a:prstGeom prst="rect">
            <a:avLst/>
          </a:prstGeom>
          <a:solidFill>
            <a:schemeClr val="accent2">
              <a:lumMod val="75000"/>
            </a:schemeClr>
          </a:solidFill>
        </p:spPr>
        <p:txBody>
          <a:bodyPr/>
          <a:lstStyle/>
          <a:p>
            <a:endParaRPr lang="en-US"/>
          </a:p>
        </p:txBody>
      </p:sp>
      <p:pic>
        <p:nvPicPr>
          <p:cNvPr id="6" name="Picture 8"/>
          <p:cNvPicPr>
            <a:picLocks noChangeAspect="1"/>
          </p:cNvPicPr>
          <p:nvPr/>
        </p:nvPicPr>
        <p:blipFill>
          <a:blip r:embed="rId3"/>
          <a:stretch>
            <a:fillRect/>
          </a:stretch>
        </p:blipFill>
        <p:spPr>
          <a:xfrm>
            <a:off x="13411200" y="7429500"/>
            <a:ext cx="4542815" cy="2247499"/>
          </a:xfrm>
          <a:prstGeom prst="rect">
            <a:avLst/>
          </a:prstGeom>
        </p:spPr>
      </p:pic>
      <p:sp>
        <p:nvSpPr>
          <p:cNvPr id="4" name="TextBox 3"/>
          <p:cNvSpPr txBox="1"/>
          <p:nvPr/>
        </p:nvSpPr>
        <p:spPr>
          <a:xfrm>
            <a:off x="914400" y="1409700"/>
            <a:ext cx="5867400" cy="738664"/>
          </a:xfrm>
          <a:prstGeom prst="rect">
            <a:avLst/>
          </a:prstGeom>
          <a:noFill/>
        </p:spPr>
        <p:txBody>
          <a:bodyPr wrap="square" rtlCol="0">
            <a:spAutoFit/>
          </a:bodyPr>
          <a:lstStyle/>
          <a:p>
            <a:r>
              <a:rPr lang="en-US" sz="4200">
                <a:solidFill>
                  <a:schemeClr val="bg1"/>
                </a:solidFill>
                <a:ea typeface="+mj-ea"/>
                <a:cs typeface="+mj-cs"/>
              </a:rPr>
              <a:t>Communicate Up</a:t>
            </a:r>
            <a:endParaRPr lang="en-US" sz="4200">
              <a:solidFill>
                <a:schemeClr val="bg1"/>
              </a:solidFill>
            </a:endParaRPr>
          </a:p>
        </p:txBody>
      </p:sp>
      <p:sp>
        <p:nvSpPr>
          <p:cNvPr id="9" name="TextBox 8"/>
          <p:cNvSpPr txBox="1"/>
          <p:nvPr/>
        </p:nvSpPr>
        <p:spPr>
          <a:xfrm>
            <a:off x="914400" y="3162300"/>
            <a:ext cx="3505200" cy="966418"/>
          </a:xfrm>
          <a:prstGeom prst="rect">
            <a:avLst/>
          </a:prstGeom>
          <a:noFill/>
        </p:spPr>
        <p:txBody>
          <a:bodyPr wrap="square" rtlCol="0">
            <a:spAutoFit/>
          </a:bodyPr>
          <a:lstStyle/>
          <a:p>
            <a:pPr lvl="0">
              <a:spcBef>
                <a:spcPct val="20000"/>
              </a:spcBef>
              <a:buClr>
                <a:srgbClr val="6F9400"/>
              </a:buClr>
              <a:buSzPct val="76000"/>
            </a:pPr>
            <a:r>
              <a:rPr lang="en-US" sz="2800" b="1" smtClean="0">
                <a:solidFill>
                  <a:schemeClr val="bg1"/>
                </a:solidFill>
              </a:rPr>
              <a:t>Tip for Speaking up </a:t>
            </a:r>
          </a:p>
          <a:p>
            <a:pPr lvl="0">
              <a:spcBef>
                <a:spcPct val="20000"/>
              </a:spcBef>
              <a:buClr>
                <a:srgbClr val="6F9400"/>
              </a:buClr>
              <a:buSzPct val="76000"/>
            </a:pPr>
            <a:endParaRPr lang="en-US" sz="2400" b="1">
              <a:solidFill>
                <a:srgbClr val="6F9400"/>
              </a:solidFill>
              <a:latin typeface="Century Gothic"/>
            </a:endParaRPr>
          </a:p>
        </p:txBody>
      </p:sp>
      <p:sp>
        <p:nvSpPr>
          <p:cNvPr id="10" name="TextBox 9"/>
          <p:cNvSpPr txBox="1"/>
          <p:nvPr/>
        </p:nvSpPr>
        <p:spPr>
          <a:xfrm>
            <a:off x="914400" y="3848100"/>
            <a:ext cx="5486400" cy="2480679"/>
          </a:xfrm>
          <a:prstGeom prst="rect">
            <a:avLst/>
          </a:prstGeom>
          <a:noFill/>
        </p:spPr>
        <p:txBody>
          <a:bodyPr wrap="square" rtlCol="0">
            <a:spAutoFit/>
          </a:bodyPr>
          <a:lstStyle/>
          <a:p>
            <a:pPr marL="342900" lvl="0" indent="-274320">
              <a:spcBef>
                <a:spcPct val="20000"/>
              </a:spcBef>
              <a:buClr>
                <a:schemeClr val="tx2">
                  <a:lumMod val="50000"/>
                </a:schemeClr>
              </a:buClr>
              <a:buSzPct val="76000"/>
              <a:buFont typeface="Wingdings 2" pitchFamily="18" charset="2"/>
              <a:buChar char=""/>
            </a:pPr>
            <a:r>
              <a:rPr lang="en-US" sz="2800">
                <a:solidFill>
                  <a:schemeClr val="bg1"/>
                </a:solidFill>
              </a:rPr>
              <a:t>What’s going on at the firm</a:t>
            </a:r>
          </a:p>
          <a:p>
            <a:pPr marL="342900" lvl="0" indent="-274320">
              <a:spcBef>
                <a:spcPct val="20000"/>
              </a:spcBef>
              <a:buClr>
                <a:schemeClr val="tx2">
                  <a:lumMod val="50000"/>
                </a:schemeClr>
              </a:buClr>
              <a:buSzPct val="76000"/>
              <a:buFont typeface="Wingdings 2" pitchFamily="18" charset="2"/>
              <a:buChar char=""/>
            </a:pPr>
            <a:r>
              <a:rPr lang="en-US" sz="2800">
                <a:solidFill>
                  <a:schemeClr val="bg1"/>
                </a:solidFill>
              </a:rPr>
              <a:t>Strive for a positive </a:t>
            </a:r>
            <a:r>
              <a:rPr lang="en-US" sz="2800" smtClean="0">
                <a:solidFill>
                  <a:schemeClr val="bg1"/>
                </a:solidFill>
              </a:rPr>
              <a:t>attitude</a:t>
            </a:r>
          </a:p>
          <a:p>
            <a:pPr marL="342900" lvl="0" indent="-274320">
              <a:spcBef>
                <a:spcPct val="20000"/>
              </a:spcBef>
              <a:buClr>
                <a:schemeClr val="tx2">
                  <a:lumMod val="50000"/>
                </a:schemeClr>
              </a:buClr>
              <a:buSzPct val="76000"/>
              <a:buFont typeface="Wingdings 2" pitchFamily="18" charset="2"/>
              <a:buChar char=""/>
            </a:pPr>
            <a:r>
              <a:rPr lang="en-US" sz="2800" smtClean="0">
                <a:solidFill>
                  <a:schemeClr val="bg1"/>
                </a:solidFill>
              </a:rPr>
              <a:t>Embrace </a:t>
            </a:r>
            <a:r>
              <a:rPr lang="en-US" sz="2800">
                <a:solidFill>
                  <a:schemeClr val="bg1"/>
                </a:solidFill>
              </a:rPr>
              <a:t>humor</a:t>
            </a:r>
          </a:p>
          <a:p>
            <a:pPr marL="68580" lvl="0">
              <a:spcBef>
                <a:spcPct val="20000"/>
              </a:spcBef>
              <a:buClr>
                <a:schemeClr val="tx2">
                  <a:lumMod val="50000"/>
                </a:schemeClr>
              </a:buClr>
              <a:buSzPct val="76000"/>
            </a:pPr>
            <a:endParaRPr lang="en-US" sz="2800">
              <a:solidFill>
                <a:srgbClr val="10253F"/>
              </a:solidFill>
            </a:endParaRPr>
          </a:p>
          <a:p>
            <a:pPr marL="68580" lvl="0">
              <a:spcBef>
                <a:spcPct val="20000"/>
              </a:spcBef>
              <a:buClr>
                <a:schemeClr val="tx2">
                  <a:lumMod val="50000"/>
                </a:schemeClr>
              </a:buClr>
              <a:buSzPct val="76000"/>
            </a:pPr>
            <a:endParaRPr lang="en-US" sz="2200">
              <a:solidFill>
                <a:srgbClr val="10253F"/>
              </a:solidFill>
              <a:latin typeface="Century Gothic"/>
            </a:endParaRPr>
          </a:p>
        </p:txBody>
      </p:sp>
      <p:sp>
        <p:nvSpPr>
          <p:cNvPr id="5" name="TextBox 4"/>
          <p:cNvSpPr txBox="1"/>
          <p:nvPr/>
        </p:nvSpPr>
        <p:spPr>
          <a:xfrm>
            <a:off x="2743200" y="6286500"/>
            <a:ext cx="7696200" cy="461665"/>
          </a:xfrm>
          <a:prstGeom prst="rect">
            <a:avLst/>
          </a:prstGeom>
          <a:noFill/>
        </p:spPr>
        <p:txBody>
          <a:bodyPr wrap="square" rtlCol="0">
            <a:spAutoFit/>
          </a:bodyPr>
          <a:lstStyle/>
          <a:p>
            <a:pPr lvl="0" algn="ctr"/>
            <a:r>
              <a:rPr lang="en-US" sz="2400" b="1" i="1">
                <a:solidFill>
                  <a:schemeClr val="bg1"/>
                </a:solidFill>
              </a:rPr>
              <a:t>It’s nice to be important but more important to be nice!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8267700"/>
            <a:ext cx="5181600" cy="937260"/>
          </a:xfrm>
          <a:prstGeom prst="rect">
            <a:avLst/>
          </a:prstGeom>
        </p:spPr>
      </p:pic>
    </p:spTree>
    <p:extLst>
      <p:ext uri="{BB962C8B-B14F-4D97-AF65-F5344CB8AC3E}">
        <p14:creationId xmlns:p14="http://schemas.microsoft.com/office/powerpoint/2010/main" val="2477682016"/>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AutoShape 2"/>
          <p:cNvSpPr/>
          <p:nvPr/>
        </p:nvSpPr>
        <p:spPr>
          <a:xfrm>
            <a:off x="476250" y="613731"/>
            <a:ext cx="16322968" cy="2026111"/>
          </a:xfrm>
          <a:prstGeom prst="rect">
            <a:avLst/>
          </a:prstGeom>
          <a:solidFill>
            <a:schemeClr val="tx2">
              <a:lumMod val="50000"/>
            </a:schemeClr>
          </a:solidFill>
        </p:spPr>
        <p:txBody>
          <a:bodyPr/>
          <a:lstStyle/>
          <a:p>
            <a:endParaRPr lang="en-US"/>
          </a:p>
        </p:txBody>
      </p:sp>
      <p:sp>
        <p:nvSpPr>
          <p:cNvPr id="3" name="AutoShape 3"/>
          <p:cNvSpPr/>
          <p:nvPr/>
        </p:nvSpPr>
        <p:spPr>
          <a:xfrm>
            <a:off x="476250" y="3014031"/>
            <a:ext cx="12836818" cy="5025069"/>
          </a:xfrm>
          <a:prstGeom prst="rect">
            <a:avLst/>
          </a:prstGeom>
          <a:solidFill>
            <a:schemeClr val="accent2">
              <a:lumMod val="75000"/>
            </a:schemeClr>
          </a:solidFill>
        </p:spPr>
        <p:txBody>
          <a:bodyPr/>
          <a:lstStyle/>
          <a:p>
            <a:endParaRPr lang="en-US"/>
          </a:p>
        </p:txBody>
      </p:sp>
      <p:pic>
        <p:nvPicPr>
          <p:cNvPr id="6" name="Picture 8"/>
          <p:cNvPicPr>
            <a:picLocks noChangeAspect="1"/>
          </p:cNvPicPr>
          <p:nvPr/>
        </p:nvPicPr>
        <p:blipFill>
          <a:blip r:embed="rId3"/>
          <a:stretch>
            <a:fillRect/>
          </a:stretch>
        </p:blipFill>
        <p:spPr>
          <a:xfrm>
            <a:off x="13335000" y="7658100"/>
            <a:ext cx="4542815" cy="2247499"/>
          </a:xfrm>
          <a:prstGeom prst="rect">
            <a:avLst/>
          </a:prstGeom>
        </p:spPr>
      </p:pic>
      <p:sp>
        <p:nvSpPr>
          <p:cNvPr id="4" name="TextBox 3"/>
          <p:cNvSpPr txBox="1"/>
          <p:nvPr/>
        </p:nvSpPr>
        <p:spPr>
          <a:xfrm>
            <a:off x="914400" y="1409700"/>
            <a:ext cx="6781800" cy="738664"/>
          </a:xfrm>
          <a:prstGeom prst="rect">
            <a:avLst/>
          </a:prstGeom>
          <a:noFill/>
        </p:spPr>
        <p:txBody>
          <a:bodyPr wrap="square" rtlCol="0">
            <a:spAutoFit/>
          </a:bodyPr>
          <a:lstStyle/>
          <a:p>
            <a:r>
              <a:rPr lang="en-US" sz="4200">
                <a:solidFill>
                  <a:schemeClr val="bg1"/>
                </a:solidFill>
                <a:ea typeface="+mj-ea"/>
                <a:cs typeface="+mj-cs"/>
              </a:rPr>
              <a:t>How to Make a Business Case</a:t>
            </a:r>
            <a:endParaRPr lang="en-US" sz="4200">
              <a:solidFill>
                <a:schemeClr val="bg1"/>
              </a:solidFill>
            </a:endParaRPr>
          </a:p>
        </p:txBody>
      </p:sp>
      <p:sp>
        <p:nvSpPr>
          <p:cNvPr id="9" name="TextBox 8"/>
          <p:cNvSpPr txBox="1"/>
          <p:nvPr/>
        </p:nvSpPr>
        <p:spPr>
          <a:xfrm>
            <a:off x="914400" y="3238500"/>
            <a:ext cx="3505200" cy="966418"/>
          </a:xfrm>
          <a:prstGeom prst="rect">
            <a:avLst/>
          </a:prstGeom>
          <a:noFill/>
        </p:spPr>
        <p:txBody>
          <a:bodyPr wrap="square" numCol="1" rtlCol="0">
            <a:spAutoFit/>
          </a:bodyPr>
          <a:lstStyle/>
          <a:p>
            <a:pPr lvl="0">
              <a:spcBef>
                <a:spcPct val="20000"/>
              </a:spcBef>
              <a:buClr>
                <a:srgbClr val="6F9400"/>
              </a:buClr>
              <a:buSzPct val="76000"/>
            </a:pPr>
            <a:r>
              <a:rPr lang="en-US" sz="2800" b="1" smtClean="0">
                <a:solidFill>
                  <a:schemeClr val="bg1"/>
                </a:solidFill>
              </a:rPr>
              <a:t>Success Stories</a:t>
            </a:r>
          </a:p>
          <a:p>
            <a:pPr lvl="0">
              <a:spcBef>
                <a:spcPct val="20000"/>
              </a:spcBef>
              <a:buClr>
                <a:srgbClr val="6F9400"/>
              </a:buClr>
              <a:buSzPct val="76000"/>
            </a:pPr>
            <a:endParaRPr lang="en-US" sz="2400" b="1">
              <a:solidFill>
                <a:srgbClr val="6F9400"/>
              </a:solidFill>
              <a:latin typeface="Century Gothic"/>
            </a:endParaRPr>
          </a:p>
        </p:txBody>
      </p:sp>
      <p:sp>
        <p:nvSpPr>
          <p:cNvPr id="10" name="TextBox 9"/>
          <p:cNvSpPr txBox="1"/>
          <p:nvPr/>
        </p:nvSpPr>
        <p:spPr>
          <a:xfrm>
            <a:off x="914400" y="3924300"/>
            <a:ext cx="6553200" cy="3022366"/>
          </a:xfrm>
          <a:prstGeom prst="rect">
            <a:avLst/>
          </a:prstGeom>
          <a:noFill/>
        </p:spPr>
        <p:txBody>
          <a:bodyPr wrap="square" rtlCol="0">
            <a:spAutoFit/>
          </a:bodyPr>
          <a:lstStyle/>
          <a:p>
            <a:pPr marL="342900" lvl="0" indent="-274320">
              <a:spcBef>
                <a:spcPct val="20000"/>
              </a:spcBef>
              <a:buClr>
                <a:schemeClr val="tx2">
                  <a:lumMod val="50000"/>
                </a:schemeClr>
              </a:buClr>
              <a:buSzPct val="76000"/>
              <a:buFont typeface="Wingdings 2" pitchFamily="18" charset="2"/>
              <a:buChar char=""/>
            </a:pPr>
            <a:r>
              <a:rPr lang="en-US" sz="2800">
                <a:solidFill>
                  <a:schemeClr val="bg1"/>
                </a:solidFill>
              </a:rPr>
              <a:t>Learn how to </a:t>
            </a:r>
            <a:r>
              <a:rPr lang="en-US" sz="2800" smtClean="0">
                <a:solidFill>
                  <a:schemeClr val="bg1"/>
                </a:solidFill>
              </a:rPr>
              <a:t>say </a:t>
            </a:r>
            <a:r>
              <a:rPr lang="en-US" sz="2800">
                <a:solidFill>
                  <a:schemeClr val="bg1"/>
                </a:solidFill>
              </a:rPr>
              <a:t>it</a:t>
            </a:r>
          </a:p>
          <a:p>
            <a:pPr marL="342900" lvl="0" indent="-274320">
              <a:spcBef>
                <a:spcPct val="20000"/>
              </a:spcBef>
              <a:buClr>
                <a:schemeClr val="tx2">
                  <a:lumMod val="50000"/>
                </a:schemeClr>
              </a:buClr>
              <a:buSzPct val="76000"/>
              <a:buFont typeface="Wingdings 2" pitchFamily="18" charset="2"/>
              <a:buChar char=""/>
            </a:pPr>
            <a:r>
              <a:rPr lang="en-US" sz="2800">
                <a:solidFill>
                  <a:schemeClr val="bg1"/>
                </a:solidFill>
              </a:rPr>
              <a:t>Sometimes what you don’t say is key</a:t>
            </a:r>
          </a:p>
          <a:p>
            <a:pPr marL="342900" lvl="0" indent="-274320">
              <a:spcBef>
                <a:spcPct val="20000"/>
              </a:spcBef>
              <a:buClr>
                <a:schemeClr val="tx2">
                  <a:lumMod val="50000"/>
                </a:schemeClr>
              </a:buClr>
              <a:buSzPct val="76000"/>
              <a:buFont typeface="Wingdings 2" pitchFamily="18" charset="2"/>
              <a:buChar char=""/>
            </a:pPr>
            <a:r>
              <a:rPr lang="en-US" sz="2800">
                <a:solidFill>
                  <a:schemeClr val="bg1"/>
                </a:solidFill>
              </a:rPr>
              <a:t>Think about value and opportunity cost</a:t>
            </a:r>
          </a:p>
          <a:p>
            <a:pPr marL="640080" lvl="1" indent="-274320">
              <a:spcBef>
                <a:spcPct val="20000"/>
              </a:spcBef>
              <a:buClr>
                <a:schemeClr val="tx2">
                  <a:lumMod val="50000"/>
                </a:schemeClr>
              </a:buClr>
              <a:buSzPct val="76000"/>
              <a:buFont typeface="Wingdings 2" pitchFamily="18" charset="2"/>
              <a:buChar char=""/>
            </a:pPr>
            <a:r>
              <a:rPr lang="en-US" sz="2800" smtClean="0">
                <a:solidFill>
                  <a:schemeClr val="bg1"/>
                </a:solidFill>
              </a:rPr>
              <a:t>Value of a good administrator</a:t>
            </a:r>
          </a:p>
          <a:p>
            <a:pPr marL="640080" lvl="1" indent="-274320">
              <a:spcBef>
                <a:spcPct val="20000"/>
              </a:spcBef>
              <a:buClr>
                <a:schemeClr val="tx2">
                  <a:lumMod val="50000"/>
                </a:schemeClr>
              </a:buClr>
              <a:buSzPct val="76000"/>
              <a:buFont typeface="Wingdings 2" pitchFamily="18" charset="2"/>
              <a:buChar char=""/>
            </a:pPr>
            <a:r>
              <a:rPr lang="en-US" sz="2800" smtClean="0">
                <a:solidFill>
                  <a:schemeClr val="bg1"/>
                </a:solidFill>
              </a:rPr>
              <a:t>Make your point at least once- no matter how painful</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8648700"/>
            <a:ext cx="5181600" cy="937260"/>
          </a:xfrm>
          <a:prstGeom prst="rect">
            <a:avLst/>
          </a:prstGeom>
        </p:spPr>
      </p:pic>
    </p:spTree>
    <p:extLst>
      <p:ext uri="{BB962C8B-B14F-4D97-AF65-F5344CB8AC3E}">
        <p14:creationId xmlns:p14="http://schemas.microsoft.com/office/powerpoint/2010/main" val="741385831"/>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AutoShape 2"/>
          <p:cNvSpPr/>
          <p:nvPr/>
        </p:nvSpPr>
        <p:spPr>
          <a:xfrm>
            <a:off x="476250" y="613731"/>
            <a:ext cx="16322968" cy="2026111"/>
          </a:xfrm>
          <a:prstGeom prst="rect">
            <a:avLst/>
          </a:prstGeom>
          <a:solidFill>
            <a:schemeClr val="tx2">
              <a:lumMod val="50000"/>
            </a:schemeClr>
          </a:solidFill>
        </p:spPr>
        <p:txBody>
          <a:bodyPr/>
          <a:lstStyle/>
          <a:p>
            <a:endParaRPr lang="en-US"/>
          </a:p>
        </p:txBody>
      </p:sp>
      <p:sp>
        <p:nvSpPr>
          <p:cNvPr id="3" name="AutoShape 3"/>
          <p:cNvSpPr/>
          <p:nvPr/>
        </p:nvSpPr>
        <p:spPr>
          <a:xfrm>
            <a:off x="476250" y="3014031"/>
            <a:ext cx="12836818" cy="4186869"/>
          </a:xfrm>
          <a:prstGeom prst="rect">
            <a:avLst/>
          </a:prstGeom>
          <a:solidFill>
            <a:schemeClr val="accent2">
              <a:lumMod val="75000"/>
            </a:schemeClr>
          </a:solidFill>
        </p:spPr>
        <p:txBody>
          <a:bodyPr/>
          <a:lstStyle/>
          <a:p>
            <a:endParaRPr lang="en-US"/>
          </a:p>
        </p:txBody>
      </p:sp>
      <p:pic>
        <p:nvPicPr>
          <p:cNvPr id="6" name="Picture 8"/>
          <p:cNvPicPr>
            <a:picLocks noChangeAspect="1"/>
          </p:cNvPicPr>
          <p:nvPr/>
        </p:nvPicPr>
        <p:blipFill>
          <a:blip r:embed="rId3"/>
          <a:stretch>
            <a:fillRect/>
          </a:stretch>
        </p:blipFill>
        <p:spPr>
          <a:xfrm>
            <a:off x="12877800" y="7277100"/>
            <a:ext cx="4542815" cy="2247499"/>
          </a:xfrm>
          <a:prstGeom prst="rect">
            <a:avLst/>
          </a:prstGeom>
        </p:spPr>
      </p:pic>
      <p:sp>
        <p:nvSpPr>
          <p:cNvPr id="4" name="TextBox 3"/>
          <p:cNvSpPr txBox="1"/>
          <p:nvPr/>
        </p:nvSpPr>
        <p:spPr>
          <a:xfrm>
            <a:off x="914400" y="1409700"/>
            <a:ext cx="8229600" cy="738664"/>
          </a:xfrm>
          <a:prstGeom prst="rect">
            <a:avLst/>
          </a:prstGeom>
          <a:noFill/>
        </p:spPr>
        <p:txBody>
          <a:bodyPr wrap="square" rtlCol="0">
            <a:spAutoFit/>
          </a:bodyPr>
          <a:lstStyle/>
          <a:p>
            <a:r>
              <a:rPr lang="en-US" sz="4200">
                <a:solidFill>
                  <a:schemeClr val="bg1"/>
                </a:solidFill>
                <a:ea typeface="+mj-ea"/>
                <a:cs typeface="+mj-cs"/>
              </a:rPr>
              <a:t>Influences </a:t>
            </a:r>
            <a:r>
              <a:rPr lang="en-US" sz="4200" smtClean="0">
                <a:solidFill>
                  <a:schemeClr val="bg1"/>
                </a:solidFill>
                <a:ea typeface="+mj-ea"/>
                <a:cs typeface="+mj-cs"/>
              </a:rPr>
              <a:t>Up- Leverage Peer Firms</a:t>
            </a:r>
            <a:endParaRPr lang="en-US" sz="4200">
              <a:solidFill>
                <a:schemeClr val="bg1"/>
              </a:solidFill>
            </a:endParaRPr>
          </a:p>
        </p:txBody>
      </p:sp>
      <p:sp>
        <p:nvSpPr>
          <p:cNvPr id="9" name="TextBox 8"/>
          <p:cNvSpPr txBox="1"/>
          <p:nvPr/>
        </p:nvSpPr>
        <p:spPr>
          <a:xfrm>
            <a:off x="914400" y="3162300"/>
            <a:ext cx="3505200" cy="966418"/>
          </a:xfrm>
          <a:prstGeom prst="rect">
            <a:avLst/>
          </a:prstGeom>
          <a:noFill/>
        </p:spPr>
        <p:txBody>
          <a:bodyPr wrap="square" rtlCol="0">
            <a:spAutoFit/>
          </a:bodyPr>
          <a:lstStyle/>
          <a:p>
            <a:pPr lvl="0">
              <a:spcBef>
                <a:spcPct val="20000"/>
              </a:spcBef>
              <a:buClr>
                <a:srgbClr val="6F9400"/>
              </a:buClr>
              <a:buSzPct val="76000"/>
            </a:pPr>
            <a:r>
              <a:rPr lang="en-US" sz="2800" b="1" smtClean="0">
                <a:solidFill>
                  <a:schemeClr val="bg1"/>
                </a:solidFill>
              </a:rPr>
              <a:t>Financial Tip</a:t>
            </a:r>
          </a:p>
          <a:p>
            <a:pPr lvl="0">
              <a:spcBef>
                <a:spcPct val="20000"/>
              </a:spcBef>
              <a:buClr>
                <a:srgbClr val="6F9400"/>
              </a:buClr>
              <a:buSzPct val="76000"/>
            </a:pPr>
            <a:endParaRPr lang="en-US" sz="2400" b="1">
              <a:solidFill>
                <a:schemeClr val="bg1"/>
              </a:solidFill>
              <a:latin typeface="Century Gothic"/>
            </a:endParaRPr>
          </a:p>
        </p:txBody>
      </p:sp>
      <p:sp>
        <p:nvSpPr>
          <p:cNvPr id="10" name="TextBox 9"/>
          <p:cNvSpPr txBox="1"/>
          <p:nvPr/>
        </p:nvSpPr>
        <p:spPr>
          <a:xfrm>
            <a:off x="914400" y="3695700"/>
            <a:ext cx="5257800" cy="2733056"/>
          </a:xfrm>
          <a:prstGeom prst="rect">
            <a:avLst/>
          </a:prstGeom>
          <a:noFill/>
        </p:spPr>
        <p:txBody>
          <a:bodyPr wrap="square" numCol="1" rtlCol="0">
            <a:spAutoFit/>
          </a:bodyPr>
          <a:lstStyle/>
          <a:p>
            <a:pPr marL="342900" lvl="0" indent="-274320">
              <a:spcBef>
                <a:spcPct val="20000"/>
              </a:spcBef>
              <a:buClr>
                <a:schemeClr val="tx2">
                  <a:lumMod val="50000"/>
                </a:schemeClr>
              </a:buClr>
              <a:buSzPct val="76000"/>
              <a:buFont typeface="Wingdings 2" pitchFamily="18" charset="2"/>
              <a:buChar char=""/>
            </a:pPr>
            <a:r>
              <a:rPr lang="en-US" sz="2600">
                <a:solidFill>
                  <a:schemeClr val="bg1"/>
                </a:solidFill>
              </a:rPr>
              <a:t>Create A/R policy</a:t>
            </a:r>
          </a:p>
          <a:p>
            <a:pPr marL="342900" lvl="0" indent="-274320">
              <a:spcBef>
                <a:spcPct val="20000"/>
              </a:spcBef>
              <a:buClr>
                <a:schemeClr val="tx2">
                  <a:lumMod val="50000"/>
                </a:schemeClr>
              </a:buClr>
              <a:buSzPct val="76000"/>
              <a:buFont typeface="Wingdings 2" pitchFamily="18" charset="2"/>
              <a:buChar char=""/>
            </a:pPr>
            <a:r>
              <a:rPr lang="en-US" sz="2600">
                <a:solidFill>
                  <a:schemeClr val="bg1"/>
                </a:solidFill>
              </a:rPr>
              <a:t>Emphasize 90-day receipts</a:t>
            </a:r>
          </a:p>
          <a:p>
            <a:pPr marL="342900" lvl="0" indent="-274320">
              <a:spcBef>
                <a:spcPct val="20000"/>
              </a:spcBef>
              <a:buClr>
                <a:schemeClr val="tx2">
                  <a:lumMod val="50000"/>
                </a:schemeClr>
              </a:buClr>
              <a:buSzPct val="76000"/>
              <a:buFont typeface="Wingdings 2" pitchFamily="18" charset="2"/>
              <a:buChar char=""/>
            </a:pPr>
            <a:r>
              <a:rPr lang="en-US" sz="2600">
                <a:solidFill>
                  <a:schemeClr val="bg1"/>
                </a:solidFill>
              </a:rPr>
              <a:t>Give examples of improved receipts</a:t>
            </a:r>
          </a:p>
          <a:p>
            <a:pPr marL="342900" lvl="0" indent="-274320">
              <a:spcBef>
                <a:spcPct val="20000"/>
              </a:spcBef>
              <a:buClr>
                <a:schemeClr val="tx2">
                  <a:lumMod val="50000"/>
                </a:schemeClr>
              </a:buClr>
              <a:buSzPct val="76000"/>
              <a:buFont typeface="Wingdings 2" pitchFamily="18" charset="2"/>
              <a:buChar char=""/>
            </a:pPr>
            <a:r>
              <a:rPr lang="en-US" sz="2600">
                <a:solidFill>
                  <a:schemeClr val="bg1"/>
                </a:solidFill>
              </a:rPr>
              <a:t>Discuss slackers &amp; company enforcement tactics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8115300"/>
            <a:ext cx="5181600" cy="937260"/>
          </a:xfrm>
          <a:prstGeom prst="rect">
            <a:avLst/>
          </a:prstGeom>
        </p:spPr>
      </p:pic>
    </p:spTree>
    <p:extLst>
      <p:ext uri="{BB962C8B-B14F-4D97-AF65-F5344CB8AC3E}">
        <p14:creationId xmlns:p14="http://schemas.microsoft.com/office/powerpoint/2010/main" val="2944959489"/>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AutoShape 2"/>
          <p:cNvSpPr/>
          <p:nvPr/>
        </p:nvSpPr>
        <p:spPr>
          <a:xfrm>
            <a:off x="476250" y="613731"/>
            <a:ext cx="16322968" cy="2026111"/>
          </a:xfrm>
          <a:prstGeom prst="rect">
            <a:avLst/>
          </a:prstGeom>
          <a:solidFill>
            <a:schemeClr val="tx2">
              <a:lumMod val="50000"/>
            </a:schemeClr>
          </a:solidFill>
        </p:spPr>
        <p:txBody>
          <a:bodyPr/>
          <a:lstStyle/>
          <a:p>
            <a:endParaRPr lang="en-US">
              <a:solidFill>
                <a:schemeClr val="bg1"/>
              </a:solidFill>
            </a:endParaRPr>
          </a:p>
        </p:txBody>
      </p:sp>
      <p:sp>
        <p:nvSpPr>
          <p:cNvPr id="3" name="AutoShape 3"/>
          <p:cNvSpPr/>
          <p:nvPr/>
        </p:nvSpPr>
        <p:spPr>
          <a:xfrm>
            <a:off x="476250" y="3014031"/>
            <a:ext cx="12836818" cy="4034469"/>
          </a:xfrm>
          <a:prstGeom prst="rect">
            <a:avLst/>
          </a:prstGeom>
          <a:solidFill>
            <a:schemeClr val="accent2">
              <a:lumMod val="75000"/>
            </a:schemeClr>
          </a:solidFill>
        </p:spPr>
        <p:txBody>
          <a:bodyPr/>
          <a:lstStyle/>
          <a:p>
            <a:endParaRPr lang="en-US"/>
          </a:p>
        </p:txBody>
      </p:sp>
      <p:pic>
        <p:nvPicPr>
          <p:cNvPr id="6" name="Picture 8"/>
          <p:cNvPicPr>
            <a:picLocks noChangeAspect="1"/>
          </p:cNvPicPr>
          <p:nvPr/>
        </p:nvPicPr>
        <p:blipFill>
          <a:blip r:embed="rId3"/>
          <a:stretch>
            <a:fillRect/>
          </a:stretch>
        </p:blipFill>
        <p:spPr>
          <a:xfrm>
            <a:off x="13335000" y="7658100"/>
            <a:ext cx="4542815" cy="2247499"/>
          </a:xfrm>
          <a:prstGeom prst="rect">
            <a:avLst/>
          </a:prstGeom>
        </p:spPr>
      </p:pic>
      <p:sp>
        <p:nvSpPr>
          <p:cNvPr id="4" name="TextBox 3"/>
          <p:cNvSpPr txBox="1"/>
          <p:nvPr/>
        </p:nvSpPr>
        <p:spPr>
          <a:xfrm>
            <a:off x="914400" y="1409700"/>
            <a:ext cx="7924800" cy="738664"/>
          </a:xfrm>
          <a:prstGeom prst="rect">
            <a:avLst/>
          </a:prstGeom>
          <a:noFill/>
        </p:spPr>
        <p:txBody>
          <a:bodyPr wrap="square" rtlCol="0">
            <a:spAutoFit/>
          </a:bodyPr>
          <a:lstStyle/>
          <a:p>
            <a:r>
              <a:rPr lang="en-US" sz="4200" smtClean="0">
                <a:solidFill>
                  <a:schemeClr val="bg1"/>
                </a:solidFill>
                <a:ea typeface="+mj-ea"/>
                <a:cs typeface="+mj-cs"/>
              </a:rPr>
              <a:t>Building Teams  to Influence</a:t>
            </a:r>
            <a:endParaRPr lang="en-US" sz="4200">
              <a:solidFill>
                <a:schemeClr val="bg1"/>
              </a:solidFill>
            </a:endParaRPr>
          </a:p>
        </p:txBody>
      </p:sp>
      <p:sp>
        <p:nvSpPr>
          <p:cNvPr id="9" name="TextBox 8"/>
          <p:cNvSpPr txBox="1"/>
          <p:nvPr/>
        </p:nvSpPr>
        <p:spPr>
          <a:xfrm>
            <a:off x="914400" y="3238500"/>
            <a:ext cx="3505200" cy="966418"/>
          </a:xfrm>
          <a:prstGeom prst="rect">
            <a:avLst/>
          </a:prstGeom>
          <a:noFill/>
        </p:spPr>
        <p:txBody>
          <a:bodyPr wrap="square" rtlCol="0">
            <a:spAutoFit/>
          </a:bodyPr>
          <a:lstStyle/>
          <a:p>
            <a:pPr lvl="0">
              <a:spcBef>
                <a:spcPct val="20000"/>
              </a:spcBef>
              <a:buClr>
                <a:srgbClr val="6F9400"/>
              </a:buClr>
              <a:buSzPct val="76000"/>
            </a:pPr>
            <a:r>
              <a:rPr lang="en-US" sz="2800" b="1" smtClean="0">
                <a:solidFill>
                  <a:schemeClr val="bg1"/>
                </a:solidFill>
              </a:rPr>
              <a:t>Info to Share</a:t>
            </a:r>
          </a:p>
          <a:p>
            <a:pPr lvl="0">
              <a:spcBef>
                <a:spcPct val="20000"/>
              </a:spcBef>
              <a:buClr>
                <a:srgbClr val="6F9400"/>
              </a:buClr>
              <a:buSzPct val="76000"/>
            </a:pPr>
            <a:endParaRPr lang="en-US" sz="2400" b="1">
              <a:solidFill>
                <a:schemeClr val="bg1"/>
              </a:solidFill>
              <a:latin typeface="Century Gothic"/>
            </a:endParaRPr>
          </a:p>
        </p:txBody>
      </p:sp>
      <p:sp>
        <p:nvSpPr>
          <p:cNvPr id="10" name="TextBox 9"/>
          <p:cNvSpPr txBox="1"/>
          <p:nvPr/>
        </p:nvSpPr>
        <p:spPr>
          <a:xfrm>
            <a:off x="990600" y="3924300"/>
            <a:ext cx="5486400" cy="2394501"/>
          </a:xfrm>
          <a:prstGeom prst="rect">
            <a:avLst/>
          </a:prstGeom>
          <a:noFill/>
        </p:spPr>
        <p:txBody>
          <a:bodyPr wrap="square" rtlCol="0">
            <a:spAutoFit/>
          </a:bodyPr>
          <a:lstStyle/>
          <a:p>
            <a:pPr marL="342900" lvl="0" indent="-274320">
              <a:spcBef>
                <a:spcPct val="20000"/>
              </a:spcBef>
              <a:buClr>
                <a:schemeClr val="tx2">
                  <a:lumMod val="50000"/>
                </a:schemeClr>
              </a:buClr>
              <a:buSzPct val="76000"/>
              <a:buFont typeface="Wingdings 2" pitchFamily="18" charset="2"/>
              <a:buChar char=""/>
            </a:pPr>
            <a:r>
              <a:rPr lang="en-US" sz="2800">
                <a:solidFill>
                  <a:schemeClr val="bg1"/>
                </a:solidFill>
              </a:rPr>
              <a:t>Share information</a:t>
            </a:r>
          </a:p>
          <a:p>
            <a:pPr marL="342900" lvl="0" indent="-274320">
              <a:spcBef>
                <a:spcPct val="20000"/>
              </a:spcBef>
              <a:buClr>
                <a:schemeClr val="tx2">
                  <a:lumMod val="50000"/>
                </a:schemeClr>
              </a:buClr>
              <a:buSzPct val="76000"/>
              <a:buFont typeface="Wingdings 2" pitchFamily="18" charset="2"/>
              <a:buChar char=""/>
            </a:pPr>
            <a:r>
              <a:rPr lang="en-US" sz="2800">
                <a:solidFill>
                  <a:schemeClr val="bg1"/>
                </a:solidFill>
              </a:rPr>
              <a:t>Share skills to improve productivity</a:t>
            </a:r>
          </a:p>
          <a:p>
            <a:pPr marL="68580" lvl="0">
              <a:spcBef>
                <a:spcPct val="20000"/>
              </a:spcBef>
              <a:buClr>
                <a:schemeClr val="tx2">
                  <a:lumMod val="50000"/>
                </a:schemeClr>
              </a:buClr>
              <a:buSzPct val="76000"/>
            </a:pPr>
            <a:endParaRPr lang="en-US" sz="2800">
              <a:solidFill>
                <a:schemeClr val="bg1"/>
              </a:solidFill>
            </a:endParaRPr>
          </a:p>
          <a:p>
            <a:pPr marL="68580" lvl="0">
              <a:spcBef>
                <a:spcPct val="20000"/>
              </a:spcBef>
              <a:buClr>
                <a:schemeClr val="tx2">
                  <a:lumMod val="50000"/>
                </a:schemeClr>
              </a:buClr>
              <a:buSzPct val="76000"/>
            </a:pPr>
            <a:endParaRPr lang="en-US" sz="2200">
              <a:solidFill>
                <a:schemeClr val="bg1"/>
              </a:solidFill>
              <a:latin typeface="Century Gothic"/>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8420100"/>
            <a:ext cx="5181600" cy="937260"/>
          </a:xfrm>
          <a:prstGeom prst="rect">
            <a:avLst/>
          </a:prstGeom>
        </p:spPr>
      </p:pic>
    </p:spTree>
    <p:extLst>
      <p:ext uri="{BB962C8B-B14F-4D97-AF65-F5344CB8AC3E}">
        <p14:creationId xmlns:p14="http://schemas.microsoft.com/office/powerpoint/2010/main" val="3855130646"/>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AutoShape 2"/>
          <p:cNvSpPr/>
          <p:nvPr/>
        </p:nvSpPr>
        <p:spPr>
          <a:xfrm>
            <a:off x="476250" y="613731"/>
            <a:ext cx="16322968" cy="2026111"/>
          </a:xfrm>
          <a:prstGeom prst="rect">
            <a:avLst/>
          </a:prstGeom>
          <a:solidFill>
            <a:schemeClr val="tx2">
              <a:lumMod val="50000"/>
            </a:schemeClr>
          </a:solidFill>
        </p:spPr>
        <p:txBody>
          <a:bodyPr/>
          <a:lstStyle/>
          <a:p>
            <a:endParaRPr lang="en-US"/>
          </a:p>
        </p:txBody>
      </p:sp>
      <p:sp>
        <p:nvSpPr>
          <p:cNvPr id="3" name="AutoShape 3"/>
          <p:cNvSpPr/>
          <p:nvPr/>
        </p:nvSpPr>
        <p:spPr>
          <a:xfrm>
            <a:off x="476250" y="3014031"/>
            <a:ext cx="12836818" cy="4491669"/>
          </a:xfrm>
          <a:prstGeom prst="rect">
            <a:avLst/>
          </a:prstGeom>
          <a:solidFill>
            <a:schemeClr val="accent2">
              <a:lumMod val="75000"/>
            </a:schemeClr>
          </a:solidFill>
        </p:spPr>
        <p:txBody>
          <a:bodyPr/>
          <a:lstStyle/>
          <a:p>
            <a:endParaRPr lang="en-US"/>
          </a:p>
        </p:txBody>
      </p:sp>
      <p:pic>
        <p:nvPicPr>
          <p:cNvPr id="6" name="Picture 8"/>
          <p:cNvPicPr>
            <a:picLocks noChangeAspect="1"/>
          </p:cNvPicPr>
          <p:nvPr/>
        </p:nvPicPr>
        <p:blipFill>
          <a:blip r:embed="rId3"/>
          <a:stretch>
            <a:fillRect/>
          </a:stretch>
        </p:blipFill>
        <p:spPr>
          <a:xfrm>
            <a:off x="13335000" y="7658100"/>
            <a:ext cx="4542815" cy="2247499"/>
          </a:xfrm>
          <a:prstGeom prst="rect">
            <a:avLst/>
          </a:prstGeom>
        </p:spPr>
      </p:pic>
      <p:sp>
        <p:nvSpPr>
          <p:cNvPr id="4" name="TextBox 3"/>
          <p:cNvSpPr txBox="1"/>
          <p:nvPr/>
        </p:nvSpPr>
        <p:spPr>
          <a:xfrm>
            <a:off x="914400" y="1409700"/>
            <a:ext cx="9677400" cy="738664"/>
          </a:xfrm>
          <a:prstGeom prst="rect">
            <a:avLst/>
          </a:prstGeom>
          <a:noFill/>
        </p:spPr>
        <p:txBody>
          <a:bodyPr wrap="square" rtlCol="0">
            <a:spAutoFit/>
          </a:bodyPr>
          <a:lstStyle/>
          <a:p>
            <a:r>
              <a:rPr lang="en-US" sz="4200" smtClean="0">
                <a:solidFill>
                  <a:schemeClr val="bg1"/>
                </a:solidFill>
                <a:ea typeface="+mj-ea"/>
                <a:cs typeface="+mj-cs"/>
              </a:rPr>
              <a:t>Building Relationships-Building Teams</a:t>
            </a:r>
            <a:endParaRPr lang="en-US" sz="4200">
              <a:solidFill>
                <a:schemeClr val="bg1"/>
              </a:solidFill>
            </a:endParaRPr>
          </a:p>
        </p:txBody>
      </p:sp>
      <p:sp>
        <p:nvSpPr>
          <p:cNvPr id="9" name="TextBox 8"/>
          <p:cNvSpPr txBox="1"/>
          <p:nvPr/>
        </p:nvSpPr>
        <p:spPr>
          <a:xfrm>
            <a:off x="914400" y="3238500"/>
            <a:ext cx="3505200" cy="966418"/>
          </a:xfrm>
          <a:prstGeom prst="rect">
            <a:avLst/>
          </a:prstGeom>
          <a:noFill/>
        </p:spPr>
        <p:txBody>
          <a:bodyPr wrap="square" rtlCol="0">
            <a:spAutoFit/>
          </a:bodyPr>
          <a:lstStyle/>
          <a:p>
            <a:pPr lvl="0">
              <a:spcBef>
                <a:spcPct val="20000"/>
              </a:spcBef>
              <a:buClr>
                <a:srgbClr val="6F9400"/>
              </a:buClr>
              <a:buSzPct val="76000"/>
            </a:pPr>
            <a:r>
              <a:rPr lang="en-US" sz="2800" b="1" smtClean="0">
                <a:solidFill>
                  <a:schemeClr val="bg1"/>
                </a:solidFill>
              </a:rPr>
              <a:t>Implementation</a:t>
            </a:r>
          </a:p>
          <a:p>
            <a:pPr lvl="0">
              <a:spcBef>
                <a:spcPct val="20000"/>
              </a:spcBef>
              <a:buClr>
                <a:srgbClr val="6F9400"/>
              </a:buClr>
              <a:buSzPct val="76000"/>
            </a:pPr>
            <a:endParaRPr lang="en-US" sz="2400" b="1">
              <a:solidFill>
                <a:schemeClr val="bg1"/>
              </a:solidFill>
              <a:latin typeface="Century Gothic"/>
            </a:endParaRPr>
          </a:p>
        </p:txBody>
      </p:sp>
      <p:sp>
        <p:nvSpPr>
          <p:cNvPr id="10" name="TextBox 9"/>
          <p:cNvSpPr txBox="1"/>
          <p:nvPr/>
        </p:nvSpPr>
        <p:spPr>
          <a:xfrm>
            <a:off x="914400" y="3848100"/>
            <a:ext cx="5562600" cy="2308324"/>
          </a:xfrm>
          <a:prstGeom prst="rect">
            <a:avLst/>
          </a:prstGeom>
          <a:noFill/>
        </p:spPr>
        <p:txBody>
          <a:bodyPr wrap="square" rtlCol="0">
            <a:spAutoFit/>
          </a:bodyPr>
          <a:lstStyle/>
          <a:p>
            <a:pPr marL="342900" lvl="0" indent="-274320">
              <a:spcBef>
                <a:spcPct val="20000"/>
              </a:spcBef>
              <a:buClr>
                <a:schemeClr val="tx2">
                  <a:lumMod val="50000"/>
                </a:schemeClr>
              </a:buClr>
              <a:buSzPct val="76000"/>
              <a:buFont typeface="Wingdings 2" pitchFamily="18" charset="2"/>
              <a:buChar char=""/>
            </a:pPr>
            <a:r>
              <a:rPr lang="en-US" sz="2800">
                <a:solidFill>
                  <a:schemeClr val="bg1"/>
                </a:solidFill>
              </a:rPr>
              <a:t>Suggest skill sharing opportunities with other department heads</a:t>
            </a:r>
          </a:p>
          <a:p>
            <a:pPr marL="342900" lvl="0" indent="-274320">
              <a:spcBef>
                <a:spcPct val="20000"/>
              </a:spcBef>
              <a:buClr>
                <a:schemeClr val="tx2">
                  <a:lumMod val="50000"/>
                </a:schemeClr>
              </a:buClr>
              <a:buSzPct val="76000"/>
              <a:buFont typeface="Wingdings 2" pitchFamily="18" charset="2"/>
              <a:buChar char=""/>
            </a:pPr>
            <a:r>
              <a:rPr lang="en-US" sz="2800">
                <a:solidFill>
                  <a:schemeClr val="bg1"/>
                </a:solidFill>
              </a:rPr>
              <a:t>Ease discussions toward similar steps to advance group knowledge</a:t>
            </a:r>
          </a:p>
          <a:p>
            <a:pPr marL="68580" lvl="0">
              <a:spcBef>
                <a:spcPct val="20000"/>
              </a:spcBef>
              <a:buClr>
                <a:schemeClr val="tx2">
                  <a:lumMod val="50000"/>
                </a:schemeClr>
              </a:buClr>
              <a:buSzPct val="76000"/>
            </a:pPr>
            <a:endParaRPr lang="en-US" sz="2200">
              <a:solidFill>
                <a:srgbClr val="10253F"/>
              </a:solidFill>
              <a:latin typeface="Century Gothic"/>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8420100"/>
            <a:ext cx="5181600" cy="937260"/>
          </a:xfrm>
          <a:prstGeom prst="rect">
            <a:avLst/>
          </a:prstGeom>
        </p:spPr>
      </p:pic>
    </p:spTree>
    <p:extLst>
      <p:ext uri="{BB962C8B-B14F-4D97-AF65-F5344CB8AC3E}">
        <p14:creationId xmlns:p14="http://schemas.microsoft.com/office/powerpoint/2010/main" val="2808832074"/>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AutoShape 2"/>
          <p:cNvSpPr/>
          <p:nvPr/>
        </p:nvSpPr>
        <p:spPr>
          <a:xfrm>
            <a:off x="476250" y="613731"/>
            <a:ext cx="16322968" cy="2026111"/>
          </a:xfrm>
          <a:prstGeom prst="rect">
            <a:avLst/>
          </a:prstGeom>
          <a:solidFill>
            <a:schemeClr val="tx2">
              <a:lumMod val="50000"/>
            </a:schemeClr>
          </a:solidFill>
        </p:spPr>
        <p:txBody>
          <a:bodyPr/>
          <a:lstStyle/>
          <a:p>
            <a:endParaRPr lang="en-US"/>
          </a:p>
        </p:txBody>
      </p:sp>
      <p:sp>
        <p:nvSpPr>
          <p:cNvPr id="3" name="AutoShape 3"/>
          <p:cNvSpPr/>
          <p:nvPr/>
        </p:nvSpPr>
        <p:spPr>
          <a:xfrm>
            <a:off x="476250" y="3014031"/>
            <a:ext cx="12836818" cy="4339269"/>
          </a:xfrm>
          <a:prstGeom prst="rect">
            <a:avLst/>
          </a:prstGeom>
          <a:solidFill>
            <a:schemeClr val="accent2">
              <a:lumMod val="75000"/>
            </a:schemeClr>
          </a:solidFill>
        </p:spPr>
        <p:txBody>
          <a:bodyPr/>
          <a:lstStyle/>
          <a:p>
            <a:endParaRPr lang="en-US"/>
          </a:p>
        </p:txBody>
      </p:sp>
      <p:pic>
        <p:nvPicPr>
          <p:cNvPr id="6" name="Picture 8"/>
          <p:cNvPicPr>
            <a:picLocks noChangeAspect="1"/>
          </p:cNvPicPr>
          <p:nvPr/>
        </p:nvPicPr>
        <p:blipFill>
          <a:blip r:embed="rId3"/>
          <a:stretch>
            <a:fillRect/>
          </a:stretch>
        </p:blipFill>
        <p:spPr>
          <a:xfrm>
            <a:off x="13335000" y="7658100"/>
            <a:ext cx="4542815" cy="2247499"/>
          </a:xfrm>
          <a:prstGeom prst="rect">
            <a:avLst/>
          </a:prstGeom>
        </p:spPr>
      </p:pic>
      <p:sp>
        <p:nvSpPr>
          <p:cNvPr id="4" name="TextBox 3"/>
          <p:cNvSpPr txBox="1"/>
          <p:nvPr/>
        </p:nvSpPr>
        <p:spPr>
          <a:xfrm>
            <a:off x="914400" y="1409700"/>
            <a:ext cx="7315200" cy="738664"/>
          </a:xfrm>
          <a:prstGeom prst="rect">
            <a:avLst/>
          </a:prstGeom>
          <a:noFill/>
        </p:spPr>
        <p:txBody>
          <a:bodyPr wrap="square" rtlCol="0">
            <a:spAutoFit/>
          </a:bodyPr>
          <a:lstStyle/>
          <a:p>
            <a:r>
              <a:rPr lang="en-US" sz="4200" smtClean="0">
                <a:solidFill>
                  <a:schemeClr val="bg1"/>
                </a:solidFill>
                <a:ea typeface="+mj-ea"/>
                <a:cs typeface="+mj-cs"/>
              </a:rPr>
              <a:t>Stay Knowledgeable to Focus Up</a:t>
            </a:r>
            <a:endParaRPr lang="en-US" sz="4200">
              <a:solidFill>
                <a:schemeClr val="bg1"/>
              </a:solidFill>
            </a:endParaRPr>
          </a:p>
        </p:txBody>
      </p:sp>
      <p:sp>
        <p:nvSpPr>
          <p:cNvPr id="9" name="TextBox 8"/>
          <p:cNvSpPr txBox="1"/>
          <p:nvPr/>
        </p:nvSpPr>
        <p:spPr>
          <a:xfrm>
            <a:off x="914400" y="3238500"/>
            <a:ext cx="3505200" cy="966418"/>
          </a:xfrm>
          <a:prstGeom prst="rect">
            <a:avLst/>
          </a:prstGeom>
          <a:noFill/>
        </p:spPr>
        <p:txBody>
          <a:bodyPr wrap="square" rtlCol="0">
            <a:spAutoFit/>
          </a:bodyPr>
          <a:lstStyle/>
          <a:p>
            <a:pPr lvl="0">
              <a:spcBef>
                <a:spcPct val="20000"/>
              </a:spcBef>
              <a:buClr>
                <a:srgbClr val="6F9400"/>
              </a:buClr>
              <a:buSzPct val="76000"/>
            </a:pPr>
            <a:r>
              <a:rPr lang="en-US" sz="2800" b="1" smtClean="0">
                <a:solidFill>
                  <a:schemeClr val="bg1"/>
                </a:solidFill>
              </a:rPr>
              <a:t>Implementation</a:t>
            </a:r>
          </a:p>
          <a:p>
            <a:pPr lvl="0">
              <a:spcBef>
                <a:spcPct val="20000"/>
              </a:spcBef>
              <a:buClr>
                <a:srgbClr val="6F9400"/>
              </a:buClr>
              <a:buSzPct val="76000"/>
            </a:pPr>
            <a:endParaRPr lang="en-US" sz="2400" b="1">
              <a:solidFill>
                <a:schemeClr val="bg1"/>
              </a:solidFill>
              <a:latin typeface="Century Gothic"/>
            </a:endParaRPr>
          </a:p>
        </p:txBody>
      </p:sp>
      <p:sp>
        <p:nvSpPr>
          <p:cNvPr id="10" name="TextBox 9"/>
          <p:cNvSpPr txBox="1"/>
          <p:nvPr/>
        </p:nvSpPr>
        <p:spPr>
          <a:xfrm>
            <a:off x="914400" y="3848100"/>
            <a:ext cx="5562600" cy="1877437"/>
          </a:xfrm>
          <a:prstGeom prst="rect">
            <a:avLst/>
          </a:prstGeom>
          <a:noFill/>
        </p:spPr>
        <p:txBody>
          <a:bodyPr wrap="square" rtlCol="0">
            <a:spAutoFit/>
          </a:bodyPr>
          <a:lstStyle/>
          <a:p>
            <a:pPr marL="342900" lvl="0" indent="-274320">
              <a:spcBef>
                <a:spcPct val="20000"/>
              </a:spcBef>
              <a:buClr>
                <a:schemeClr val="tx2">
                  <a:lumMod val="50000"/>
                </a:schemeClr>
              </a:buClr>
              <a:buSzPct val="76000"/>
              <a:buFont typeface="Wingdings 2" pitchFamily="18" charset="2"/>
              <a:buChar char=""/>
            </a:pPr>
            <a:r>
              <a:rPr lang="en-US" sz="2800" smtClean="0">
                <a:solidFill>
                  <a:schemeClr val="bg1"/>
                </a:solidFill>
              </a:rPr>
              <a:t>Keep up to date on current events</a:t>
            </a:r>
            <a:endParaRPr lang="en-US" sz="2800">
              <a:solidFill>
                <a:schemeClr val="bg1"/>
              </a:solidFill>
            </a:endParaRPr>
          </a:p>
          <a:p>
            <a:pPr marL="342900" lvl="0" indent="-274320">
              <a:spcBef>
                <a:spcPct val="20000"/>
              </a:spcBef>
              <a:buClr>
                <a:schemeClr val="tx2">
                  <a:lumMod val="50000"/>
                </a:schemeClr>
              </a:buClr>
              <a:buSzPct val="76000"/>
              <a:buFont typeface="Wingdings 2" pitchFamily="18" charset="2"/>
              <a:buChar char=""/>
            </a:pPr>
            <a:r>
              <a:rPr lang="en-US" sz="2800" smtClean="0">
                <a:solidFill>
                  <a:schemeClr val="bg1"/>
                </a:solidFill>
              </a:rPr>
              <a:t>Keep leadership informed of what you are doing</a:t>
            </a:r>
            <a:endParaRPr lang="en-US" sz="2800">
              <a:solidFill>
                <a:schemeClr val="bg1"/>
              </a:solidFill>
            </a:endParaRPr>
          </a:p>
          <a:p>
            <a:pPr marL="68580" lvl="0">
              <a:spcBef>
                <a:spcPct val="20000"/>
              </a:spcBef>
              <a:buClr>
                <a:schemeClr val="tx2">
                  <a:lumMod val="50000"/>
                </a:schemeClr>
              </a:buClr>
              <a:buSzPct val="76000"/>
            </a:pPr>
            <a:endParaRPr lang="en-US" sz="2200">
              <a:solidFill>
                <a:schemeClr val="bg1"/>
              </a:solidFill>
              <a:latin typeface="Century Gothic"/>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8496300"/>
            <a:ext cx="5181600" cy="937260"/>
          </a:xfrm>
          <a:prstGeom prst="rect">
            <a:avLst/>
          </a:prstGeom>
        </p:spPr>
      </p:pic>
    </p:spTree>
    <p:extLst>
      <p:ext uri="{BB962C8B-B14F-4D97-AF65-F5344CB8AC3E}">
        <p14:creationId xmlns:p14="http://schemas.microsoft.com/office/powerpoint/2010/main" val="3552538309"/>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12.15"/>
  <p:tag name="AS_TITLE" val="Aspose.Slides for .NET 2.0"/>
  <p:tag name="AS_VERSION" val="17.12.1"/>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item1.xml>��< ? x m l   v e r s i o n = " 1 . 0 "   e n c o d i n g = " u t f - 1 6 " ? > < p r o p e r t i e s   x m l n s = " h t t p : / / w w w . i m a n a g e . c o m / w o r k / x m l s c h e m a " >  
     < d o c u m e n t i d > M S K D M S ! 1 2 5 1 2 6 7 1 . 1 < / d o c u m e n t i d >  
     < s e n d e r i d > N W T < / s e n d e r i d >  
     < s e n d e r e m a i l > N W T @ M S K . C O M < / s e n d e r e m a i l >  
     < l a s t m o d i f i e d > 2 0 2 0 - 0 9 - 2 3 T 2 0 : 3 1 : 4 3 . 0 0 0 0 0 0 0 - 0 4 : 0 0 < / l a s t m o d i f i e d >  
     < d a t a b a s e > M S K D M S < / d a t a b a s e >  
 < / p r o p e r t i e s > 
</file>

<file path=customXml/itemProps1.xml><?xml version="1.0" encoding="utf-8"?>
<ds:datastoreItem xmlns:ds="http://schemas.openxmlformats.org/officeDocument/2006/customXml" ds:itemID="{971F7B28-3CBB-4CF6-9D04-F679CBB9504E}">
  <ds:schemaRefs>
    <ds:schemaRef ds:uri="http://www.imanage.com/work/xmlschema"/>
  </ds:schemaRefs>
</ds:datastoreItem>
</file>

<file path=docProps/app.xml><?xml version="1.0" encoding="utf-8"?>
<Properties xmlns:vt="http://schemas.openxmlformats.org/officeDocument/2006/docPropsVTypes" xmlns="http://schemas.openxmlformats.org/officeDocument/2006/extended-properties">
  <Company/>
  <PresentationFormat>Custom</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17.1201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