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2"/>
  </p:notesMasterIdLst>
  <p:sldIdLst>
    <p:sldId id="2113690896" r:id="rId5"/>
    <p:sldId id="2113690907" r:id="rId6"/>
    <p:sldId id="2113690902" r:id="rId7"/>
    <p:sldId id="2113690908" r:id="rId8"/>
    <p:sldId id="2113690909" r:id="rId9"/>
    <p:sldId id="2113690904" r:id="rId10"/>
    <p:sldId id="21136909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9F545-79CA-72EF-1F1A-2937A4DDA9B8}" v="30" dt="2020-10-06T13:30:00.668"/>
    <p1510:client id="{322AB2B8-1001-4386-BBDF-025EA65CA3C1}" v="93" dt="2020-10-06T04:35:24.608"/>
    <p1510:client id="{400C3350-9089-1BD6-97C3-E4F91304E3F7}" v="4" dt="2020-10-06T14:31:25.310"/>
    <p1510:client id="{B221A90A-2E3E-437D-945E-366AC4B8598E}" v="114" dt="2020-10-06T15:09:32.731"/>
    <p1510:client id="{CD2337D4-B37F-CF60-444D-ABCA1F1A81D8}" v="172" dt="2020-10-05T20:19:14.661"/>
    <p1510:client id="{EFF37BCF-7F33-F985-2F30-AD8160642F86}" v="14" dt="2020-10-06T06:26:56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17F27-B19D-41F8-B011-CC4822E4C54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7747-848A-4BD7-9877-1CF62B80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7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7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4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14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0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7484B-B694-48A0-9B8A-6F3A5D7F2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6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emplat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"/>
          <p:cNvSpPr>
            <a:spLocks noGrp="1"/>
          </p:cNvSpPr>
          <p:nvPr>
            <p:ph type="ftr" sz="quarter" idx="3"/>
          </p:nvPr>
        </p:nvSpPr>
        <p:spPr>
          <a:xfrm>
            <a:off x="460312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BB725884-AD36-E44B-8CF3-78B75C837F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92397" y="3189792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7A0AB2CD-F71E-6E45-AF18-E863602955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18375" y="3189791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DFBB6E8A-792B-9349-AE72-77943B50921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92397" y="2434375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3DA7F573-A1B4-504C-8663-13B6E0AAA70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18375" y="2434374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3" name="Text Placeholder 22">
            <a:extLst>
              <a:ext uri="{FF2B5EF4-FFF2-40B4-BE49-F238E27FC236}">
                <a16:creationId xmlns:a16="http://schemas.microsoft.com/office/drawing/2014/main" id="{B388C950-1BF0-4749-9A51-A105BE75E00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92397" y="3945209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64" name="Text Placeholder 22">
            <a:extLst>
              <a:ext uri="{FF2B5EF4-FFF2-40B4-BE49-F238E27FC236}">
                <a16:creationId xmlns:a16="http://schemas.microsoft.com/office/drawing/2014/main" id="{3B9EAE3B-A88C-E941-A2BC-2D1E93EF92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18375" y="3945208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5" name="Text Placeholder 22">
            <a:extLst>
              <a:ext uri="{FF2B5EF4-FFF2-40B4-BE49-F238E27FC236}">
                <a16:creationId xmlns:a16="http://schemas.microsoft.com/office/drawing/2014/main" id="{A6AF0709-60D5-D44E-9146-49AE29D4A2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92397" y="4700626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05FA7D61-F5AC-4545-98F3-272D5304889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18375" y="4700625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7C79C810-94A7-8C42-9E08-745966CD7E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92397" y="5456043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68" name="Text Placeholder 22">
            <a:extLst>
              <a:ext uri="{FF2B5EF4-FFF2-40B4-BE49-F238E27FC236}">
                <a16:creationId xmlns:a16="http://schemas.microsoft.com/office/drawing/2014/main" id="{00F92882-0537-474D-A3EE-3DA6739977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18375" y="5456042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04C4193C-3AF7-9748-ACB3-C82A0BC7BDD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09600" y="2129580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87C2C8EE-CE13-AA4F-B1AF-E526C953370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09600" y="2885444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A4787EFC-73A8-8E4E-8234-9F8A501AB9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07443" y="3641308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972C389A-67DF-984F-B1CA-8766DC8A807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407443" y="4397172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68DE682A-EDC7-0B42-9255-A8DF1A5ABA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07443" y="5153036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78" name="Text Placeholder 22">
            <a:extLst>
              <a:ext uri="{FF2B5EF4-FFF2-40B4-BE49-F238E27FC236}">
                <a16:creationId xmlns:a16="http://schemas.microsoft.com/office/drawing/2014/main" id="{31CE42D6-2E95-DF4A-8C78-4BA5ACBA55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23854" y="3189792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79" name="Text Placeholder 22">
            <a:extLst>
              <a:ext uri="{FF2B5EF4-FFF2-40B4-BE49-F238E27FC236}">
                <a16:creationId xmlns:a16="http://schemas.microsoft.com/office/drawing/2014/main" id="{2A302402-C9D1-6147-B67E-6E95B15A85B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149832" y="3189791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0" name="Text Placeholder 22">
            <a:extLst>
              <a:ext uri="{FF2B5EF4-FFF2-40B4-BE49-F238E27FC236}">
                <a16:creationId xmlns:a16="http://schemas.microsoft.com/office/drawing/2014/main" id="{E34117A4-F5C9-AD45-A010-C789C78405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23854" y="2434375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81" name="Text Placeholder 22">
            <a:extLst>
              <a:ext uri="{FF2B5EF4-FFF2-40B4-BE49-F238E27FC236}">
                <a16:creationId xmlns:a16="http://schemas.microsoft.com/office/drawing/2014/main" id="{4FD55B06-51C0-9A4C-B3CF-C72C44E2658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149832" y="2434374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2" name="Text Placeholder 22">
            <a:extLst>
              <a:ext uri="{FF2B5EF4-FFF2-40B4-BE49-F238E27FC236}">
                <a16:creationId xmlns:a16="http://schemas.microsoft.com/office/drawing/2014/main" id="{61D83190-764D-484E-AAB4-102B52AA85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23854" y="3945209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BF5719C5-CD67-494D-B5B4-2C7C594D475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49832" y="3945208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4" name="Text Placeholder 22">
            <a:extLst>
              <a:ext uri="{FF2B5EF4-FFF2-40B4-BE49-F238E27FC236}">
                <a16:creationId xmlns:a16="http://schemas.microsoft.com/office/drawing/2014/main" id="{801061E0-9774-CE49-818A-043BA44CB1F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123854" y="4700626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85" name="Text Placeholder 22">
            <a:extLst>
              <a:ext uri="{FF2B5EF4-FFF2-40B4-BE49-F238E27FC236}">
                <a16:creationId xmlns:a16="http://schemas.microsoft.com/office/drawing/2014/main" id="{12C7FA77-3DE8-D742-A4CD-EA677563CEA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149832" y="4700625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6" name="Text Placeholder 22">
            <a:extLst>
              <a:ext uri="{FF2B5EF4-FFF2-40B4-BE49-F238E27FC236}">
                <a16:creationId xmlns:a16="http://schemas.microsoft.com/office/drawing/2014/main" id="{114499DC-8FFE-EA46-9E3A-236B977099A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23854" y="5456043"/>
            <a:ext cx="2908300" cy="265947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2527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agenda item</a:t>
            </a:r>
          </a:p>
        </p:txBody>
      </p:sp>
      <p:sp>
        <p:nvSpPr>
          <p:cNvPr id="87" name="Text Placeholder 22">
            <a:extLst>
              <a:ext uri="{FF2B5EF4-FFF2-40B4-BE49-F238E27FC236}">
                <a16:creationId xmlns:a16="http://schemas.microsoft.com/office/drawing/2014/main" id="{6F4079E1-6D50-2545-81ED-76C021583BC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0149832" y="5456042"/>
            <a:ext cx="526543" cy="265948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5273A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4AC7B5CB-BB5C-0842-8838-0523D16D0CA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441057" y="2129580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AA14F790-15BB-CB47-AB9A-01BCEE56C63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41057" y="2885444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6586A65F-C1A4-6E4E-A1E6-3452B13D7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438900" y="3641308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7FEB3ED-D182-184B-B6D5-6C4F454B1E2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438900" y="4397172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09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856A40E9-2566-5449-A9DA-D2A85D33F32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438900" y="5153036"/>
            <a:ext cx="674330" cy="533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0" i="0">
                <a:solidFill>
                  <a:srgbClr val="B4BACF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175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Da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482BC2-A438-F548-B923-55F62D33B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384" y="1828799"/>
            <a:ext cx="9779232" cy="34261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0" b="0" i="0">
                <a:solidFill>
                  <a:srgbClr val="6A769F">
                    <a:alpha val="50000"/>
                  </a:srgb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76062" y="2728912"/>
            <a:ext cx="12544123" cy="1400175"/>
          </a:xfrm>
          <a:prstGeom prst="rect">
            <a:avLst/>
          </a:prstGeom>
        </p:spPr>
        <p:txBody>
          <a:bodyPr anchor="ctr"/>
          <a:lstStyle>
            <a:lvl1pPr algn="ctr">
              <a:defRPr sz="66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Pricing &amp; Fees</a:t>
            </a:r>
          </a:p>
        </p:txBody>
      </p:sp>
    </p:spTree>
    <p:extLst>
      <p:ext uri="{BB962C8B-B14F-4D97-AF65-F5344CB8AC3E}">
        <p14:creationId xmlns:p14="http://schemas.microsoft.com/office/powerpoint/2010/main" val="39465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Da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482BC2-A438-F548-B923-55F62D33B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384" y="1828799"/>
            <a:ext cx="9779232" cy="34261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0" b="0" i="0">
                <a:solidFill>
                  <a:srgbClr val="6A769F">
                    <a:alpha val="50000"/>
                  </a:srgb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76062" y="2728912"/>
            <a:ext cx="12544123" cy="1400175"/>
          </a:xfrm>
          <a:prstGeom prst="rect">
            <a:avLst/>
          </a:prstGeom>
        </p:spPr>
        <p:txBody>
          <a:bodyPr anchor="ctr"/>
          <a:lstStyle>
            <a:lvl1pPr algn="ctr">
              <a:defRPr sz="66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Technology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23453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 Da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482BC2-A438-F548-B923-55F62D33B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384" y="1828799"/>
            <a:ext cx="9779232" cy="34261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0" b="0" i="0">
                <a:solidFill>
                  <a:srgbClr val="6A769F">
                    <a:alpha val="50000"/>
                  </a:srgb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76062" y="2728912"/>
            <a:ext cx="12544123" cy="1400175"/>
          </a:xfrm>
          <a:prstGeom prst="rect">
            <a:avLst/>
          </a:prstGeom>
        </p:spPr>
        <p:txBody>
          <a:bodyPr anchor="ctr"/>
          <a:lstStyle>
            <a:lvl1pPr algn="ctr">
              <a:defRPr sz="66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Transition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5425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 Da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482BC2-A438-F548-B923-55F62D33BC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6384" y="1828799"/>
            <a:ext cx="9779232" cy="34261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0000" b="0" i="0">
                <a:solidFill>
                  <a:schemeClr val="tx1">
                    <a:lumMod val="50000"/>
                    <a:alpha val="50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08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176062" y="2728912"/>
            <a:ext cx="12544123" cy="1400175"/>
          </a:xfrm>
          <a:prstGeom prst="rect">
            <a:avLst/>
          </a:prstGeom>
        </p:spPr>
        <p:txBody>
          <a:bodyPr anchor="ctr"/>
          <a:lstStyle>
            <a:lvl1pPr algn="ctr">
              <a:defRPr sz="66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44264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Dar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7526" cy="6865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1418484" y="-143472"/>
            <a:ext cx="0" cy="7104711"/>
          </a:xfrm>
          <a:prstGeom prst="line">
            <a:avLst/>
          </a:prstGeom>
          <a:ln w="190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11096329" y="3111553"/>
            <a:ext cx="642540" cy="6425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6D2D15C6-62FB-C84A-B996-AFF20A24FA7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7167" y="3316028"/>
            <a:ext cx="323871" cy="294593"/>
          </a:xfrm>
          <a:custGeom>
            <a:avLst/>
            <a:gdLst>
              <a:gd name="T0" fmla="*/ 302 w 353"/>
              <a:gd name="T1" fmla="*/ 29 h 322"/>
              <a:gd name="T2" fmla="*/ 312 w 353"/>
              <a:gd name="T3" fmla="*/ 90 h 322"/>
              <a:gd name="T4" fmla="*/ 286 w 353"/>
              <a:gd name="T5" fmla="*/ 139 h 322"/>
              <a:gd name="T6" fmla="*/ 294 w 353"/>
              <a:gd name="T7" fmla="*/ 147 h 322"/>
              <a:gd name="T8" fmla="*/ 322 w 353"/>
              <a:gd name="T9" fmla="*/ 163 h 322"/>
              <a:gd name="T10" fmla="*/ 343 w 353"/>
              <a:gd name="T11" fmla="*/ 183 h 322"/>
              <a:gd name="T12" fmla="*/ 351 w 353"/>
              <a:gd name="T13" fmla="*/ 240 h 322"/>
              <a:gd name="T14" fmla="*/ 353 w 353"/>
              <a:gd name="T15" fmla="*/ 271 h 322"/>
              <a:gd name="T16" fmla="*/ 343 w 353"/>
              <a:gd name="T17" fmla="*/ 273 h 322"/>
              <a:gd name="T18" fmla="*/ 324 w 353"/>
              <a:gd name="T19" fmla="*/ 277 h 322"/>
              <a:gd name="T20" fmla="*/ 314 w 353"/>
              <a:gd name="T21" fmla="*/ 208 h 322"/>
              <a:gd name="T22" fmla="*/ 292 w 353"/>
              <a:gd name="T23" fmla="*/ 185 h 322"/>
              <a:gd name="T24" fmla="*/ 235 w 353"/>
              <a:gd name="T25" fmla="*/ 159 h 322"/>
              <a:gd name="T26" fmla="*/ 224 w 353"/>
              <a:gd name="T27" fmla="*/ 155 h 322"/>
              <a:gd name="T28" fmla="*/ 229 w 353"/>
              <a:gd name="T29" fmla="*/ 151 h 322"/>
              <a:gd name="T30" fmla="*/ 241 w 353"/>
              <a:gd name="T31" fmla="*/ 141 h 322"/>
              <a:gd name="T32" fmla="*/ 255 w 353"/>
              <a:gd name="T33" fmla="*/ 100 h 322"/>
              <a:gd name="T34" fmla="*/ 243 w 353"/>
              <a:gd name="T35" fmla="*/ 20 h 322"/>
              <a:gd name="T36" fmla="*/ 88 w 353"/>
              <a:gd name="T37" fmla="*/ 14 h 322"/>
              <a:gd name="T38" fmla="*/ 98 w 353"/>
              <a:gd name="T39" fmla="*/ 43 h 322"/>
              <a:gd name="T40" fmla="*/ 112 w 353"/>
              <a:gd name="T41" fmla="*/ 130 h 322"/>
              <a:gd name="T42" fmla="*/ 114 w 353"/>
              <a:gd name="T43" fmla="*/ 145 h 322"/>
              <a:gd name="T44" fmla="*/ 129 w 353"/>
              <a:gd name="T45" fmla="*/ 151 h 322"/>
              <a:gd name="T46" fmla="*/ 125 w 353"/>
              <a:gd name="T47" fmla="*/ 157 h 322"/>
              <a:gd name="T48" fmla="*/ 92 w 353"/>
              <a:gd name="T49" fmla="*/ 171 h 322"/>
              <a:gd name="T50" fmla="*/ 53 w 353"/>
              <a:gd name="T51" fmla="*/ 191 h 322"/>
              <a:gd name="T52" fmla="*/ 35 w 353"/>
              <a:gd name="T53" fmla="*/ 228 h 322"/>
              <a:gd name="T54" fmla="*/ 23 w 353"/>
              <a:gd name="T55" fmla="*/ 277 h 322"/>
              <a:gd name="T56" fmla="*/ 5 w 353"/>
              <a:gd name="T57" fmla="*/ 273 h 322"/>
              <a:gd name="T58" fmla="*/ 0 w 353"/>
              <a:gd name="T59" fmla="*/ 269 h 322"/>
              <a:gd name="T60" fmla="*/ 3 w 353"/>
              <a:gd name="T61" fmla="*/ 220 h 322"/>
              <a:gd name="T62" fmla="*/ 13 w 353"/>
              <a:gd name="T63" fmla="*/ 175 h 322"/>
              <a:gd name="T64" fmla="*/ 43 w 353"/>
              <a:gd name="T65" fmla="*/ 155 h 322"/>
              <a:gd name="T66" fmla="*/ 62 w 353"/>
              <a:gd name="T67" fmla="*/ 145 h 322"/>
              <a:gd name="T68" fmla="*/ 66 w 353"/>
              <a:gd name="T69" fmla="*/ 132 h 322"/>
              <a:gd name="T70" fmla="*/ 37 w 353"/>
              <a:gd name="T71" fmla="*/ 69 h 322"/>
              <a:gd name="T72" fmla="*/ 68 w 353"/>
              <a:gd name="T73" fmla="*/ 20 h 322"/>
              <a:gd name="T74" fmla="*/ 202 w 353"/>
              <a:gd name="T75" fmla="*/ 6 h 322"/>
              <a:gd name="T76" fmla="*/ 243 w 353"/>
              <a:gd name="T77" fmla="*/ 71 h 322"/>
              <a:gd name="T78" fmla="*/ 206 w 353"/>
              <a:gd name="T79" fmla="*/ 149 h 322"/>
              <a:gd name="T80" fmla="*/ 208 w 353"/>
              <a:gd name="T81" fmla="*/ 161 h 322"/>
              <a:gd name="T82" fmla="*/ 222 w 353"/>
              <a:gd name="T83" fmla="*/ 171 h 322"/>
              <a:gd name="T84" fmla="*/ 269 w 353"/>
              <a:gd name="T85" fmla="*/ 192 h 322"/>
              <a:gd name="T86" fmla="*/ 298 w 353"/>
              <a:gd name="T87" fmla="*/ 216 h 322"/>
              <a:gd name="T88" fmla="*/ 308 w 353"/>
              <a:gd name="T89" fmla="*/ 281 h 322"/>
              <a:gd name="T90" fmla="*/ 308 w 353"/>
              <a:gd name="T91" fmla="*/ 308 h 322"/>
              <a:gd name="T92" fmla="*/ 292 w 353"/>
              <a:gd name="T93" fmla="*/ 314 h 322"/>
              <a:gd name="T94" fmla="*/ 212 w 353"/>
              <a:gd name="T95" fmla="*/ 322 h 322"/>
              <a:gd name="T96" fmla="*/ 110 w 353"/>
              <a:gd name="T97" fmla="*/ 320 h 322"/>
              <a:gd name="T98" fmla="*/ 49 w 353"/>
              <a:gd name="T99" fmla="*/ 312 h 322"/>
              <a:gd name="T100" fmla="*/ 45 w 353"/>
              <a:gd name="T101" fmla="*/ 306 h 322"/>
              <a:gd name="T102" fmla="*/ 49 w 353"/>
              <a:gd name="T103" fmla="*/ 259 h 322"/>
              <a:gd name="T104" fmla="*/ 59 w 353"/>
              <a:gd name="T105" fmla="*/ 206 h 322"/>
              <a:gd name="T106" fmla="*/ 104 w 353"/>
              <a:gd name="T107" fmla="*/ 185 h 322"/>
              <a:gd name="T108" fmla="*/ 139 w 353"/>
              <a:gd name="T109" fmla="*/ 169 h 322"/>
              <a:gd name="T110" fmla="*/ 147 w 353"/>
              <a:gd name="T111" fmla="*/ 159 h 322"/>
              <a:gd name="T112" fmla="*/ 127 w 353"/>
              <a:gd name="T113" fmla="*/ 128 h 322"/>
              <a:gd name="T114" fmla="*/ 115 w 353"/>
              <a:gd name="T115" fmla="*/ 43 h 322"/>
              <a:gd name="T116" fmla="*/ 176 w 353"/>
              <a:gd name="T11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3" h="322">
                <a:moveTo>
                  <a:pt x="265" y="14"/>
                </a:moveTo>
                <a:lnTo>
                  <a:pt x="284" y="20"/>
                </a:lnTo>
                <a:lnTo>
                  <a:pt x="302" y="29"/>
                </a:lnTo>
                <a:lnTo>
                  <a:pt x="312" y="47"/>
                </a:lnTo>
                <a:lnTo>
                  <a:pt x="316" y="69"/>
                </a:lnTo>
                <a:lnTo>
                  <a:pt x="312" y="90"/>
                </a:lnTo>
                <a:lnTo>
                  <a:pt x="302" y="114"/>
                </a:lnTo>
                <a:lnTo>
                  <a:pt x="286" y="132"/>
                </a:lnTo>
                <a:lnTo>
                  <a:pt x="286" y="139"/>
                </a:lnTo>
                <a:lnTo>
                  <a:pt x="288" y="141"/>
                </a:lnTo>
                <a:lnTo>
                  <a:pt x="290" y="145"/>
                </a:lnTo>
                <a:lnTo>
                  <a:pt x="294" y="147"/>
                </a:lnTo>
                <a:lnTo>
                  <a:pt x="302" y="151"/>
                </a:lnTo>
                <a:lnTo>
                  <a:pt x="310" y="155"/>
                </a:lnTo>
                <a:lnTo>
                  <a:pt x="322" y="163"/>
                </a:lnTo>
                <a:lnTo>
                  <a:pt x="334" y="169"/>
                </a:lnTo>
                <a:lnTo>
                  <a:pt x="339" y="175"/>
                </a:lnTo>
                <a:lnTo>
                  <a:pt x="343" y="183"/>
                </a:lnTo>
                <a:lnTo>
                  <a:pt x="347" y="198"/>
                </a:lnTo>
                <a:lnTo>
                  <a:pt x="349" y="220"/>
                </a:lnTo>
                <a:lnTo>
                  <a:pt x="351" y="240"/>
                </a:lnTo>
                <a:lnTo>
                  <a:pt x="353" y="257"/>
                </a:lnTo>
                <a:lnTo>
                  <a:pt x="353" y="269"/>
                </a:lnTo>
                <a:lnTo>
                  <a:pt x="353" y="271"/>
                </a:lnTo>
                <a:lnTo>
                  <a:pt x="349" y="271"/>
                </a:lnTo>
                <a:lnTo>
                  <a:pt x="347" y="273"/>
                </a:lnTo>
                <a:lnTo>
                  <a:pt x="343" y="273"/>
                </a:lnTo>
                <a:lnTo>
                  <a:pt x="337" y="275"/>
                </a:lnTo>
                <a:lnTo>
                  <a:pt x="332" y="277"/>
                </a:lnTo>
                <a:lnTo>
                  <a:pt x="324" y="277"/>
                </a:lnTo>
                <a:lnTo>
                  <a:pt x="322" y="253"/>
                </a:lnTo>
                <a:lnTo>
                  <a:pt x="318" y="228"/>
                </a:lnTo>
                <a:lnTo>
                  <a:pt x="314" y="208"/>
                </a:lnTo>
                <a:lnTo>
                  <a:pt x="306" y="194"/>
                </a:lnTo>
                <a:lnTo>
                  <a:pt x="300" y="191"/>
                </a:lnTo>
                <a:lnTo>
                  <a:pt x="292" y="185"/>
                </a:lnTo>
                <a:lnTo>
                  <a:pt x="279" y="179"/>
                </a:lnTo>
                <a:lnTo>
                  <a:pt x="261" y="171"/>
                </a:lnTo>
                <a:lnTo>
                  <a:pt x="235" y="159"/>
                </a:lnTo>
                <a:lnTo>
                  <a:pt x="233" y="159"/>
                </a:lnTo>
                <a:lnTo>
                  <a:pt x="229" y="157"/>
                </a:lnTo>
                <a:lnTo>
                  <a:pt x="224" y="155"/>
                </a:lnTo>
                <a:lnTo>
                  <a:pt x="222" y="155"/>
                </a:lnTo>
                <a:lnTo>
                  <a:pt x="226" y="151"/>
                </a:lnTo>
                <a:lnTo>
                  <a:pt x="229" y="151"/>
                </a:lnTo>
                <a:lnTo>
                  <a:pt x="235" y="147"/>
                </a:lnTo>
                <a:lnTo>
                  <a:pt x="239" y="145"/>
                </a:lnTo>
                <a:lnTo>
                  <a:pt x="241" y="141"/>
                </a:lnTo>
                <a:lnTo>
                  <a:pt x="243" y="139"/>
                </a:lnTo>
                <a:lnTo>
                  <a:pt x="243" y="130"/>
                </a:lnTo>
                <a:lnTo>
                  <a:pt x="255" y="100"/>
                </a:lnTo>
                <a:lnTo>
                  <a:pt x="259" y="71"/>
                </a:lnTo>
                <a:lnTo>
                  <a:pt x="255" y="43"/>
                </a:lnTo>
                <a:lnTo>
                  <a:pt x="243" y="20"/>
                </a:lnTo>
                <a:lnTo>
                  <a:pt x="253" y="16"/>
                </a:lnTo>
                <a:lnTo>
                  <a:pt x="265" y="14"/>
                </a:lnTo>
                <a:close/>
                <a:moveTo>
                  <a:pt x="88" y="14"/>
                </a:moveTo>
                <a:lnTo>
                  <a:pt x="100" y="16"/>
                </a:lnTo>
                <a:lnTo>
                  <a:pt x="110" y="20"/>
                </a:lnTo>
                <a:lnTo>
                  <a:pt x="98" y="43"/>
                </a:lnTo>
                <a:lnTo>
                  <a:pt x="94" y="71"/>
                </a:lnTo>
                <a:lnTo>
                  <a:pt x="98" y="100"/>
                </a:lnTo>
                <a:lnTo>
                  <a:pt x="112" y="130"/>
                </a:lnTo>
                <a:lnTo>
                  <a:pt x="112" y="139"/>
                </a:lnTo>
                <a:lnTo>
                  <a:pt x="112" y="141"/>
                </a:lnTo>
                <a:lnTo>
                  <a:pt x="114" y="145"/>
                </a:lnTo>
                <a:lnTo>
                  <a:pt x="119" y="147"/>
                </a:lnTo>
                <a:lnTo>
                  <a:pt x="125" y="151"/>
                </a:lnTo>
                <a:lnTo>
                  <a:pt x="129" y="151"/>
                </a:lnTo>
                <a:lnTo>
                  <a:pt x="131" y="155"/>
                </a:lnTo>
                <a:lnTo>
                  <a:pt x="129" y="155"/>
                </a:lnTo>
                <a:lnTo>
                  <a:pt x="125" y="157"/>
                </a:lnTo>
                <a:lnTo>
                  <a:pt x="121" y="159"/>
                </a:lnTo>
                <a:lnTo>
                  <a:pt x="117" y="159"/>
                </a:lnTo>
                <a:lnTo>
                  <a:pt x="92" y="171"/>
                </a:lnTo>
                <a:lnTo>
                  <a:pt x="74" y="179"/>
                </a:lnTo>
                <a:lnTo>
                  <a:pt x="60" y="185"/>
                </a:lnTo>
                <a:lnTo>
                  <a:pt x="53" y="191"/>
                </a:lnTo>
                <a:lnTo>
                  <a:pt x="47" y="194"/>
                </a:lnTo>
                <a:lnTo>
                  <a:pt x="41" y="208"/>
                </a:lnTo>
                <a:lnTo>
                  <a:pt x="35" y="228"/>
                </a:lnTo>
                <a:lnTo>
                  <a:pt x="31" y="253"/>
                </a:lnTo>
                <a:lnTo>
                  <a:pt x="29" y="277"/>
                </a:lnTo>
                <a:lnTo>
                  <a:pt x="23" y="277"/>
                </a:lnTo>
                <a:lnTo>
                  <a:pt x="15" y="275"/>
                </a:lnTo>
                <a:lnTo>
                  <a:pt x="11" y="273"/>
                </a:lnTo>
                <a:lnTo>
                  <a:pt x="5" y="273"/>
                </a:lnTo>
                <a:lnTo>
                  <a:pt x="3" y="271"/>
                </a:lnTo>
                <a:lnTo>
                  <a:pt x="2" y="271"/>
                </a:lnTo>
                <a:lnTo>
                  <a:pt x="0" y="269"/>
                </a:lnTo>
                <a:lnTo>
                  <a:pt x="2" y="257"/>
                </a:lnTo>
                <a:lnTo>
                  <a:pt x="2" y="240"/>
                </a:lnTo>
                <a:lnTo>
                  <a:pt x="3" y="220"/>
                </a:lnTo>
                <a:lnTo>
                  <a:pt x="7" y="198"/>
                </a:lnTo>
                <a:lnTo>
                  <a:pt x="9" y="183"/>
                </a:lnTo>
                <a:lnTo>
                  <a:pt x="13" y="175"/>
                </a:lnTo>
                <a:lnTo>
                  <a:pt x="21" y="169"/>
                </a:lnTo>
                <a:lnTo>
                  <a:pt x="31" y="163"/>
                </a:lnTo>
                <a:lnTo>
                  <a:pt x="43" y="155"/>
                </a:lnTo>
                <a:lnTo>
                  <a:pt x="53" y="151"/>
                </a:lnTo>
                <a:lnTo>
                  <a:pt x="59" y="147"/>
                </a:lnTo>
                <a:lnTo>
                  <a:pt x="62" y="145"/>
                </a:lnTo>
                <a:lnTo>
                  <a:pt x="66" y="141"/>
                </a:lnTo>
                <a:lnTo>
                  <a:pt x="66" y="139"/>
                </a:lnTo>
                <a:lnTo>
                  <a:pt x="66" y="132"/>
                </a:lnTo>
                <a:lnTo>
                  <a:pt x="51" y="114"/>
                </a:lnTo>
                <a:lnTo>
                  <a:pt x="41" y="90"/>
                </a:lnTo>
                <a:lnTo>
                  <a:pt x="37" y="69"/>
                </a:lnTo>
                <a:lnTo>
                  <a:pt x="41" y="47"/>
                </a:lnTo>
                <a:lnTo>
                  <a:pt x="53" y="29"/>
                </a:lnTo>
                <a:lnTo>
                  <a:pt x="68" y="20"/>
                </a:lnTo>
                <a:lnTo>
                  <a:pt x="88" y="14"/>
                </a:lnTo>
                <a:close/>
                <a:moveTo>
                  <a:pt x="176" y="0"/>
                </a:moveTo>
                <a:lnTo>
                  <a:pt x="202" y="6"/>
                </a:lnTo>
                <a:lnTo>
                  <a:pt x="224" y="20"/>
                </a:lnTo>
                <a:lnTo>
                  <a:pt x="237" y="43"/>
                </a:lnTo>
                <a:lnTo>
                  <a:pt x="243" y="71"/>
                </a:lnTo>
                <a:lnTo>
                  <a:pt x="237" y="98"/>
                </a:lnTo>
                <a:lnTo>
                  <a:pt x="226" y="128"/>
                </a:lnTo>
                <a:lnTo>
                  <a:pt x="206" y="149"/>
                </a:lnTo>
                <a:lnTo>
                  <a:pt x="206" y="153"/>
                </a:lnTo>
                <a:lnTo>
                  <a:pt x="206" y="157"/>
                </a:lnTo>
                <a:lnTo>
                  <a:pt x="208" y="161"/>
                </a:lnTo>
                <a:lnTo>
                  <a:pt x="210" y="165"/>
                </a:lnTo>
                <a:lnTo>
                  <a:pt x="214" y="167"/>
                </a:lnTo>
                <a:lnTo>
                  <a:pt x="222" y="171"/>
                </a:lnTo>
                <a:lnTo>
                  <a:pt x="233" y="177"/>
                </a:lnTo>
                <a:lnTo>
                  <a:pt x="251" y="185"/>
                </a:lnTo>
                <a:lnTo>
                  <a:pt x="269" y="192"/>
                </a:lnTo>
                <a:lnTo>
                  <a:pt x="284" y="200"/>
                </a:lnTo>
                <a:lnTo>
                  <a:pt x="294" y="206"/>
                </a:lnTo>
                <a:lnTo>
                  <a:pt x="298" y="216"/>
                </a:lnTo>
                <a:lnTo>
                  <a:pt x="302" y="236"/>
                </a:lnTo>
                <a:lnTo>
                  <a:pt x="306" y="259"/>
                </a:lnTo>
                <a:lnTo>
                  <a:pt x="308" y="281"/>
                </a:lnTo>
                <a:lnTo>
                  <a:pt x="308" y="299"/>
                </a:lnTo>
                <a:lnTo>
                  <a:pt x="308" y="306"/>
                </a:lnTo>
                <a:lnTo>
                  <a:pt x="308" y="308"/>
                </a:lnTo>
                <a:lnTo>
                  <a:pt x="308" y="310"/>
                </a:lnTo>
                <a:lnTo>
                  <a:pt x="304" y="312"/>
                </a:lnTo>
                <a:lnTo>
                  <a:pt x="292" y="314"/>
                </a:lnTo>
                <a:lnTo>
                  <a:pt x="273" y="318"/>
                </a:lnTo>
                <a:lnTo>
                  <a:pt x="245" y="320"/>
                </a:lnTo>
                <a:lnTo>
                  <a:pt x="212" y="322"/>
                </a:lnTo>
                <a:lnTo>
                  <a:pt x="176" y="322"/>
                </a:lnTo>
                <a:lnTo>
                  <a:pt x="141" y="322"/>
                </a:lnTo>
                <a:lnTo>
                  <a:pt x="110" y="320"/>
                </a:lnTo>
                <a:lnTo>
                  <a:pt x="82" y="318"/>
                </a:lnTo>
                <a:lnTo>
                  <a:pt x="60" y="314"/>
                </a:lnTo>
                <a:lnTo>
                  <a:pt x="49" y="312"/>
                </a:lnTo>
                <a:lnTo>
                  <a:pt x="47" y="310"/>
                </a:lnTo>
                <a:lnTo>
                  <a:pt x="45" y="308"/>
                </a:lnTo>
                <a:lnTo>
                  <a:pt x="45" y="306"/>
                </a:lnTo>
                <a:lnTo>
                  <a:pt x="45" y="299"/>
                </a:lnTo>
                <a:lnTo>
                  <a:pt x="47" y="281"/>
                </a:lnTo>
                <a:lnTo>
                  <a:pt x="49" y="259"/>
                </a:lnTo>
                <a:lnTo>
                  <a:pt x="51" y="236"/>
                </a:lnTo>
                <a:lnTo>
                  <a:pt x="55" y="216"/>
                </a:lnTo>
                <a:lnTo>
                  <a:pt x="59" y="206"/>
                </a:lnTo>
                <a:lnTo>
                  <a:pt x="68" y="200"/>
                </a:lnTo>
                <a:lnTo>
                  <a:pt x="84" y="192"/>
                </a:lnTo>
                <a:lnTo>
                  <a:pt x="104" y="185"/>
                </a:lnTo>
                <a:lnTo>
                  <a:pt x="119" y="177"/>
                </a:lnTo>
                <a:lnTo>
                  <a:pt x="133" y="171"/>
                </a:lnTo>
                <a:lnTo>
                  <a:pt x="139" y="169"/>
                </a:lnTo>
                <a:lnTo>
                  <a:pt x="143" y="165"/>
                </a:lnTo>
                <a:lnTo>
                  <a:pt x="147" y="163"/>
                </a:lnTo>
                <a:lnTo>
                  <a:pt x="147" y="159"/>
                </a:lnTo>
                <a:lnTo>
                  <a:pt x="147" y="155"/>
                </a:lnTo>
                <a:lnTo>
                  <a:pt x="147" y="149"/>
                </a:lnTo>
                <a:lnTo>
                  <a:pt x="127" y="128"/>
                </a:lnTo>
                <a:lnTo>
                  <a:pt x="115" y="98"/>
                </a:lnTo>
                <a:lnTo>
                  <a:pt x="112" y="71"/>
                </a:lnTo>
                <a:lnTo>
                  <a:pt x="115" y="43"/>
                </a:lnTo>
                <a:lnTo>
                  <a:pt x="129" y="20"/>
                </a:lnTo>
                <a:lnTo>
                  <a:pt x="151" y="6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07" tIns="60904" rIns="121807" bIns="60904" numCol="1" anchor="t" anchorCtr="0" compatLnSpc="1">
            <a:prstTxWarp prst="textNoShape">
              <a:avLst/>
            </a:prstTxWarp>
          </a:bodyPr>
          <a:lstStyle/>
          <a:p>
            <a:endParaRPr lang="en-GB" sz="2399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B9D68F06-0200-F746-BC8F-8DB457D058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44" y="2512001"/>
            <a:ext cx="5371149" cy="18261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54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Case Studies &amp; References</a:t>
            </a:r>
          </a:p>
        </p:txBody>
      </p:sp>
    </p:spTree>
    <p:extLst>
      <p:ext uri="{BB962C8B-B14F-4D97-AF65-F5344CB8AC3E}">
        <p14:creationId xmlns:p14="http://schemas.microsoft.com/office/powerpoint/2010/main" val="3937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der Dar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7526" cy="6865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1418484" y="-143472"/>
            <a:ext cx="0" cy="7104711"/>
          </a:xfrm>
          <a:prstGeom prst="line">
            <a:avLst/>
          </a:prstGeom>
          <a:ln w="190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11096329" y="3111553"/>
            <a:ext cx="642540" cy="6425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6D2D15C6-62FB-C84A-B996-AFF20A24FA7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7167" y="3316028"/>
            <a:ext cx="323871" cy="294593"/>
          </a:xfrm>
          <a:custGeom>
            <a:avLst/>
            <a:gdLst>
              <a:gd name="T0" fmla="*/ 302 w 353"/>
              <a:gd name="T1" fmla="*/ 29 h 322"/>
              <a:gd name="T2" fmla="*/ 312 w 353"/>
              <a:gd name="T3" fmla="*/ 90 h 322"/>
              <a:gd name="T4" fmla="*/ 286 w 353"/>
              <a:gd name="T5" fmla="*/ 139 h 322"/>
              <a:gd name="T6" fmla="*/ 294 w 353"/>
              <a:gd name="T7" fmla="*/ 147 h 322"/>
              <a:gd name="T8" fmla="*/ 322 w 353"/>
              <a:gd name="T9" fmla="*/ 163 h 322"/>
              <a:gd name="T10" fmla="*/ 343 w 353"/>
              <a:gd name="T11" fmla="*/ 183 h 322"/>
              <a:gd name="T12" fmla="*/ 351 w 353"/>
              <a:gd name="T13" fmla="*/ 240 h 322"/>
              <a:gd name="T14" fmla="*/ 353 w 353"/>
              <a:gd name="T15" fmla="*/ 271 h 322"/>
              <a:gd name="T16" fmla="*/ 343 w 353"/>
              <a:gd name="T17" fmla="*/ 273 h 322"/>
              <a:gd name="T18" fmla="*/ 324 w 353"/>
              <a:gd name="T19" fmla="*/ 277 h 322"/>
              <a:gd name="T20" fmla="*/ 314 w 353"/>
              <a:gd name="T21" fmla="*/ 208 h 322"/>
              <a:gd name="T22" fmla="*/ 292 w 353"/>
              <a:gd name="T23" fmla="*/ 185 h 322"/>
              <a:gd name="T24" fmla="*/ 235 w 353"/>
              <a:gd name="T25" fmla="*/ 159 h 322"/>
              <a:gd name="T26" fmla="*/ 224 w 353"/>
              <a:gd name="T27" fmla="*/ 155 h 322"/>
              <a:gd name="T28" fmla="*/ 229 w 353"/>
              <a:gd name="T29" fmla="*/ 151 h 322"/>
              <a:gd name="T30" fmla="*/ 241 w 353"/>
              <a:gd name="T31" fmla="*/ 141 h 322"/>
              <a:gd name="T32" fmla="*/ 255 w 353"/>
              <a:gd name="T33" fmla="*/ 100 h 322"/>
              <a:gd name="T34" fmla="*/ 243 w 353"/>
              <a:gd name="T35" fmla="*/ 20 h 322"/>
              <a:gd name="T36" fmla="*/ 88 w 353"/>
              <a:gd name="T37" fmla="*/ 14 h 322"/>
              <a:gd name="T38" fmla="*/ 98 w 353"/>
              <a:gd name="T39" fmla="*/ 43 h 322"/>
              <a:gd name="T40" fmla="*/ 112 w 353"/>
              <a:gd name="T41" fmla="*/ 130 h 322"/>
              <a:gd name="T42" fmla="*/ 114 w 353"/>
              <a:gd name="T43" fmla="*/ 145 h 322"/>
              <a:gd name="T44" fmla="*/ 129 w 353"/>
              <a:gd name="T45" fmla="*/ 151 h 322"/>
              <a:gd name="T46" fmla="*/ 125 w 353"/>
              <a:gd name="T47" fmla="*/ 157 h 322"/>
              <a:gd name="T48" fmla="*/ 92 w 353"/>
              <a:gd name="T49" fmla="*/ 171 h 322"/>
              <a:gd name="T50" fmla="*/ 53 w 353"/>
              <a:gd name="T51" fmla="*/ 191 h 322"/>
              <a:gd name="T52" fmla="*/ 35 w 353"/>
              <a:gd name="T53" fmla="*/ 228 h 322"/>
              <a:gd name="T54" fmla="*/ 23 w 353"/>
              <a:gd name="T55" fmla="*/ 277 h 322"/>
              <a:gd name="T56" fmla="*/ 5 w 353"/>
              <a:gd name="T57" fmla="*/ 273 h 322"/>
              <a:gd name="T58" fmla="*/ 0 w 353"/>
              <a:gd name="T59" fmla="*/ 269 h 322"/>
              <a:gd name="T60" fmla="*/ 3 w 353"/>
              <a:gd name="T61" fmla="*/ 220 h 322"/>
              <a:gd name="T62" fmla="*/ 13 w 353"/>
              <a:gd name="T63" fmla="*/ 175 h 322"/>
              <a:gd name="T64" fmla="*/ 43 w 353"/>
              <a:gd name="T65" fmla="*/ 155 h 322"/>
              <a:gd name="T66" fmla="*/ 62 w 353"/>
              <a:gd name="T67" fmla="*/ 145 h 322"/>
              <a:gd name="T68" fmla="*/ 66 w 353"/>
              <a:gd name="T69" fmla="*/ 132 h 322"/>
              <a:gd name="T70" fmla="*/ 37 w 353"/>
              <a:gd name="T71" fmla="*/ 69 h 322"/>
              <a:gd name="T72" fmla="*/ 68 w 353"/>
              <a:gd name="T73" fmla="*/ 20 h 322"/>
              <a:gd name="T74" fmla="*/ 202 w 353"/>
              <a:gd name="T75" fmla="*/ 6 h 322"/>
              <a:gd name="T76" fmla="*/ 243 w 353"/>
              <a:gd name="T77" fmla="*/ 71 h 322"/>
              <a:gd name="T78" fmla="*/ 206 w 353"/>
              <a:gd name="T79" fmla="*/ 149 h 322"/>
              <a:gd name="T80" fmla="*/ 208 w 353"/>
              <a:gd name="T81" fmla="*/ 161 h 322"/>
              <a:gd name="T82" fmla="*/ 222 w 353"/>
              <a:gd name="T83" fmla="*/ 171 h 322"/>
              <a:gd name="T84" fmla="*/ 269 w 353"/>
              <a:gd name="T85" fmla="*/ 192 h 322"/>
              <a:gd name="T86" fmla="*/ 298 w 353"/>
              <a:gd name="T87" fmla="*/ 216 h 322"/>
              <a:gd name="T88" fmla="*/ 308 w 353"/>
              <a:gd name="T89" fmla="*/ 281 h 322"/>
              <a:gd name="T90" fmla="*/ 308 w 353"/>
              <a:gd name="T91" fmla="*/ 308 h 322"/>
              <a:gd name="T92" fmla="*/ 292 w 353"/>
              <a:gd name="T93" fmla="*/ 314 h 322"/>
              <a:gd name="T94" fmla="*/ 212 w 353"/>
              <a:gd name="T95" fmla="*/ 322 h 322"/>
              <a:gd name="T96" fmla="*/ 110 w 353"/>
              <a:gd name="T97" fmla="*/ 320 h 322"/>
              <a:gd name="T98" fmla="*/ 49 w 353"/>
              <a:gd name="T99" fmla="*/ 312 h 322"/>
              <a:gd name="T100" fmla="*/ 45 w 353"/>
              <a:gd name="T101" fmla="*/ 306 h 322"/>
              <a:gd name="T102" fmla="*/ 49 w 353"/>
              <a:gd name="T103" fmla="*/ 259 h 322"/>
              <a:gd name="T104" fmla="*/ 59 w 353"/>
              <a:gd name="T105" fmla="*/ 206 h 322"/>
              <a:gd name="T106" fmla="*/ 104 w 353"/>
              <a:gd name="T107" fmla="*/ 185 h 322"/>
              <a:gd name="T108" fmla="*/ 139 w 353"/>
              <a:gd name="T109" fmla="*/ 169 h 322"/>
              <a:gd name="T110" fmla="*/ 147 w 353"/>
              <a:gd name="T111" fmla="*/ 159 h 322"/>
              <a:gd name="T112" fmla="*/ 127 w 353"/>
              <a:gd name="T113" fmla="*/ 128 h 322"/>
              <a:gd name="T114" fmla="*/ 115 w 353"/>
              <a:gd name="T115" fmla="*/ 43 h 322"/>
              <a:gd name="T116" fmla="*/ 176 w 353"/>
              <a:gd name="T11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3" h="322">
                <a:moveTo>
                  <a:pt x="265" y="14"/>
                </a:moveTo>
                <a:lnTo>
                  <a:pt x="284" y="20"/>
                </a:lnTo>
                <a:lnTo>
                  <a:pt x="302" y="29"/>
                </a:lnTo>
                <a:lnTo>
                  <a:pt x="312" y="47"/>
                </a:lnTo>
                <a:lnTo>
                  <a:pt x="316" y="69"/>
                </a:lnTo>
                <a:lnTo>
                  <a:pt x="312" y="90"/>
                </a:lnTo>
                <a:lnTo>
                  <a:pt x="302" y="114"/>
                </a:lnTo>
                <a:lnTo>
                  <a:pt x="286" y="132"/>
                </a:lnTo>
                <a:lnTo>
                  <a:pt x="286" y="139"/>
                </a:lnTo>
                <a:lnTo>
                  <a:pt x="288" y="141"/>
                </a:lnTo>
                <a:lnTo>
                  <a:pt x="290" y="145"/>
                </a:lnTo>
                <a:lnTo>
                  <a:pt x="294" y="147"/>
                </a:lnTo>
                <a:lnTo>
                  <a:pt x="302" y="151"/>
                </a:lnTo>
                <a:lnTo>
                  <a:pt x="310" y="155"/>
                </a:lnTo>
                <a:lnTo>
                  <a:pt x="322" y="163"/>
                </a:lnTo>
                <a:lnTo>
                  <a:pt x="334" y="169"/>
                </a:lnTo>
                <a:lnTo>
                  <a:pt x="339" y="175"/>
                </a:lnTo>
                <a:lnTo>
                  <a:pt x="343" y="183"/>
                </a:lnTo>
                <a:lnTo>
                  <a:pt x="347" y="198"/>
                </a:lnTo>
                <a:lnTo>
                  <a:pt x="349" y="220"/>
                </a:lnTo>
                <a:lnTo>
                  <a:pt x="351" y="240"/>
                </a:lnTo>
                <a:lnTo>
                  <a:pt x="353" y="257"/>
                </a:lnTo>
                <a:lnTo>
                  <a:pt x="353" y="269"/>
                </a:lnTo>
                <a:lnTo>
                  <a:pt x="353" y="271"/>
                </a:lnTo>
                <a:lnTo>
                  <a:pt x="349" y="271"/>
                </a:lnTo>
                <a:lnTo>
                  <a:pt x="347" y="273"/>
                </a:lnTo>
                <a:lnTo>
                  <a:pt x="343" y="273"/>
                </a:lnTo>
                <a:lnTo>
                  <a:pt x="337" y="275"/>
                </a:lnTo>
                <a:lnTo>
                  <a:pt x="332" y="277"/>
                </a:lnTo>
                <a:lnTo>
                  <a:pt x="324" y="277"/>
                </a:lnTo>
                <a:lnTo>
                  <a:pt x="322" y="253"/>
                </a:lnTo>
                <a:lnTo>
                  <a:pt x="318" y="228"/>
                </a:lnTo>
                <a:lnTo>
                  <a:pt x="314" y="208"/>
                </a:lnTo>
                <a:lnTo>
                  <a:pt x="306" y="194"/>
                </a:lnTo>
                <a:lnTo>
                  <a:pt x="300" y="191"/>
                </a:lnTo>
                <a:lnTo>
                  <a:pt x="292" y="185"/>
                </a:lnTo>
                <a:lnTo>
                  <a:pt x="279" y="179"/>
                </a:lnTo>
                <a:lnTo>
                  <a:pt x="261" y="171"/>
                </a:lnTo>
                <a:lnTo>
                  <a:pt x="235" y="159"/>
                </a:lnTo>
                <a:lnTo>
                  <a:pt x="233" y="159"/>
                </a:lnTo>
                <a:lnTo>
                  <a:pt x="229" y="157"/>
                </a:lnTo>
                <a:lnTo>
                  <a:pt x="224" y="155"/>
                </a:lnTo>
                <a:lnTo>
                  <a:pt x="222" y="155"/>
                </a:lnTo>
                <a:lnTo>
                  <a:pt x="226" y="151"/>
                </a:lnTo>
                <a:lnTo>
                  <a:pt x="229" y="151"/>
                </a:lnTo>
                <a:lnTo>
                  <a:pt x="235" y="147"/>
                </a:lnTo>
                <a:lnTo>
                  <a:pt x="239" y="145"/>
                </a:lnTo>
                <a:lnTo>
                  <a:pt x="241" y="141"/>
                </a:lnTo>
                <a:lnTo>
                  <a:pt x="243" y="139"/>
                </a:lnTo>
                <a:lnTo>
                  <a:pt x="243" y="130"/>
                </a:lnTo>
                <a:lnTo>
                  <a:pt x="255" y="100"/>
                </a:lnTo>
                <a:lnTo>
                  <a:pt x="259" y="71"/>
                </a:lnTo>
                <a:lnTo>
                  <a:pt x="255" y="43"/>
                </a:lnTo>
                <a:lnTo>
                  <a:pt x="243" y="20"/>
                </a:lnTo>
                <a:lnTo>
                  <a:pt x="253" y="16"/>
                </a:lnTo>
                <a:lnTo>
                  <a:pt x="265" y="14"/>
                </a:lnTo>
                <a:close/>
                <a:moveTo>
                  <a:pt x="88" y="14"/>
                </a:moveTo>
                <a:lnTo>
                  <a:pt x="100" y="16"/>
                </a:lnTo>
                <a:lnTo>
                  <a:pt x="110" y="20"/>
                </a:lnTo>
                <a:lnTo>
                  <a:pt x="98" y="43"/>
                </a:lnTo>
                <a:lnTo>
                  <a:pt x="94" y="71"/>
                </a:lnTo>
                <a:lnTo>
                  <a:pt x="98" y="100"/>
                </a:lnTo>
                <a:lnTo>
                  <a:pt x="112" y="130"/>
                </a:lnTo>
                <a:lnTo>
                  <a:pt x="112" y="139"/>
                </a:lnTo>
                <a:lnTo>
                  <a:pt x="112" y="141"/>
                </a:lnTo>
                <a:lnTo>
                  <a:pt x="114" y="145"/>
                </a:lnTo>
                <a:lnTo>
                  <a:pt x="119" y="147"/>
                </a:lnTo>
                <a:lnTo>
                  <a:pt x="125" y="151"/>
                </a:lnTo>
                <a:lnTo>
                  <a:pt x="129" y="151"/>
                </a:lnTo>
                <a:lnTo>
                  <a:pt x="131" y="155"/>
                </a:lnTo>
                <a:lnTo>
                  <a:pt x="129" y="155"/>
                </a:lnTo>
                <a:lnTo>
                  <a:pt x="125" y="157"/>
                </a:lnTo>
                <a:lnTo>
                  <a:pt x="121" y="159"/>
                </a:lnTo>
                <a:lnTo>
                  <a:pt x="117" y="159"/>
                </a:lnTo>
                <a:lnTo>
                  <a:pt x="92" y="171"/>
                </a:lnTo>
                <a:lnTo>
                  <a:pt x="74" y="179"/>
                </a:lnTo>
                <a:lnTo>
                  <a:pt x="60" y="185"/>
                </a:lnTo>
                <a:lnTo>
                  <a:pt x="53" y="191"/>
                </a:lnTo>
                <a:lnTo>
                  <a:pt x="47" y="194"/>
                </a:lnTo>
                <a:lnTo>
                  <a:pt x="41" y="208"/>
                </a:lnTo>
                <a:lnTo>
                  <a:pt x="35" y="228"/>
                </a:lnTo>
                <a:lnTo>
                  <a:pt x="31" y="253"/>
                </a:lnTo>
                <a:lnTo>
                  <a:pt x="29" y="277"/>
                </a:lnTo>
                <a:lnTo>
                  <a:pt x="23" y="277"/>
                </a:lnTo>
                <a:lnTo>
                  <a:pt x="15" y="275"/>
                </a:lnTo>
                <a:lnTo>
                  <a:pt x="11" y="273"/>
                </a:lnTo>
                <a:lnTo>
                  <a:pt x="5" y="273"/>
                </a:lnTo>
                <a:lnTo>
                  <a:pt x="3" y="271"/>
                </a:lnTo>
                <a:lnTo>
                  <a:pt x="2" y="271"/>
                </a:lnTo>
                <a:lnTo>
                  <a:pt x="0" y="269"/>
                </a:lnTo>
                <a:lnTo>
                  <a:pt x="2" y="257"/>
                </a:lnTo>
                <a:lnTo>
                  <a:pt x="2" y="240"/>
                </a:lnTo>
                <a:lnTo>
                  <a:pt x="3" y="220"/>
                </a:lnTo>
                <a:lnTo>
                  <a:pt x="7" y="198"/>
                </a:lnTo>
                <a:lnTo>
                  <a:pt x="9" y="183"/>
                </a:lnTo>
                <a:lnTo>
                  <a:pt x="13" y="175"/>
                </a:lnTo>
                <a:lnTo>
                  <a:pt x="21" y="169"/>
                </a:lnTo>
                <a:lnTo>
                  <a:pt x="31" y="163"/>
                </a:lnTo>
                <a:lnTo>
                  <a:pt x="43" y="155"/>
                </a:lnTo>
                <a:lnTo>
                  <a:pt x="53" y="151"/>
                </a:lnTo>
                <a:lnTo>
                  <a:pt x="59" y="147"/>
                </a:lnTo>
                <a:lnTo>
                  <a:pt x="62" y="145"/>
                </a:lnTo>
                <a:lnTo>
                  <a:pt x="66" y="141"/>
                </a:lnTo>
                <a:lnTo>
                  <a:pt x="66" y="139"/>
                </a:lnTo>
                <a:lnTo>
                  <a:pt x="66" y="132"/>
                </a:lnTo>
                <a:lnTo>
                  <a:pt x="51" y="114"/>
                </a:lnTo>
                <a:lnTo>
                  <a:pt x="41" y="90"/>
                </a:lnTo>
                <a:lnTo>
                  <a:pt x="37" y="69"/>
                </a:lnTo>
                <a:lnTo>
                  <a:pt x="41" y="47"/>
                </a:lnTo>
                <a:lnTo>
                  <a:pt x="53" y="29"/>
                </a:lnTo>
                <a:lnTo>
                  <a:pt x="68" y="20"/>
                </a:lnTo>
                <a:lnTo>
                  <a:pt x="88" y="14"/>
                </a:lnTo>
                <a:close/>
                <a:moveTo>
                  <a:pt x="176" y="0"/>
                </a:moveTo>
                <a:lnTo>
                  <a:pt x="202" y="6"/>
                </a:lnTo>
                <a:lnTo>
                  <a:pt x="224" y="20"/>
                </a:lnTo>
                <a:lnTo>
                  <a:pt x="237" y="43"/>
                </a:lnTo>
                <a:lnTo>
                  <a:pt x="243" y="71"/>
                </a:lnTo>
                <a:lnTo>
                  <a:pt x="237" y="98"/>
                </a:lnTo>
                <a:lnTo>
                  <a:pt x="226" y="128"/>
                </a:lnTo>
                <a:lnTo>
                  <a:pt x="206" y="149"/>
                </a:lnTo>
                <a:lnTo>
                  <a:pt x="206" y="153"/>
                </a:lnTo>
                <a:lnTo>
                  <a:pt x="206" y="157"/>
                </a:lnTo>
                <a:lnTo>
                  <a:pt x="208" y="161"/>
                </a:lnTo>
                <a:lnTo>
                  <a:pt x="210" y="165"/>
                </a:lnTo>
                <a:lnTo>
                  <a:pt x="214" y="167"/>
                </a:lnTo>
                <a:lnTo>
                  <a:pt x="222" y="171"/>
                </a:lnTo>
                <a:lnTo>
                  <a:pt x="233" y="177"/>
                </a:lnTo>
                <a:lnTo>
                  <a:pt x="251" y="185"/>
                </a:lnTo>
                <a:lnTo>
                  <a:pt x="269" y="192"/>
                </a:lnTo>
                <a:lnTo>
                  <a:pt x="284" y="200"/>
                </a:lnTo>
                <a:lnTo>
                  <a:pt x="294" y="206"/>
                </a:lnTo>
                <a:lnTo>
                  <a:pt x="298" y="216"/>
                </a:lnTo>
                <a:lnTo>
                  <a:pt x="302" y="236"/>
                </a:lnTo>
                <a:lnTo>
                  <a:pt x="306" y="259"/>
                </a:lnTo>
                <a:lnTo>
                  <a:pt x="308" y="281"/>
                </a:lnTo>
                <a:lnTo>
                  <a:pt x="308" y="299"/>
                </a:lnTo>
                <a:lnTo>
                  <a:pt x="308" y="306"/>
                </a:lnTo>
                <a:lnTo>
                  <a:pt x="308" y="308"/>
                </a:lnTo>
                <a:lnTo>
                  <a:pt x="308" y="310"/>
                </a:lnTo>
                <a:lnTo>
                  <a:pt x="304" y="312"/>
                </a:lnTo>
                <a:lnTo>
                  <a:pt x="292" y="314"/>
                </a:lnTo>
                <a:lnTo>
                  <a:pt x="273" y="318"/>
                </a:lnTo>
                <a:lnTo>
                  <a:pt x="245" y="320"/>
                </a:lnTo>
                <a:lnTo>
                  <a:pt x="212" y="322"/>
                </a:lnTo>
                <a:lnTo>
                  <a:pt x="176" y="322"/>
                </a:lnTo>
                <a:lnTo>
                  <a:pt x="141" y="322"/>
                </a:lnTo>
                <a:lnTo>
                  <a:pt x="110" y="320"/>
                </a:lnTo>
                <a:lnTo>
                  <a:pt x="82" y="318"/>
                </a:lnTo>
                <a:lnTo>
                  <a:pt x="60" y="314"/>
                </a:lnTo>
                <a:lnTo>
                  <a:pt x="49" y="312"/>
                </a:lnTo>
                <a:lnTo>
                  <a:pt x="47" y="310"/>
                </a:lnTo>
                <a:lnTo>
                  <a:pt x="45" y="308"/>
                </a:lnTo>
                <a:lnTo>
                  <a:pt x="45" y="306"/>
                </a:lnTo>
                <a:lnTo>
                  <a:pt x="45" y="299"/>
                </a:lnTo>
                <a:lnTo>
                  <a:pt x="47" y="281"/>
                </a:lnTo>
                <a:lnTo>
                  <a:pt x="49" y="259"/>
                </a:lnTo>
                <a:lnTo>
                  <a:pt x="51" y="236"/>
                </a:lnTo>
                <a:lnTo>
                  <a:pt x="55" y="216"/>
                </a:lnTo>
                <a:lnTo>
                  <a:pt x="59" y="206"/>
                </a:lnTo>
                <a:lnTo>
                  <a:pt x="68" y="200"/>
                </a:lnTo>
                <a:lnTo>
                  <a:pt x="84" y="192"/>
                </a:lnTo>
                <a:lnTo>
                  <a:pt x="104" y="185"/>
                </a:lnTo>
                <a:lnTo>
                  <a:pt x="119" y="177"/>
                </a:lnTo>
                <a:lnTo>
                  <a:pt x="133" y="171"/>
                </a:lnTo>
                <a:lnTo>
                  <a:pt x="139" y="169"/>
                </a:lnTo>
                <a:lnTo>
                  <a:pt x="143" y="165"/>
                </a:lnTo>
                <a:lnTo>
                  <a:pt x="147" y="163"/>
                </a:lnTo>
                <a:lnTo>
                  <a:pt x="147" y="159"/>
                </a:lnTo>
                <a:lnTo>
                  <a:pt x="147" y="155"/>
                </a:lnTo>
                <a:lnTo>
                  <a:pt x="147" y="149"/>
                </a:lnTo>
                <a:lnTo>
                  <a:pt x="127" y="128"/>
                </a:lnTo>
                <a:lnTo>
                  <a:pt x="115" y="98"/>
                </a:lnTo>
                <a:lnTo>
                  <a:pt x="112" y="71"/>
                </a:lnTo>
                <a:lnTo>
                  <a:pt x="115" y="43"/>
                </a:lnTo>
                <a:lnTo>
                  <a:pt x="129" y="20"/>
                </a:lnTo>
                <a:lnTo>
                  <a:pt x="151" y="6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07" tIns="60904" rIns="121807" bIns="60904" numCol="1" anchor="t" anchorCtr="0" compatLnSpc="1">
            <a:prstTxWarp prst="textNoShape">
              <a:avLst/>
            </a:prstTxWarp>
          </a:bodyPr>
          <a:lstStyle/>
          <a:p>
            <a:endParaRPr lang="en-GB" sz="2399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B9D68F06-0200-F746-BC8F-8DB457D058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44" y="2512001"/>
            <a:ext cx="6545437" cy="18261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54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Global Coverage Maps</a:t>
            </a:r>
          </a:p>
        </p:txBody>
      </p:sp>
    </p:spTree>
    <p:extLst>
      <p:ext uri="{BB962C8B-B14F-4D97-AF65-F5344CB8AC3E}">
        <p14:creationId xmlns:p14="http://schemas.microsoft.com/office/powerpoint/2010/main" val="18842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der Dar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7526" cy="68656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95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11418484" y="-143472"/>
            <a:ext cx="0" cy="7104711"/>
          </a:xfrm>
          <a:prstGeom prst="line">
            <a:avLst/>
          </a:prstGeom>
          <a:ln w="19050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11096329" y="3111553"/>
            <a:ext cx="642540" cy="6425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6D2D15C6-62FB-C84A-B996-AFF20A24FA7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7167" y="3316028"/>
            <a:ext cx="323871" cy="294593"/>
          </a:xfrm>
          <a:custGeom>
            <a:avLst/>
            <a:gdLst>
              <a:gd name="T0" fmla="*/ 302 w 353"/>
              <a:gd name="T1" fmla="*/ 29 h 322"/>
              <a:gd name="T2" fmla="*/ 312 w 353"/>
              <a:gd name="T3" fmla="*/ 90 h 322"/>
              <a:gd name="T4" fmla="*/ 286 w 353"/>
              <a:gd name="T5" fmla="*/ 139 h 322"/>
              <a:gd name="T6" fmla="*/ 294 w 353"/>
              <a:gd name="T7" fmla="*/ 147 h 322"/>
              <a:gd name="T8" fmla="*/ 322 w 353"/>
              <a:gd name="T9" fmla="*/ 163 h 322"/>
              <a:gd name="T10" fmla="*/ 343 w 353"/>
              <a:gd name="T11" fmla="*/ 183 h 322"/>
              <a:gd name="T12" fmla="*/ 351 w 353"/>
              <a:gd name="T13" fmla="*/ 240 h 322"/>
              <a:gd name="T14" fmla="*/ 353 w 353"/>
              <a:gd name="T15" fmla="*/ 271 h 322"/>
              <a:gd name="T16" fmla="*/ 343 w 353"/>
              <a:gd name="T17" fmla="*/ 273 h 322"/>
              <a:gd name="T18" fmla="*/ 324 w 353"/>
              <a:gd name="T19" fmla="*/ 277 h 322"/>
              <a:gd name="T20" fmla="*/ 314 w 353"/>
              <a:gd name="T21" fmla="*/ 208 h 322"/>
              <a:gd name="T22" fmla="*/ 292 w 353"/>
              <a:gd name="T23" fmla="*/ 185 h 322"/>
              <a:gd name="T24" fmla="*/ 235 w 353"/>
              <a:gd name="T25" fmla="*/ 159 h 322"/>
              <a:gd name="T26" fmla="*/ 224 w 353"/>
              <a:gd name="T27" fmla="*/ 155 h 322"/>
              <a:gd name="T28" fmla="*/ 229 w 353"/>
              <a:gd name="T29" fmla="*/ 151 h 322"/>
              <a:gd name="T30" fmla="*/ 241 w 353"/>
              <a:gd name="T31" fmla="*/ 141 h 322"/>
              <a:gd name="T32" fmla="*/ 255 w 353"/>
              <a:gd name="T33" fmla="*/ 100 h 322"/>
              <a:gd name="T34" fmla="*/ 243 w 353"/>
              <a:gd name="T35" fmla="*/ 20 h 322"/>
              <a:gd name="T36" fmla="*/ 88 w 353"/>
              <a:gd name="T37" fmla="*/ 14 h 322"/>
              <a:gd name="T38" fmla="*/ 98 w 353"/>
              <a:gd name="T39" fmla="*/ 43 h 322"/>
              <a:gd name="T40" fmla="*/ 112 w 353"/>
              <a:gd name="T41" fmla="*/ 130 h 322"/>
              <a:gd name="T42" fmla="*/ 114 w 353"/>
              <a:gd name="T43" fmla="*/ 145 h 322"/>
              <a:gd name="T44" fmla="*/ 129 w 353"/>
              <a:gd name="T45" fmla="*/ 151 h 322"/>
              <a:gd name="T46" fmla="*/ 125 w 353"/>
              <a:gd name="T47" fmla="*/ 157 h 322"/>
              <a:gd name="T48" fmla="*/ 92 w 353"/>
              <a:gd name="T49" fmla="*/ 171 h 322"/>
              <a:gd name="T50" fmla="*/ 53 w 353"/>
              <a:gd name="T51" fmla="*/ 191 h 322"/>
              <a:gd name="T52" fmla="*/ 35 w 353"/>
              <a:gd name="T53" fmla="*/ 228 h 322"/>
              <a:gd name="T54" fmla="*/ 23 w 353"/>
              <a:gd name="T55" fmla="*/ 277 h 322"/>
              <a:gd name="T56" fmla="*/ 5 w 353"/>
              <a:gd name="T57" fmla="*/ 273 h 322"/>
              <a:gd name="T58" fmla="*/ 0 w 353"/>
              <a:gd name="T59" fmla="*/ 269 h 322"/>
              <a:gd name="T60" fmla="*/ 3 w 353"/>
              <a:gd name="T61" fmla="*/ 220 h 322"/>
              <a:gd name="T62" fmla="*/ 13 w 353"/>
              <a:gd name="T63" fmla="*/ 175 h 322"/>
              <a:gd name="T64" fmla="*/ 43 w 353"/>
              <a:gd name="T65" fmla="*/ 155 h 322"/>
              <a:gd name="T66" fmla="*/ 62 w 353"/>
              <a:gd name="T67" fmla="*/ 145 h 322"/>
              <a:gd name="T68" fmla="*/ 66 w 353"/>
              <a:gd name="T69" fmla="*/ 132 h 322"/>
              <a:gd name="T70" fmla="*/ 37 w 353"/>
              <a:gd name="T71" fmla="*/ 69 h 322"/>
              <a:gd name="T72" fmla="*/ 68 w 353"/>
              <a:gd name="T73" fmla="*/ 20 h 322"/>
              <a:gd name="T74" fmla="*/ 202 w 353"/>
              <a:gd name="T75" fmla="*/ 6 h 322"/>
              <a:gd name="T76" fmla="*/ 243 w 353"/>
              <a:gd name="T77" fmla="*/ 71 h 322"/>
              <a:gd name="T78" fmla="*/ 206 w 353"/>
              <a:gd name="T79" fmla="*/ 149 h 322"/>
              <a:gd name="T80" fmla="*/ 208 w 353"/>
              <a:gd name="T81" fmla="*/ 161 h 322"/>
              <a:gd name="T82" fmla="*/ 222 w 353"/>
              <a:gd name="T83" fmla="*/ 171 h 322"/>
              <a:gd name="T84" fmla="*/ 269 w 353"/>
              <a:gd name="T85" fmla="*/ 192 h 322"/>
              <a:gd name="T86" fmla="*/ 298 w 353"/>
              <a:gd name="T87" fmla="*/ 216 h 322"/>
              <a:gd name="T88" fmla="*/ 308 w 353"/>
              <a:gd name="T89" fmla="*/ 281 h 322"/>
              <a:gd name="T90" fmla="*/ 308 w 353"/>
              <a:gd name="T91" fmla="*/ 308 h 322"/>
              <a:gd name="T92" fmla="*/ 292 w 353"/>
              <a:gd name="T93" fmla="*/ 314 h 322"/>
              <a:gd name="T94" fmla="*/ 212 w 353"/>
              <a:gd name="T95" fmla="*/ 322 h 322"/>
              <a:gd name="T96" fmla="*/ 110 w 353"/>
              <a:gd name="T97" fmla="*/ 320 h 322"/>
              <a:gd name="T98" fmla="*/ 49 w 353"/>
              <a:gd name="T99" fmla="*/ 312 h 322"/>
              <a:gd name="T100" fmla="*/ 45 w 353"/>
              <a:gd name="T101" fmla="*/ 306 h 322"/>
              <a:gd name="T102" fmla="*/ 49 w 353"/>
              <a:gd name="T103" fmla="*/ 259 h 322"/>
              <a:gd name="T104" fmla="*/ 59 w 353"/>
              <a:gd name="T105" fmla="*/ 206 h 322"/>
              <a:gd name="T106" fmla="*/ 104 w 353"/>
              <a:gd name="T107" fmla="*/ 185 h 322"/>
              <a:gd name="T108" fmla="*/ 139 w 353"/>
              <a:gd name="T109" fmla="*/ 169 h 322"/>
              <a:gd name="T110" fmla="*/ 147 w 353"/>
              <a:gd name="T111" fmla="*/ 159 h 322"/>
              <a:gd name="T112" fmla="*/ 127 w 353"/>
              <a:gd name="T113" fmla="*/ 128 h 322"/>
              <a:gd name="T114" fmla="*/ 115 w 353"/>
              <a:gd name="T115" fmla="*/ 43 h 322"/>
              <a:gd name="T116" fmla="*/ 176 w 353"/>
              <a:gd name="T11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3" h="322">
                <a:moveTo>
                  <a:pt x="265" y="14"/>
                </a:moveTo>
                <a:lnTo>
                  <a:pt x="284" y="20"/>
                </a:lnTo>
                <a:lnTo>
                  <a:pt x="302" y="29"/>
                </a:lnTo>
                <a:lnTo>
                  <a:pt x="312" y="47"/>
                </a:lnTo>
                <a:lnTo>
                  <a:pt x="316" y="69"/>
                </a:lnTo>
                <a:lnTo>
                  <a:pt x="312" y="90"/>
                </a:lnTo>
                <a:lnTo>
                  <a:pt x="302" y="114"/>
                </a:lnTo>
                <a:lnTo>
                  <a:pt x="286" y="132"/>
                </a:lnTo>
                <a:lnTo>
                  <a:pt x="286" y="139"/>
                </a:lnTo>
                <a:lnTo>
                  <a:pt x="288" y="141"/>
                </a:lnTo>
                <a:lnTo>
                  <a:pt x="290" y="145"/>
                </a:lnTo>
                <a:lnTo>
                  <a:pt x="294" y="147"/>
                </a:lnTo>
                <a:lnTo>
                  <a:pt x="302" y="151"/>
                </a:lnTo>
                <a:lnTo>
                  <a:pt x="310" y="155"/>
                </a:lnTo>
                <a:lnTo>
                  <a:pt x="322" y="163"/>
                </a:lnTo>
                <a:lnTo>
                  <a:pt x="334" y="169"/>
                </a:lnTo>
                <a:lnTo>
                  <a:pt x="339" y="175"/>
                </a:lnTo>
                <a:lnTo>
                  <a:pt x="343" y="183"/>
                </a:lnTo>
                <a:lnTo>
                  <a:pt x="347" y="198"/>
                </a:lnTo>
                <a:lnTo>
                  <a:pt x="349" y="220"/>
                </a:lnTo>
                <a:lnTo>
                  <a:pt x="351" y="240"/>
                </a:lnTo>
                <a:lnTo>
                  <a:pt x="353" y="257"/>
                </a:lnTo>
                <a:lnTo>
                  <a:pt x="353" y="269"/>
                </a:lnTo>
                <a:lnTo>
                  <a:pt x="353" y="271"/>
                </a:lnTo>
                <a:lnTo>
                  <a:pt x="349" y="271"/>
                </a:lnTo>
                <a:lnTo>
                  <a:pt x="347" y="273"/>
                </a:lnTo>
                <a:lnTo>
                  <a:pt x="343" y="273"/>
                </a:lnTo>
                <a:lnTo>
                  <a:pt x="337" y="275"/>
                </a:lnTo>
                <a:lnTo>
                  <a:pt x="332" y="277"/>
                </a:lnTo>
                <a:lnTo>
                  <a:pt x="324" y="277"/>
                </a:lnTo>
                <a:lnTo>
                  <a:pt x="322" y="253"/>
                </a:lnTo>
                <a:lnTo>
                  <a:pt x="318" y="228"/>
                </a:lnTo>
                <a:lnTo>
                  <a:pt x="314" y="208"/>
                </a:lnTo>
                <a:lnTo>
                  <a:pt x="306" y="194"/>
                </a:lnTo>
                <a:lnTo>
                  <a:pt x="300" y="191"/>
                </a:lnTo>
                <a:lnTo>
                  <a:pt x="292" y="185"/>
                </a:lnTo>
                <a:lnTo>
                  <a:pt x="279" y="179"/>
                </a:lnTo>
                <a:lnTo>
                  <a:pt x="261" y="171"/>
                </a:lnTo>
                <a:lnTo>
                  <a:pt x="235" y="159"/>
                </a:lnTo>
                <a:lnTo>
                  <a:pt x="233" y="159"/>
                </a:lnTo>
                <a:lnTo>
                  <a:pt x="229" y="157"/>
                </a:lnTo>
                <a:lnTo>
                  <a:pt x="224" y="155"/>
                </a:lnTo>
                <a:lnTo>
                  <a:pt x="222" y="155"/>
                </a:lnTo>
                <a:lnTo>
                  <a:pt x="226" y="151"/>
                </a:lnTo>
                <a:lnTo>
                  <a:pt x="229" y="151"/>
                </a:lnTo>
                <a:lnTo>
                  <a:pt x="235" y="147"/>
                </a:lnTo>
                <a:lnTo>
                  <a:pt x="239" y="145"/>
                </a:lnTo>
                <a:lnTo>
                  <a:pt x="241" y="141"/>
                </a:lnTo>
                <a:lnTo>
                  <a:pt x="243" y="139"/>
                </a:lnTo>
                <a:lnTo>
                  <a:pt x="243" y="130"/>
                </a:lnTo>
                <a:lnTo>
                  <a:pt x="255" y="100"/>
                </a:lnTo>
                <a:lnTo>
                  <a:pt x="259" y="71"/>
                </a:lnTo>
                <a:lnTo>
                  <a:pt x="255" y="43"/>
                </a:lnTo>
                <a:lnTo>
                  <a:pt x="243" y="20"/>
                </a:lnTo>
                <a:lnTo>
                  <a:pt x="253" y="16"/>
                </a:lnTo>
                <a:lnTo>
                  <a:pt x="265" y="14"/>
                </a:lnTo>
                <a:close/>
                <a:moveTo>
                  <a:pt x="88" y="14"/>
                </a:moveTo>
                <a:lnTo>
                  <a:pt x="100" y="16"/>
                </a:lnTo>
                <a:lnTo>
                  <a:pt x="110" y="20"/>
                </a:lnTo>
                <a:lnTo>
                  <a:pt x="98" y="43"/>
                </a:lnTo>
                <a:lnTo>
                  <a:pt x="94" y="71"/>
                </a:lnTo>
                <a:lnTo>
                  <a:pt x="98" y="100"/>
                </a:lnTo>
                <a:lnTo>
                  <a:pt x="112" y="130"/>
                </a:lnTo>
                <a:lnTo>
                  <a:pt x="112" y="139"/>
                </a:lnTo>
                <a:lnTo>
                  <a:pt x="112" y="141"/>
                </a:lnTo>
                <a:lnTo>
                  <a:pt x="114" y="145"/>
                </a:lnTo>
                <a:lnTo>
                  <a:pt x="119" y="147"/>
                </a:lnTo>
                <a:lnTo>
                  <a:pt x="125" y="151"/>
                </a:lnTo>
                <a:lnTo>
                  <a:pt x="129" y="151"/>
                </a:lnTo>
                <a:lnTo>
                  <a:pt x="131" y="155"/>
                </a:lnTo>
                <a:lnTo>
                  <a:pt x="129" y="155"/>
                </a:lnTo>
                <a:lnTo>
                  <a:pt x="125" y="157"/>
                </a:lnTo>
                <a:lnTo>
                  <a:pt x="121" y="159"/>
                </a:lnTo>
                <a:lnTo>
                  <a:pt x="117" y="159"/>
                </a:lnTo>
                <a:lnTo>
                  <a:pt x="92" y="171"/>
                </a:lnTo>
                <a:lnTo>
                  <a:pt x="74" y="179"/>
                </a:lnTo>
                <a:lnTo>
                  <a:pt x="60" y="185"/>
                </a:lnTo>
                <a:lnTo>
                  <a:pt x="53" y="191"/>
                </a:lnTo>
                <a:lnTo>
                  <a:pt x="47" y="194"/>
                </a:lnTo>
                <a:lnTo>
                  <a:pt x="41" y="208"/>
                </a:lnTo>
                <a:lnTo>
                  <a:pt x="35" y="228"/>
                </a:lnTo>
                <a:lnTo>
                  <a:pt x="31" y="253"/>
                </a:lnTo>
                <a:lnTo>
                  <a:pt x="29" y="277"/>
                </a:lnTo>
                <a:lnTo>
                  <a:pt x="23" y="277"/>
                </a:lnTo>
                <a:lnTo>
                  <a:pt x="15" y="275"/>
                </a:lnTo>
                <a:lnTo>
                  <a:pt x="11" y="273"/>
                </a:lnTo>
                <a:lnTo>
                  <a:pt x="5" y="273"/>
                </a:lnTo>
                <a:lnTo>
                  <a:pt x="3" y="271"/>
                </a:lnTo>
                <a:lnTo>
                  <a:pt x="2" y="271"/>
                </a:lnTo>
                <a:lnTo>
                  <a:pt x="0" y="269"/>
                </a:lnTo>
                <a:lnTo>
                  <a:pt x="2" y="257"/>
                </a:lnTo>
                <a:lnTo>
                  <a:pt x="2" y="240"/>
                </a:lnTo>
                <a:lnTo>
                  <a:pt x="3" y="220"/>
                </a:lnTo>
                <a:lnTo>
                  <a:pt x="7" y="198"/>
                </a:lnTo>
                <a:lnTo>
                  <a:pt x="9" y="183"/>
                </a:lnTo>
                <a:lnTo>
                  <a:pt x="13" y="175"/>
                </a:lnTo>
                <a:lnTo>
                  <a:pt x="21" y="169"/>
                </a:lnTo>
                <a:lnTo>
                  <a:pt x="31" y="163"/>
                </a:lnTo>
                <a:lnTo>
                  <a:pt x="43" y="155"/>
                </a:lnTo>
                <a:lnTo>
                  <a:pt x="53" y="151"/>
                </a:lnTo>
                <a:lnTo>
                  <a:pt x="59" y="147"/>
                </a:lnTo>
                <a:lnTo>
                  <a:pt x="62" y="145"/>
                </a:lnTo>
                <a:lnTo>
                  <a:pt x="66" y="141"/>
                </a:lnTo>
                <a:lnTo>
                  <a:pt x="66" y="139"/>
                </a:lnTo>
                <a:lnTo>
                  <a:pt x="66" y="132"/>
                </a:lnTo>
                <a:lnTo>
                  <a:pt x="51" y="114"/>
                </a:lnTo>
                <a:lnTo>
                  <a:pt x="41" y="90"/>
                </a:lnTo>
                <a:lnTo>
                  <a:pt x="37" y="69"/>
                </a:lnTo>
                <a:lnTo>
                  <a:pt x="41" y="47"/>
                </a:lnTo>
                <a:lnTo>
                  <a:pt x="53" y="29"/>
                </a:lnTo>
                <a:lnTo>
                  <a:pt x="68" y="20"/>
                </a:lnTo>
                <a:lnTo>
                  <a:pt x="88" y="14"/>
                </a:lnTo>
                <a:close/>
                <a:moveTo>
                  <a:pt x="176" y="0"/>
                </a:moveTo>
                <a:lnTo>
                  <a:pt x="202" y="6"/>
                </a:lnTo>
                <a:lnTo>
                  <a:pt x="224" y="20"/>
                </a:lnTo>
                <a:lnTo>
                  <a:pt x="237" y="43"/>
                </a:lnTo>
                <a:lnTo>
                  <a:pt x="243" y="71"/>
                </a:lnTo>
                <a:lnTo>
                  <a:pt x="237" y="98"/>
                </a:lnTo>
                <a:lnTo>
                  <a:pt x="226" y="128"/>
                </a:lnTo>
                <a:lnTo>
                  <a:pt x="206" y="149"/>
                </a:lnTo>
                <a:lnTo>
                  <a:pt x="206" y="153"/>
                </a:lnTo>
                <a:lnTo>
                  <a:pt x="206" y="157"/>
                </a:lnTo>
                <a:lnTo>
                  <a:pt x="208" y="161"/>
                </a:lnTo>
                <a:lnTo>
                  <a:pt x="210" y="165"/>
                </a:lnTo>
                <a:lnTo>
                  <a:pt x="214" y="167"/>
                </a:lnTo>
                <a:lnTo>
                  <a:pt x="222" y="171"/>
                </a:lnTo>
                <a:lnTo>
                  <a:pt x="233" y="177"/>
                </a:lnTo>
                <a:lnTo>
                  <a:pt x="251" y="185"/>
                </a:lnTo>
                <a:lnTo>
                  <a:pt x="269" y="192"/>
                </a:lnTo>
                <a:lnTo>
                  <a:pt x="284" y="200"/>
                </a:lnTo>
                <a:lnTo>
                  <a:pt x="294" y="206"/>
                </a:lnTo>
                <a:lnTo>
                  <a:pt x="298" y="216"/>
                </a:lnTo>
                <a:lnTo>
                  <a:pt x="302" y="236"/>
                </a:lnTo>
                <a:lnTo>
                  <a:pt x="306" y="259"/>
                </a:lnTo>
                <a:lnTo>
                  <a:pt x="308" y="281"/>
                </a:lnTo>
                <a:lnTo>
                  <a:pt x="308" y="299"/>
                </a:lnTo>
                <a:lnTo>
                  <a:pt x="308" y="306"/>
                </a:lnTo>
                <a:lnTo>
                  <a:pt x="308" y="308"/>
                </a:lnTo>
                <a:lnTo>
                  <a:pt x="308" y="310"/>
                </a:lnTo>
                <a:lnTo>
                  <a:pt x="304" y="312"/>
                </a:lnTo>
                <a:lnTo>
                  <a:pt x="292" y="314"/>
                </a:lnTo>
                <a:lnTo>
                  <a:pt x="273" y="318"/>
                </a:lnTo>
                <a:lnTo>
                  <a:pt x="245" y="320"/>
                </a:lnTo>
                <a:lnTo>
                  <a:pt x="212" y="322"/>
                </a:lnTo>
                <a:lnTo>
                  <a:pt x="176" y="322"/>
                </a:lnTo>
                <a:lnTo>
                  <a:pt x="141" y="322"/>
                </a:lnTo>
                <a:lnTo>
                  <a:pt x="110" y="320"/>
                </a:lnTo>
                <a:lnTo>
                  <a:pt x="82" y="318"/>
                </a:lnTo>
                <a:lnTo>
                  <a:pt x="60" y="314"/>
                </a:lnTo>
                <a:lnTo>
                  <a:pt x="49" y="312"/>
                </a:lnTo>
                <a:lnTo>
                  <a:pt x="47" y="310"/>
                </a:lnTo>
                <a:lnTo>
                  <a:pt x="45" y="308"/>
                </a:lnTo>
                <a:lnTo>
                  <a:pt x="45" y="306"/>
                </a:lnTo>
                <a:lnTo>
                  <a:pt x="45" y="299"/>
                </a:lnTo>
                <a:lnTo>
                  <a:pt x="47" y="281"/>
                </a:lnTo>
                <a:lnTo>
                  <a:pt x="49" y="259"/>
                </a:lnTo>
                <a:lnTo>
                  <a:pt x="51" y="236"/>
                </a:lnTo>
                <a:lnTo>
                  <a:pt x="55" y="216"/>
                </a:lnTo>
                <a:lnTo>
                  <a:pt x="59" y="206"/>
                </a:lnTo>
                <a:lnTo>
                  <a:pt x="68" y="200"/>
                </a:lnTo>
                <a:lnTo>
                  <a:pt x="84" y="192"/>
                </a:lnTo>
                <a:lnTo>
                  <a:pt x="104" y="185"/>
                </a:lnTo>
                <a:lnTo>
                  <a:pt x="119" y="177"/>
                </a:lnTo>
                <a:lnTo>
                  <a:pt x="133" y="171"/>
                </a:lnTo>
                <a:lnTo>
                  <a:pt x="139" y="169"/>
                </a:lnTo>
                <a:lnTo>
                  <a:pt x="143" y="165"/>
                </a:lnTo>
                <a:lnTo>
                  <a:pt x="147" y="163"/>
                </a:lnTo>
                <a:lnTo>
                  <a:pt x="147" y="159"/>
                </a:lnTo>
                <a:lnTo>
                  <a:pt x="147" y="155"/>
                </a:lnTo>
                <a:lnTo>
                  <a:pt x="147" y="149"/>
                </a:lnTo>
                <a:lnTo>
                  <a:pt x="127" y="128"/>
                </a:lnTo>
                <a:lnTo>
                  <a:pt x="115" y="98"/>
                </a:lnTo>
                <a:lnTo>
                  <a:pt x="112" y="71"/>
                </a:lnTo>
                <a:lnTo>
                  <a:pt x="115" y="43"/>
                </a:lnTo>
                <a:lnTo>
                  <a:pt x="129" y="20"/>
                </a:lnTo>
                <a:lnTo>
                  <a:pt x="151" y="6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07" tIns="60904" rIns="121807" bIns="60904" numCol="1" anchor="t" anchorCtr="0" compatLnSpc="1">
            <a:prstTxWarp prst="textNoShape">
              <a:avLst/>
            </a:prstTxWarp>
          </a:bodyPr>
          <a:lstStyle/>
          <a:p>
            <a:endParaRPr lang="en-GB" sz="2399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B9D68F06-0200-F746-BC8F-8DB457D058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44" y="2512001"/>
            <a:ext cx="6545437" cy="182610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5400" spc="3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/>
              <a:t>Work Product Samples</a:t>
            </a:r>
          </a:p>
        </p:txBody>
      </p:sp>
    </p:spTree>
    <p:extLst>
      <p:ext uri="{BB962C8B-B14F-4D97-AF65-F5344CB8AC3E}">
        <p14:creationId xmlns:p14="http://schemas.microsoft.com/office/powerpoint/2010/main" val="34242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Da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8190" y="108064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6D78CE6-315D-44C0-B3FB-1D97FDE4C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33888"/>
            <a:ext cx="8139289" cy="934036"/>
          </a:xfrm>
          <a:prstGeom prst="rect">
            <a:avLst/>
          </a:prstGeom>
        </p:spPr>
        <p:txBody>
          <a:bodyPr anchor="ctr"/>
          <a:lstStyle>
            <a:lvl1pPr algn="l">
              <a:defRPr sz="6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Savills at a Glance</a:t>
            </a:r>
          </a:p>
        </p:txBody>
      </p:sp>
    </p:spTree>
    <p:extLst>
      <p:ext uri="{BB962C8B-B14F-4D97-AF65-F5344CB8AC3E}">
        <p14:creationId xmlns:p14="http://schemas.microsoft.com/office/powerpoint/2010/main" val="20525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1 &amp; 5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5759931" y="3987876"/>
            <a:ext cx="640080" cy="3657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30C18A9D-79A6-2947-B879-F801D5460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9828C"/>
                </a:solidFill>
                <a:effectLst/>
                <a:uLnTx/>
                <a:uFill>
                  <a:solidFill>
                    <a:srgbClr val="002244"/>
                  </a:solidFill>
                </a:uFill>
                <a:latin typeface="Arial"/>
                <a:ea typeface="+mn-ea"/>
                <a:cs typeface="+mn-cs"/>
              </a:rPr>
              <a:t>Vestian.com</a:t>
            </a: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9828C"/>
              </a:solidFill>
              <a:effectLst/>
              <a:uLnTx/>
              <a:uFill>
                <a:solidFill>
                  <a:srgbClr val="002244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43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F4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z="900" smtClean="0">
                <a:solidFill>
                  <a:schemeClr val="tx2"/>
                </a:solidFill>
                <a:uFill>
                  <a:solidFill>
                    <a:srgbClr val="002244"/>
                  </a:solidFill>
                </a:uFill>
              </a:rPr>
              <a:pPr/>
              <a:t>‹#›</a:t>
            </a:fld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1F3F80-231E-49B2-9C18-299A521F1B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04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6844A-3749-9E44-8CF2-B31460F43CA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57200" y="6425165"/>
            <a:ext cx="869725" cy="242336"/>
          </a:xfrm>
          <a:prstGeom prst="rect">
            <a:avLst/>
          </a:prstGeom>
        </p:spPr>
        <p:txBody>
          <a:bodyPr/>
          <a:lstStyle/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20A54FE-2DBA-E145-9998-01FA2762E378}"/>
              </a:ext>
            </a:extLst>
          </p:cNvPr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z="900" smtClean="0">
                <a:solidFill>
                  <a:schemeClr val="tx2"/>
                </a:solidFill>
                <a:uFill>
                  <a:solidFill>
                    <a:srgbClr val="002244"/>
                  </a:solidFill>
                </a:uFill>
              </a:rPr>
              <a:pPr/>
              <a:t>‹#›</a:t>
            </a:fld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F38A4990-C94F-1244-A639-9A1BE291B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60312" y="190501"/>
            <a:ext cx="3827769" cy="831671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b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Services</a:t>
            </a:r>
            <a:br>
              <a:rPr lang="en-US"/>
            </a:br>
            <a:r>
              <a:rPr lang="en-US"/>
              <a:t>and Solutions</a:t>
            </a:r>
            <a:endParaRPr lang="ru-RU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4EA8FD-4320-F64A-82D9-56A87F4F1EE1}"/>
              </a:ext>
            </a:extLst>
          </p:cNvPr>
          <p:cNvCxnSpPr/>
          <p:nvPr userDrawn="1"/>
        </p:nvCxnSpPr>
        <p:spPr>
          <a:xfrm>
            <a:off x="457201" y="1045486"/>
            <a:ext cx="685800" cy="0"/>
          </a:xfrm>
          <a:prstGeom prst="line">
            <a:avLst/>
          </a:prstGeom>
          <a:ln w="3175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63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00" y="6425165"/>
            <a:ext cx="869725" cy="24233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Vestian.com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34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F53FDED-F22A-40F6-BCDC-CB0C3F4F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otham-Book" pitchFamily="50" charset="0"/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268950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69" y="351452"/>
            <a:ext cx="10515600" cy="681037"/>
          </a:xfrm>
        </p:spPr>
        <p:txBody>
          <a:bodyPr>
            <a:normAutofit/>
          </a:bodyPr>
          <a:lstStyle>
            <a:lvl1pPr>
              <a:defRPr sz="2824">
                <a:solidFill>
                  <a:schemeClr val="tx1"/>
                </a:solidFill>
                <a:latin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006275-F793-43AF-8EFB-30F58919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5BA"/>
                </a:solidFill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4024945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69" y="374504"/>
            <a:ext cx="10515600" cy="681037"/>
          </a:xfrm>
        </p:spPr>
        <p:txBody>
          <a:bodyPr>
            <a:normAutofit/>
          </a:bodyPr>
          <a:lstStyle>
            <a:lvl1pPr>
              <a:defRPr sz="2824">
                <a:solidFill>
                  <a:srgbClr val="2E75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F830-1D17-FC49-B3A5-A8A97436CA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022B8D-1355-40B7-9E1B-D352F5AA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5BA"/>
                </a:solidFill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88089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69" y="351452"/>
            <a:ext cx="10515600" cy="681037"/>
          </a:xfrm>
        </p:spPr>
        <p:txBody>
          <a:bodyPr>
            <a:normAutofit/>
          </a:bodyPr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</a:t>
            </a:r>
          </a:p>
        </p:txBody>
      </p:sp>
      <p:sp>
        <p:nvSpPr>
          <p:cNvPr id="7" name="Picture Placeholder 65">
            <a:extLst>
              <a:ext uri="{FF2B5EF4-FFF2-40B4-BE49-F238E27FC236}">
                <a16:creationId xmlns:a16="http://schemas.microsoft.com/office/drawing/2014/main" id="{0231C639-2C15-F64C-8DB9-9315F10245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926" y="1297527"/>
            <a:ext cx="1285650" cy="1191117"/>
          </a:xfrm>
          <a:prstGeom prst="rect">
            <a:avLst/>
          </a:prstGeom>
        </p:spPr>
      </p:sp>
      <p:sp>
        <p:nvSpPr>
          <p:cNvPr id="8" name="Picture Placeholder 65">
            <a:extLst>
              <a:ext uri="{FF2B5EF4-FFF2-40B4-BE49-F238E27FC236}">
                <a16:creationId xmlns:a16="http://schemas.microsoft.com/office/drawing/2014/main" id="{74837CB0-60F2-4747-B4FC-5635940800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39414" y="1297527"/>
            <a:ext cx="1285650" cy="1191117"/>
          </a:xfrm>
          <a:prstGeom prst="rect">
            <a:avLst/>
          </a:prstGeom>
        </p:spPr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2E874D-2030-494E-952D-7BED8823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40670" y="1297527"/>
            <a:ext cx="1285650" cy="1191117"/>
          </a:xfrm>
          <a:prstGeom prst="rect">
            <a:avLst/>
          </a:prstGeom>
        </p:spPr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495F57-4B98-4F9A-8229-77D89F90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98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1386141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69" y="351452"/>
            <a:ext cx="10515600" cy="681037"/>
          </a:xfrm>
        </p:spPr>
        <p:txBody>
          <a:bodyPr>
            <a:normAutofit/>
          </a:bodyPr>
          <a:lstStyle>
            <a:lvl1pPr>
              <a:defRPr sz="2824">
                <a:solidFill>
                  <a:srgbClr val="2E75BA"/>
                </a:solidFill>
                <a:latin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F830-1D17-FC49-B3A5-A8A97436CA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006275-F793-43AF-8EFB-30F58919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5BA"/>
                </a:solidFill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2945276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69" y="351452"/>
            <a:ext cx="10515600" cy="681037"/>
          </a:xfrm>
        </p:spPr>
        <p:txBody>
          <a:bodyPr>
            <a:normAutofit/>
          </a:bodyPr>
          <a:lstStyle>
            <a:lvl1pPr>
              <a:defRPr sz="2824">
                <a:solidFill>
                  <a:srgbClr val="2E75BA"/>
                </a:solidFill>
                <a:latin typeface="Gotham Book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FF830-1D17-FC49-B3A5-A8A97436CA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8006275-F793-43AF-8EFB-30F58919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724" y="6441282"/>
            <a:ext cx="9035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75BA"/>
                </a:solidFill>
              </a:defRPr>
            </a:lvl1pPr>
          </a:lstStyle>
          <a:p>
            <a:r>
              <a:rPr lang="en-US"/>
              <a:t>Vestian.com</a:t>
            </a:r>
          </a:p>
        </p:txBody>
      </p:sp>
    </p:spTree>
    <p:extLst>
      <p:ext uri="{BB962C8B-B14F-4D97-AF65-F5344CB8AC3E}">
        <p14:creationId xmlns:p14="http://schemas.microsoft.com/office/powerpoint/2010/main" val="3002406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A1DE-6F67-F046-AF05-36735C831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47B5A-D7A7-A449-ABE4-9CD86DEEF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E547-0A80-784A-8DF3-C03194DA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9CAE-8DE3-F349-B748-E41F8BFE462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5EB61-0B74-0042-9BEC-6E1D9D8B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8572-89B8-2A41-8CF5-3D6ED93E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FC41-F136-8241-B447-51540BF8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1 &amp; 5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5759931" y="3987876"/>
            <a:ext cx="640080" cy="3657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ooter">
            <a:extLst>
              <a:ext uri="{FF2B5EF4-FFF2-40B4-BE49-F238E27FC236}">
                <a16:creationId xmlns:a16="http://schemas.microsoft.com/office/drawing/2014/main" id="{30C18A9D-79A6-2947-B879-F801D5460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9828C"/>
                </a:solidFill>
                <a:effectLst/>
                <a:uLnTx/>
                <a:uFill>
                  <a:solidFill>
                    <a:srgbClr val="002244"/>
                  </a:solidFill>
                </a:uFill>
                <a:latin typeface="Arial"/>
                <a:ea typeface="+mn-ea"/>
                <a:cs typeface="+mn-cs"/>
              </a:rPr>
              <a:t>Vestian.com</a:t>
            </a: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9828C"/>
              </a:solidFill>
              <a:effectLst/>
              <a:uLnTx/>
              <a:uFill>
                <a:solidFill>
                  <a:srgbClr val="002244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2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6042469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59" y="286564"/>
            <a:ext cx="10515600" cy="6513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2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AB51E-F0E7-4610-A9D5-5674CB3D7A58}"/>
              </a:ext>
            </a:extLst>
          </p:cNvPr>
          <p:cNvSpPr/>
          <p:nvPr userDrawn="1"/>
        </p:nvSpPr>
        <p:spPr>
          <a:xfrm>
            <a:off x="0" y="1762905"/>
            <a:ext cx="12192000" cy="3538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7AF90D-2A62-4935-9D3C-1103FED05E09}"/>
              </a:ext>
            </a:extLst>
          </p:cNvPr>
          <p:cNvSpPr/>
          <p:nvPr userDrawn="1"/>
        </p:nvSpPr>
        <p:spPr>
          <a:xfrm>
            <a:off x="11096089" y="6020656"/>
            <a:ext cx="739739" cy="75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7929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4BE9D-A8AD-4B3F-AD57-64AB47F5CD85}"/>
              </a:ext>
            </a:extLst>
          </p:cNvPr>
          <p:cNvSpPr/>
          <p:nvPr userDrawn="1"/>
        </p:nvSpPr>
        <p:spPr>
          <a:xfrm>
            <a:off x="0" y="4736386"/>
            <a:ext cx="12192000" cy="2121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>
              <a:solidFill>
                <a:schemeClr val="tx2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C9DCF554-CFC2-8945-93EE-F6DCE8C8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defTabSz="914395"/>
            <a:r>
              <a:rPr lang="en-US">
                <a:uFill>
                  <a:solidFill>
                    <a:srgbClr val="002244"/>
                  </a:solidFill>
                </a:uFill>
              </a:rPr>
              <a:t>Vestian.com</a:t>
            </a:r>
            <a:endParaRPr lang="ru-RU"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55DE9-0E77-40AF-AC04-F5AB31D7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93AB6-ACC8-4076-B7C4-57B3E364D04C}"/>
              </a:ext>
            </a:extLst>
          </p:cNvPr>
          <p:cNvSpPr/>
          <p:nvPr userDrawn="1"/>
        </p:nvSpPr>
        <p:spPr>
          <a:xfrm>
            <a:off x="0" y="429339"/>
            <a:ext cx="274320" cy="36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>
            <a:extLst>
              <a:ext uri="{FF2B5EF4-FFF2-40B4-BE49-F238E27FC236}">
                <a16:creationId xmlns:a16="http://schemas.microsoft.com/office/drawing/2014/main" id="{4013BB7F-67E9-416E-B8B6-2F2EC2E602A2}"/>
              </a:ext>
            </a:extLst>
          </p:cNvPr>
          <p:cNvSpPr txBox="1">
            <a:spLocks/>
          </p:cNvSpPr>
          <p:nvPr userDrawn="1"/>
        </p:nvSpPr>
        <p:spPr>
          <a:xfrm>
            <a:off x="5858251" y="6425164"/>
            <a:ext cx="468052" cy="249012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z="900" smtClean="0">
                <a:solidFill>
                  <a:srgbClr val="79828C"/>
                </a:solidFill>
                <a:uFill>
                  <a:solidFill>
                    <a:srgbClr val="002244"/>
                  </a:solidFill>
                </a:uFill>
                <a:latin typeface="Gotham-Book" pitchFamily="50" charset="0"/>
              </a:rPr>
              <a:pPr/>
              <a:t>‹#›</a:t>
            </a:fld>
            <a:endParaRPr lang="ru-RU" sz="900">
              <a:solidFill>
                <a:srgbClr val="79828C"/>
              </a:solidFill>
              <a:uFill>
                <a:solidFill>
                  <a:srgbClr val="002244"/>
                </a:solidFill>
              </a:uFill>
              <a:latin typeface="Gotham-Book" pitchFamily="50" charset="0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F819ABD-0A18-4C94-9EE7-119F9C93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59" y="286564"/>
            <a:ext cx="10515600" cy="651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9873DBB3-409E-4758-AF20-564CC84C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5165"/>
            <a:ext cx="869725" cy="242336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pPr marL="0" marR="0" lvl="0" indent="0" algn="l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9828C"/>
                </a:solidFill>
                <a:effectLst/>
                <a:uLnTx/>
                <a:uFill>
                  <a:solidFill>
                    <a:srgbClr val="002244"/>
                  </a:solidFill>
                </a:uFill>
                <a:latin typeface="Arial"/>
                <a:ea typeface="+mn-ea"/>
                <a:cs typeface="+mn-cs"/>
              </a:rPr>
              <a:t>Vestian.com</a:t>
            </a: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79828C"/>
              </a:solidFill>
              <a:effectLst/>
              <a:uLnTx/>
              <a:uFill>
                <a:solidFill>
                  <a:srgbClr val="002244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3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algn="l" defTabSz="914377" rtl="0" eaLnBrk="1" latinLnBrk="0" hangingPunct="1">
        <a:lnSpc>
          <a:spcPct val="90000"/>
        </a:lnSpc>
        <a:buNone/>
        <a:defRPr sz="2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Gotham-Book" pitchFamily="50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Aft>
          <a:spcPts val="600"/>
        </a:spcAft>
        <a:buClr>
          <a:schemeClr val="tx1"/>
        </a:buClr>
        <a:buSzPct val="100000"/>
        <a:buFont typeface="Arial" pitchFamily="34" charset="0"/>
        <a:buNone/>
        <a:defRPr sz="1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1pPr>
      <a:lvl2pPr marL="268281" indent="-179384" algn="l" defTabSz="914377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6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2pPr>
      <a:lvl3pPr marL="358766" indent="-179384" algn="l" defTabSz="914377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4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3pPr>
      <a:lvl4pPr marL="447663" indent="-179384" algn="l" defTabSz="914377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2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4pPr>
      <a:lvl5pPr marL="538149" indent="-179384" algn="l" defTabSz="914377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1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5pPr>
      <a:lvl6pPr marL="2496367" indent="-228565" algn="l" defTabSz="914377" rtl="0" eaLnBrk="1" latinLnBrk="0" hangingPunct="1">
        <a:buClr>
          <a:schemeClr val="tx1"/>
        </a:buClr>
        <a:buSzPct val="100000"/>
        <a:buFont typeface="Arial" pitchFamily="34" charset="0"/>
        <a:buChar char="•"/>
        <a:defRPr sz="20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288">
          <p15:clr>
            <a:srgbClr val="5ACBF0"/>
          </p15:clr>
        </p15:guide>
        <p15:guide id="16" orient="horz" pos="288">
          <p15:clr>
            <a:srgbClr val="5ACBF0"/>
          </p15:clr>
        </p15:guide>
        <p15:guide id="17" pos="7392">
          <p15:clr>
            <a:srgbClr val="5ACBF0"/>
          </p15:clr>
        </p15:guide>
        <p15:guide id="18" orient="horz" pos="2160">
          <p15:clr>
            <a:srgbClr val="5ACBF0"/>
          </p15:clr>
        </p15:guide>
        <p15:guide id="19" pos="3840">
          <p15:clr>
            <a:srgbClr val="5ACBF0"/>
          </p15:clr>
        </p15:guide>
        <p15:guide id="21" orient="horz" pos="388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C0E4A5BD-FE06-49D7-BE92-3964BA4006B5}"/>
              </a:ext>
            </a:extLst>
          </p:cNvPr>
          <p:cNvSpPr txBox="1">
            <a:spLocks/>
          </p:cNvSpPr>
          <p:nvPr/>
        </p:nvSpPr>
        <p:spPr>
          <a:xfrm>
            <a:off x="561599" y="2576820"/>
            <a:ext cx="7293864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ctr" defTabSz="914377" rtl="0" eaLnBrk="1" latinLnBrk="0" hangingPunct="1">
              <a:lnSpc>
                <a:spcPct val="90000"/>
              </a:lnSpc>
              <a:buNone/>
              <a:defRPr sz="6000" b="0" i="0" u="none" kern="1200" cap="none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Gotham-Book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3468"/>
                </a:solidFill>
                <a:latin typeface="Century Gothic"/>
              </a:rPr>
              <a:t>Vestian | Case Study </a:t>
            </a:r>
            <a:r>
              <a:rPr lang="en-US" sz="2500" dirty="0">
                <a:solidFill>
                  <a:schemeClr val="bg1"/>
                </a:solidFill>
                <a:latin typeface="Century Gothic"/>
              </a:rPr>
              <a:t>Example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9F25B5F-2ADD-48B9-971D-45B3A6DB319A}"/>
              </a:ext>
            </a:extLst>
          </p:cNvPr>
          <p:cNvSpPr txBox="1">
            <a:spLocks/>
          </p:cNvSpPr>
          <p:nvPr/>
        </p:nvSpPr>
        <p:spPr>
          <a:xfrm>
            <a:off x="655267" y="3151604"/>
            <a:ext cx="3823783" cy="193899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0" tIns="46800" rIns="90000" bIns="468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buNone/>
              <a:defRPr sz="900" b="0" i="0" u="none" kern="1200" cap="none">
                <a:solidFill>
                  <a:srgbClr val="79828C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3468"/>
                </a:solidFill>
                <a:latin typeface="Century Gothic" panose="020B0502020202020204" pitchFamily="34" charset="0"/>
              </a:rPr>
              <a:t>October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C728D8-ECB8-4978-BBFB-E334CCBB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678" y="5649495"/>
            <a:ext cx="4724545" cy="887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4B8FB9-03B4-477A-A8D7-449BDD0AA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3" y="554272"/>
            <a:ext cx="724078" cy="7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6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A3595-370C-4D00-86C5-A43DDF9451FB}"/>
              </a:ext>
            </a:extLst>
          </p:cNvPr>
          <p:cNvSpPr txBox="1"/>
          <p:nvPr/>
        </p:nvSpPr>
        <p:spPr>
          <a:xfrm>
            <a:off x="10198395" y="6466815"/>
            <a:ext cx="1954617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Analysis for all solutions starts 1/1/20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BF64-D912-4616-A741-37B12A37A075}"/>
              </a:ext>
            </a:extLst>
          </p:cNvPr>
          <p:cNvSpPr/>
          <p:nvPr/>
        </p:nvSpPr>
        <p:spPr>
          <a:xfrm>
            <a:off x="199427" y="422413"/>
            <a:ext cx="4124847" cy="494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Current Occupancy (Old Way)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D9A5E0-962D-4F5F-9852-40E763D6DBD0}"/>
              </a:ext>
            </a:extLst>
          </p:cNvPr>
          <p:cNvSpPr txBox="1"/>
          <p:nvPr/>
        </p:nvSpPr>
        <p:spPr>
          <a:xfrm>
            <a:off x="343102" y="4359195"/>
            <a:ext cx="4450514" cy="2345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Traditional Class A office Prime Tier 1 Market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55,000 RSF – 78 total staff/attorney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1,057 RSF/attorney - $3.5M per annum spend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12/31/23 LX - $10.5M total spend remaining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$67,000 cost per attorney per annum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Dedicated office for all attorney’s &amp; staff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100% of all attorneys and  staff come in every day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Partner and associate offices varying sizes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100">
                <a:solidFill>
                  <a:srgbClr val="003468"/>
                </a:solidFill>
                <a:latin typeface="Century Gothic" panose="020B0502020202020204" pitchFamily="34" charset="0"/>
              </a:rPr>
              <a:t>Heavy conferencing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4EB2E-16D6-4927-B4E0-7F11DE2C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3" y="964535"/>
            <a:ext cx="4511927" cy="33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6FE17-8FF2-4243-9B04-738884742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84" y="851591"/>
            <a:ext cx="5659302" cy="5497178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7455971-E68C-42E4-8440-6031718994BA}"/>
              </a:ext>
            </a:extLst>
          </p:cNvPr>
          <p:cNvSpPr txBox="1">
            <a:spLocks/>
          </p:cNvSpPr>
          <p:nvPr/>
        </p:nvSpPr>
        <p:spPr>
          <a:xfrm>
            <a:off x="305616" y="309062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</p:spTree>
    <p:extLst>
      <p:ext uri="{BB962C8B-B14F-4D97-AF65-F5344CB8AC3E}">
        <p14:creationId xmlns:p14="http://schemas.microsoft.com/office/powerpoint/2010/main" val="259597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19BF64-D912-4616-A741-37B12A37A075}"/>
              </a:ext>
            </a:extLst>
          </p:cNvPr>
          <p:cNvSpPr/>
          <p:nvPr/>
        </p:nvSpPr>
        <p:spPr>
          <a:xfrm>
            <a:off x="251538" y="423842"/>
            <a:ext cx="4087979" cy="494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003468"/>
                </a:solidFill>
                <a:latin typeface="Century Gothic" panose="020B0502020202020204" pitchFamily="34" charset="0"/>
              </a:rPr>
              <a:t>Current Geographic Allocation </a:t>
            </a:r>
            <a:endParaRPr kumimoji="0" lang="en-US" sz="2000" b="1" i="0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1971D-CAE0-44E2-85F3-0AE559AF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84" y="918336"/>
            <a:ext cx="5458955" cy="466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4AA14-90CE-46C1-A6BF-B23775DB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926" y="4828336"/>
            <a:ext cx="856442" cy="637058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5AEC83B-5B4F-4E65-86CD-BFC7F4958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58612"/>
              </p:ext>
            </p:extLst>
          </p:nvPr>
        </p:nvGraphicFramePr>
        <p:xfrm>
          <a:off x="365998" y="1024896"/>
          <a:ext cx="5018866" cy="303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781">
                  <a:extLst>
                    <a:ext uri="{9D8B030D-6E8A-4147-A177-3AD203B41FA5}">
                      <a16:colId xmlns:a16="http://schemas.microsoft.com/office/drawing/2014/main" val="1036498551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1887163762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3702479317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19936881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3214241821"/>
                    </a:ext>
                  </a:extLst>
                </a:gridCol>
                <a:gridCol w="757417">
                  <a:extLst>
                    <a:ext uri="{9D8B030D-6E8A-4147-A177-3AD203B41FA5}">
                      <a16:colId xmlns:a16="http://schemas.microsoft.com/office/drawing/2014/main" val="2741425075"/>
                    </a:ext>
                  </a:extLst>
                </a:gridCol>
              </a:tblGrid>
              <a:tr h="433374"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Residence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Office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Attorney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Partner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Staff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27561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NYC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NYC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815378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Long Island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468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540842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New Jersey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468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8582903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CT/Westchester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468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NYC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425420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704606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Density/RSF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2,115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2,115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1,057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rgbClr val="003468"/>
                          </a:solidFill>
                          <a:latin typeface="Avenir Next LT Pro" panose="020B0504020202020204" pitchFamily="34" charset="0"/>
                        </a:rPr>
                        <a:t>705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1857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8F7E0-44B1-4617-91C2-774ED1B0FE8D}"/>
              </a:ext>
            </a:extLst>
          </p:cNvPr>
          <p:cNvSpPr txBox="1"/>
          <p:nvPr/>
        </p:nvSpPr>
        <p:spPr>
          <a:xfrm>
            <a:off x="263541" y="4235392"/>
            <a:ext cx="5739346" cy="19962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50% of office with one-way commute of over 45 minutes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More than 40% of employees live outside NYC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54% of all attorney’s/partners live outside NYC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80% of all staff live in NYC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</a:rPr>
              <a:t>Clusters of employees in Long Island, New Jersey, CT/Westchester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$4M potential billable revenue opportunity by reducing commute time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endParaRPr lang="en-US" sz="1200">
              <a:solidFill>
                <a:srgbClr val="003468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A718081F-95FA-472D-8154-CB770F0885C5}"/>
              </a:ext>
            </a:extLst>
          </p:cNvPr>
          <p:cNvSpPr txBox="1">
            <a:spLocks/>
          </p:cNvSpPr>
          <p:nvPr/>
        </p:nvSpPr>
        <p:spPr>
          <a:xfrm>
            <a:off x="300525" y="305839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</p:spTree>
    <p:extLst>
      <p:ext uri="{BB962C8B-B14F-4D97-AF65-F5344CB8AC3E}">
        <p14:creationId xmlns:p14="http://schemas.microsoft.com/office/powerpoint/2010/main" val="22773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A3595-370C-4D00-86C5-A43DDF9451FB}"/>
              </a:ext>
            </a:extLst>
          </p:cNvPr>
          <p:cNvSpPr txBox="1"/>
          <p:nvPr/>
        </p:nvSpPr>
        <p:spPr>
          <a:xfrm>
            <a:off x="10198395" y="6466815"/>
            <a:ext cx="1954617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Analysis for all solutions starts 1/1/20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BF64-D912-4616-A741-37B12A37A075}"/>
              </a:ext>
            </a:extLst>
          </p:cNvPr>
          <p:cNvSpPr/>
          <p:nvPr/>
        </p:nvSpPr>
        <p:spPr>
          <a:xfrm>
            <a:off x="242859" y="449428"/>
            <a:ext cx="4708340" cy="494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Reimagined Occupancy (New Way)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D9A5E0-962D-4F5F-9852-40E763D6DBD0}"/>
              </a:ext>
            </a:extLst>
          </p:cNvPr>
          <p:cNvSpPr txBox="1"/>
          <p:nvPr/>
        </p:nvSpPr>
        <p:spPr>
          <a:xfrm>
            <a:off x="221670" y="5657363"/>
            <a:ext cx="11027776" cy="6112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HUB 19.100 RSF: Maintain Traditional Class A office Prime Tier 1 with 65% RSF reduction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Spoke 2,500 RSF:  Backfill in existing 50% utilized Greenwich, CT location; secure new offices in New Jersey and Long Island clusters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CA445B-CB1F-4E52-8C95-E49A25E4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4" y="1263889"/>
            <a:ext cx="5646440" cy="4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F02AAC-6DC8-4E51-8BCF-0EA82BE0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34" y="1318037"/>
            <a:ext cx="2022196" cy="12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20AA49-2417-4B53-9366-3D39650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34" y="2755223"/>
            <a:ext cx="2022196" cy="12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BA3F3E7-6847-479D-961B-66FE20B7502C}"/>
              </a:ext>
            </a:extLst>
          </p:cNvPr>
          <p:cNvSpPr/>
          <p:nvPr/>
        </p:nvSpPr>
        <p:spPr>
          <a:xfrm>
            <a:off x="6938708" y="1753877"/>
            <a:ext cx="904637" cy="309638"/>
          </a:xfrm>
          <a:prstGeom prst="rightArrow">
            <a:avLst/>
          </a:pr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84FD83-26DB-4448-B6DA-0F1B31D4271B}"/>
              </a:ext>
            </a:extLst>
          </p:cNvPr>
          <p:cNvSpPr/>
          <p:nvPr/>
        </p:nvSpPr>
        <p:spPr>
          <a:xfrm>
            <a:off x="6938708" y="3244155"/>
            <a:ext cx="904637" cy="309638"/>
          </a:xfrm>
          <a:prstGeom prst="rightArrow">
            <a:avLst/>
          </a:pr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D4B579B-CE83-464B-AED5-C0E276116542}"/>
              </a:ext>
            </a:extLst>
          </p:cNvPr>
          <p:cNvSpPr txBox="1">
            <a:spLocks/>
          </p:cNvSpPr>
          <p:nvPr/>
        </p:nvSpPr>
        <p:spPr>
          <a:xfrm>
            <a:off x="288457" y="328761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8C67D9-F04E-4320-9033-543D5E78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34" y="4229168"/>
            <a:ext cx="2022196" cy="12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8744D7F-68CF-4B2C-A9D2-924B77748009}"/>
              </a:ext>
            </a:extLst>
          </p:cNvPr>
          <p:cNvSpPr/>
          <p:nvPr/>
        </p:nvSpPr>
        <p:spPr>
          <a:xfrm>
            <a:off x="6970239" y="4597915"/>
            <a:ext cx="904637" cy="309638"/>
          </a:xfrm>
          <a:prstGeom prst="rightArrow">
            <a:avLst/>
          </a:prstGeom>
          <a:solidFill>
            <a:srgbClr val="003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685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A3595-370C-4D00-86C5-A43DDF9451FB}"/>
              </a:ext>
            </a:extLst>
          </p:cNvPr>
          <p:cNvSpPr txBox="1"/>
          <p:nvPr/>
        </p:nvSpPr>
        <p:spPr>
          <a:xfrm>
            <a:off x="10198395" y="6466815"/>
            <a:ext cx="1954617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Analysis for all solutions starts 1/1/20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BF64-D912-4616-A741-37B12A37A075}"/>
              </a:ext>
            </a:extLst>
          </p:cNvPr>
          <p:cNvSpPr/>
          <p:nvPr/>
        </p:nvSpPr>
        <p:spPr>
          <a:xfrm>
            <a:off x="237979" y="454871"/>
            <a:ext cx="4708340" cy="494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Reimagined Occupancy (New Way)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D9A5E0-962D-4F5F-9852-40E763D6DBD0}"/>
              </a:ext>
            </a:extLst>
          </p:cNvPr>
          <p:cNvSpPr txBox="1"/>
          <p:nvPr/>
        </p:nvSpPr>
        <p:spPr>
          <a:xfrm>
            <a:off x="266685" y="1017652"/>
            <a:ext cx="4502385" cy="3104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33% of employees come in every day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33% 1-2 days a week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33% full time remote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Hub can accommodate 52 at full occupancy</a:t>
            </a:r>
            <a:endParaRPr lang="en-US" sz="1200">
              <a:solidFill>
                <a:srgbClr val="003468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Ideal </a:t>
            </a: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daily full occupancy is 35-40 to leave huddle rooms and conference rooms open for 3-4 person zoom meetings 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Dedicated offices/seats for fulltime occupants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468"/>
              </a:buClr>
              <a:buSzTx/>
              <a:buFont typeface="Century Gothic" panose="020B0502020202020204" pitchFamily="34" charset="0"/>
              <a:buChar char="►"/>
              <a:tabLst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Huddle rooms / smaller meetings rooms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468"/>
              </a:buClr>
              <a:buSzTx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Maintain current office size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468"/>
              </a:buClr>
              <a:buSzTx/>
              <a:buFont typeface="Century Gothic" panose="020B0502020202020204" pitchFamily="34" charset="0"/>
              <a:buChar char="►"/>
              <a:tabLst/>
              <a:defRPr/>
            </a:pPr>
            <a:r>
              <a:rPr lang="en-US" sz="1200">
                <a:solidFill>
                  <a:srgbClr val="003468"/>
                </a:solidFill>
                <a:latin typeface="Century Gothic" panose="020B0502020202020204" pitchFamily="34" charset="0"/>
              </a:rPr>
              <a:t>Spoke assumes 33-50% daily occupancy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468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ED3203-2319-4614-A3ED-0AD8AC9B6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" t="-259" b="2007"/>
          <a:stretch/>
        </p:blipFill>
        <p:spPr>
          <a:xfrm>
            <a:off x="4919104" y="1264061"/>
            <a:ext cx="6545916" cy="5058964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94D461D3-6DAE-421D-9948-BA11952D4EA7}"/>
              </a:ext>
            </a:extLst>
          </p:cNvPr>
          <p:cNvSpPr txBox="1">
            <a:spLocks/>
          </p:cNvSpPr>
          <p:nvPr/>
        </p:nvSpPr>
        <p:spPr>
          <a:xfrm>
            <a:off x="288457" y="334204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EA009-F6BC-47FB-99E5-06E588E69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75" y="4440942"/>
            <a:ext cx="3353285" cy="2209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565861-0883-4174-AE38-B5F06F128AA8}"/>
              </a:ext>
            </a:extLst>
          </p:cNvPr>
          <p:cNvSpPr/>
          <p:nvPr/>
        </p:nvSpPr>
        <p:spPr>
          <a:xfrm>
            <a:off x="2107972" y="4182681"/>
            <a:ext cx="651140" cy="333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Spoke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77AAA0-FC6F-4322-9A2F-3660FC128C23}"/>
              </a:ext>
            </a:extLst>
          </p:cNvPr>
          <p:cNvSpPr/>
          <p:nvPr/>
        </p:nvSpPr>
        <p:spPr>
          <a:xfrm>
            <a:off x="8800509" y="847840"/>
            <a:ext cx="482824" cy="333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245360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A3595-370C-4D00-86C5-A43DDF9451FB}"/>
              </a:ext>
            </a:extLst>
          </p:cNvPr>
          <p:cNvSpPr txBox="1"/>
          <p:nvPr/>
        </p:nvSpPr>
        <p:spPr>
          <a:xfrm>
            <a:off x="10198395" y="6466815"/>
            <a:ext cx="1954617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Analysis for all solutions starts 1/1/20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19BF64-D912-4616-A741-37B12A37A075}"/>
              </a:ext>
            </a:extLst>
          </p:cNvPr>
          <p:cNvSpPr/>
          <p:nvPr/>
        </p:nvSpPr>
        <p:spPr>
          <a:xfrm>
            <a:off x="-503993" y="461587"/>
            <a:ext cx="5875718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Century Gothic" panose="020B0502020202020204" pitchFamily="34" charset="0"/>
              </a:rPr>
              <a:t>Financial Impact &amp; Output (New Way)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672D6404-2525-457C-965B-789F53412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16380"/>
              </p:ext>
            </p:extLst>
          </p:nvPr>
        </p:nvGraphicFramePr>
        <p:xfrm>
          <a:off x="200104" y="1030158"/>
          <a:ext cx="11790508" cy="363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04">
                  <a:extLst>
                    <a:ext uri="{9D8B030D-6E8A-4147-A177-3AD203B41FA5}">
                      <a16:colId xmlns:a16="http://schemas.microsoft.com/office/drawing/2014/main" val="2608396012"/>
                    </a:ext>
                  </a:extLst>
                </a:gridCol>
                <a:gridCol w="924685">
                  <a:extLst>
                    <a:ext uri="{9D8B030D-6E8A-4147-A177-3AD203B41FA5}">
                      <a16:colId xmlns:a16="http://schemas.microsoft.com/office/drawing/2014/main" val="248584625"/>
                    </a:ext>
                  </a:extLst>
                </a:gridCol>
                <a:gridCol w="1047310">
                  <a:extLst>
                    <a:ext uri="{9D8B030D-6E8A-4147-A177-3AD203B41FA5}">
                      <a16:colId xmlns:a16="http://schemas.microsoft.com/office/drawing/2014/main" val="312443978"/>
                    </a:ext>
                  </a:extLst>
                </a:gridCol>
                <a:gridCol w="1184711">
                  <a:extLst>
                    <a:ext uri="{9D8B030D-6E8A-4147-A177-3AD203B41FA5}">
                      <a16:colId xmlns:a16="http://schemas.microsoft.com/office/drawing/2014/main" val="1984710060"/>
                    </a:ext>
                  </a:extLst>
                </a:gridCol>
                <a:gridCol w="982832">
                  <a:extLst>
                    <a:ext uri="{9D8B030D-6E8A-4147-A177-3AD203B41FA5}">
                      <a16:colId xmlns:a16="http://schemas.microsoft.com/office/drawing/2014/main" val="3254359129"/>
                    </a:ext>
                  </a:extLst>
                </a:gridCol>
                <a:gridCol w="1129134">
                  <a:extLst>
                    <a:ext uri="{9D8B030D-6E8A-4147-A177-3AD203B41FA5}">
                      <a16:colId xmlns:a16="http://schemas.microsoft.com/office/drawing/2014/main" val="3313624569"/>
                    </a:ext>
                  </a:extLst>
                </a:gridCol>
                <a:gridCol w="1146808">
                  <a:extLst>
                    <a:ext uri="{9D8B030D-6E8A-4147-A177-3AD203B41FA5}">
                      <a16:colId xmlns:a16="http://schemas.microsoft.com/office/drawing/2014/main" val="1461753962"/>
                    </a:ext>
                  </a:extLst>
                </a:gridCol>
                <a:gridCol w="1146808">
                  <a:extLst>
                    <a:ext uri="{9D8B030D-6E8A-4147-A177-3AD203B41FA5}">
                      <a16:colId xmlns:a16="http://schemas.microsoft.com/office/drawing/2014/main" val="144619058"/>
                    </a:ext>
                  </a:extLst>
                </a:gridCol>
                <a:gridCol w="1146808">
                  <a:extLst>
                    <a:ext uri="{9D8B030D-6E8A-4147-A177-3AD203B41FA5}">
                      <a16:colId xmlns:a16="http://schemas.microsoft.com/office/drawing/2014/main" val="3975481582"/>
                    </a:ext>
                  </a:extLst>
                </a:gridCol>
                <a:gridCol w="1146808">
                  <a:extLst>
                    <a:ext uri="{9D8B030D-6E8A-4147-A177-3AD203B41FA5}">
                      <a16:colId xmlns:a16="http://schemas.microsoft.com/office/drawing/2014/main" val="17382430"/>
                    </a:ext>
                  </a:extLst>
                </a:gridCol>
              </a:tblGrid>
              <a:tr h="771921">
                <a:tc>
                  <a:txBody>
                    <a:bodyPr/>
                    <a:lstStyle/>
                    <a:p>
                      <a:r>
                        <a:rPr lang="en-US" sz="1000">
                          <a:latin typeface="Century Gothic" panose="020B0502020202020204" pitchFamily="34" charset="0"/>
                        </a:rPr>
                        <a:t>Solutions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RSF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LX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Total Partners, Attorneys &amp; Staff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Total Partners &amp; Attorneys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RSF/Attorney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Annual Cost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Total Cost Through 12/31/23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Total Savings Thru 12/31/23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latin typeface="Century Gothic" panose="020B0502020202020204" pitchFamily="34" charset="0"/>
                        </a:rPr>
                        <a:t>Total Cost Through 12/31/30</a:t>
                      </a:r>
                    </a:p>
                  </a:txBody>
                  <a:tcPr anchor="ctr">
                    <a:solidFill>
                      <a:srgbClr val="00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97020"/>
                  </a:ext>
                </a:extLst>
              </a:tr>
              <a:tr h="502257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1. Status Quo /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55,000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12/31/23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1,057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$3.5M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$10.5M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000" b="0" i="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430139"/>
                  </a:ext>
                </a:extLst>
              </a:tr>
              <a:tr h="124985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2. Hub &amp; Spoke Now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Downsize and Restructure </a:t>
                      </a:r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NYC Lease 19,100 RSF (Hub), Open 2,500 RSF Long Island and NJ office, back fill in CT office</a:t>
                      </a:r>
                    </a:p>
                    <a:p>
                      <a:endParaRPr lang="en-US" sz="1000">
                        <a:solidFill>
                          <a:srgbClr val="003468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24,100</a:t>
                      </a:r>
                    </a:p>
                    <a:p>
                      <a:pPr algn="r"/>
                      <a:endParaRPr lang="en-US" sz="1000">
                        <a:solidFill>
                          <a:srgbClr val="003468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NY -12/31/30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LI – 12/31/30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NJ – 12/31/30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463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$1.4M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$4.0M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1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$6.5M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000" b="0" i="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$14.5M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356849"/>
                  </a:ext>
                </a:extLst>
              </a:tr>
              <a:tr h="1107539">
                <a:tc>
                  <a:txBody>
                    <a:bodyPr/>
                    <a:lstStyle/>
                    <a:p>
                      <a:r>
                        <a:rPr lang="en-US" sz="1000" u="sng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3. Hub &amp; Spoke at LX</a:t>
                      </a:r>
                    </a:p>
                    <a:p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Implement Hub &amp; Spoke strategy at lease expiration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24,100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/>
                        </a:rPr>
                        <a:t>NY – 12/31/30</a:t>
                      </a:r>
                      <a:endParaRPr lang="en-US" sz="1000">
                        <a:solidFill>
                          <a:srgbClr val="003468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LI – 12/31/30</a:t>
                      </a:r>
                    </a:p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NJ – 12/31/30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463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$2.1M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$10.5M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1" i="1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000" b="0" i="0">
                          <a:solidFill>
                            <a:srgbClr val="003468"/>
                          </a:solidFill>
                          <a:latin typeface="Century Gothic" panose="020B0502020202020204" pitchFamily="34" charset="0"/>
                        </a:rPr>
                        <a:t>$21.4M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9786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C67A97-E71B-465D-9DF5-A1F242CEC7AA}"/>
              </a:ext>
            </a:extLst>
          </p:cNvPr>
          <p:cNvSpPr txBox="1"/>
          <p:nvPr/>
        </p:nvSpPr>
        <p:spPr>
          <a:xfrm>
            <a:off x="929447" y="4807556"/>
            <a:ext cx="11581583" cy="17192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</a:rPr>
              <a:t>Reimagined workplace merged with hub and spoke, and lease restructure can reduce </a:t>
            </a:r>
            <a:r>
              <a:rPr lang="en-US" sz="1200" b="1">
                <a:solidFill>
                  <a:srgbClr val="003468"/>
                </a:solidFill>
                <a:latin typeface="Century Gothic"/>
              </a:rPr>
              <a:t>remaining recurring rent spend by $6.5M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</a:rPr>
              <a:t>Will not have an opportunity to get back $6.5M if wait to implement – </a:t>
            </a:r>
            <a:r>
              <a:rPr lang="en-US" sz="1200" b="1">
                <a:solidFill>
                  <a:srgbClr val="003468"/>
                </a:solidFill>
                <a:latin typeface="Century Gothic"/>
              </a:rPr>
              <a:t>each month valued at $180,000 in savings </a:t>
            </a:r>
            <a:endParaRPr lang="en-US" b="1"/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  <a:ea typeface="+mn-lt"/>
                <a:cs typeface="+mn-lt"/>
              </a:rPr>
              <a:t>Requires change management and buy in from attorney’s/staff – must view reimagined workplace as recruiting and retention tool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  <a:ea typeface="+mn-lt"/>
                <a:cs typeface="+mn-lt"/>
              </a:rPr>
              <a:t>Will new first years be viewed as full time in office employees – training planning and accountability critical  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  <a:ea typeface="+mn-lt"/>
                <a:cs typeface="+mn-lt"/>
              </a:rPr>
              <a:t>Lease flexibility (expansion, termination options) and tenant improvement allowance mandatory – may require FF&amp;E investment</a:t>
            </a:r>
          </a:p>
          <a:p>
            <a:pPr marL="285750" indent="-285750">
              <a:lnSpc>
                <a:spcPct val="150000"/>
              </a:lnSpc>
              <a:buClr>
                <a:srgbClr val="003468"/>
              </a:buClr>
              <a:buFont typeface="Century Gothic" panose="020B0502020202020204" pitchFamily="34" charset="0"/>
              <a:buChar char="►"/>
              <a:defRPr/>
            </a:pPr>
            <a:r>
              <a:rPr lang="en-US" sz="1200">
                <a:solidFill>
                  <a:srgbClr val="003468"/>
                </a:solidFill>
                <a:latin typeface="Century Gothic"/>
                <a:ea typeface="+mn-lt"/>
                <a:cs typeface="+mn-lt"/>
              </a:rPr>
              <a:t>Consider alternative exit strategies if landlord proves difficult (amortization, lease buyout, withholding of rent)</a:t>
            </a:r>
            <a:endParaRPr lang="en-US" sz="1200">
              <a:solidFill>
                <a:srgbClr val="003468"/>
              </a:solidFill>
              <a:latin typeface="Century Gothic"/>
            </a:endParaRP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234488C-AC4A-4AC7-8D7D-911EC31CCCCC}"/>
              </a:ext>
            </a:extLst>
          </p:cNvPr>
          <p:cNvSpPr txBox="1">
            <a:spLocks/>
          </p:cNvSpPr>
          <p:nvPr/>
        </p:nvSpPr>
        <p:spPr>
          <a:xfrm>
            <a:off x="274233" y="334324"/>
            <a:ext cx="6400800" cy="1523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2">
                    <a:lumMod val="75000"/>
                  </a:schemeClr>
                </a:solidFill>
              </a:rPr>
              <a:t>A NEW PLAN FOR REAL ESTATE</a:t>
            </a:r>
          </a:p>
        </p:txBody>
      </p:sp>
    </p:spTree>
    <p:extLst>
      <p:ext uri="{BB962C8B-B14F-4D97-AF65-F5344CB8AC3E}">
        <p14:creationId xmlns:p14="http://schemas.microsoft.com/office/powerpoint/2010/main" val="413626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DF4ECC7-39EE-420E-A8CC-0D247161AE9C}"/>
              </a:ext>
            </a:extLst>
          </p:cNvPr>
          <p:cNvSpPr txBox="1"/>
          <p:nvPr/>
        </p:nvSpPr>
        <p:spPr>
          <a:xfrm>
            <a:off x="409870" y="532302"/>
            <a:ext cx="327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entury Gothic" panose="020B0502020202020204" pitchFamily="34" charset="0"/>
              </a:rPr>
              <a:t>CONTACT INFO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EA871-DF5A-4501-BC1B-5A3C0EDB9D13}"/>
              </a:ext>
            </a:extLst>
          </p:cNvPr>
          <p:cNvSpPr txBox="1"/>
          <p:nvPr/>
        </p:nvSpPr>
        <p:spPr>
          <a:xfrm>
            <a:off x="260315" y="2978633"/>
            <a:ext cx="3059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Gregg Espach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Executive Managing Director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espach@vestian.com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T: 203.913.6214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A0469E-2D96-438F-9334-864FEB5B2F88}"/>
              </a:ext>
            </a:extLst>
          </p:cNvPr>
          <p:cNvSpPr txBox="1"/>
          <p:nvPr/>
        </p:nvSpPr>
        <p:spPr>
          <a:xfrm>
            <a:off x="3141463" y="2978633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Joe Mclaughlin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Managing Director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mclaughlin@vestian.com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T: 212.239.8400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6E621-E3C4-4F6C-9C3C-98A73206765E}"/>
              </a:ext>
            </a:extLst>
          </p:cNvPr>
          <p:cNvSpPr txBox="1"/>
          <p:nvPr/>
        </p:nvSpPr>
        <p:spPr>
          <a:xfrm>
            <a:off x="6167671" y="2978635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Francine Niemiec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President - Account Services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niemiec@vestian.com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T: 312.880.4020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26062-7895-47B8-AF71-F8185FD738E0}"/>
              </a:ext>
            </a:extLst>
          </p:cNvPr>
          <p:cNvSpPr txBox="1"/>
          <p:nvPr/>
        </p:nvSpPr>
        <p:spPr>
          <a:xfrm>
            <a:off x="9015854" y="2978634"/>
            <a:ext cx="32704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Jeremy Done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Managing Director</a:t>
            </a:r>
          </a:p>
          <a:p>
            <a:pPr algn="ctr"/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done@vestian.com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T: 214.394.8840</a:t>
            </a:r>
          </a:p>
        </p:txBody>
      </p:sp>
    </p:spTree>
    <p:extLst>
      <p:ext uri="{BB962C8B-B14F-4D97-AF65-F5344CB8AC3E}">
        <p14:creationId xmlns:p14="http://schemas.microsoft.com/office/powerpoint/2010/main" val="3039341171"/>
      </p:ext>
    </p:extLst>
  </p:cSld>
  <p:clrMapOvr>
    <a:masterClrMapping/>
  </p:clrMapOvr>
</p:sld>
</file>

<file path=ppt/theme/theme1.xml><?xml version="1.0" encoding="utf-8"?>
<a:theme xmlns:a="http://schemas.openxmlformats.org/drawingml/2006/main" name="2_Savills Innovative Layouts">
  <a:themeElements>
    <a:clrScheme name="Custom 6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A2374"/>
      </a:accent1>
      <a:accent2>
        <a:srgbClr val="0F4199"/>
      </a:accent2>
      <a:accent3>
        <a:srgbClr val="007ABD"/>
      </a:accent3>
      <a:accent4>
        <a:srgbClr val="973370"/>
      </a:accent4>
      <a:accent5>
        <a:srgbClr val="00ACE3"/>
      </a:accent5>
      <a:accent6>
        <a:srgbClr val="BFBFBF"/>
      </a:accent6>
      <a:hlink>
        <a:srgbClr val="7F7F7F"/>
      </a:hlink>
      <a:folHlink>
        <a:srgbClr val="33333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>
            <a:outerShdw blurRad="50800" dist="12700" dir="5400000" algn="ctr" rotWithShape="0">
              <a:srgbClr val="000000">
                <a:alpha val="6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sz="11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0781FE8-7FC2-4F87-BA1C-43ECD4E777ED}" vid="{A2593E75-671D-4BCF-9D96-D6A2E5BA53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903779BECB5448B1244CF57F16564" ma:contentTypeVersion="13" ma:contentTypeDescription="Create a new document." ma:contentTypeScope="" ma:versionID="3ced83a6839e9f5c956995a0bbd842c0">
  <xsd:schema xmlns:xsd="http://www.w3.org/2001/XMLSchema" xmlns:xs="http://www.w3.org/2001/XMLSchema" xmlns:p="http://schemas.microsoft.com/office/2006/metadata/properties" xmlns:ns2="02d136b5-bcab-4d6e-ba6d-6f4145eae31c" xmlns:ns3="02be57e6-19a1-4f39-a4a9-93f38a7628da" targetNamespace="http://schemas.microsoft.com/office/2006/metadata/properties" ma:root="true" ma:fieldsID="7be665ac1b7a53ab8c5bb7d088cd5ac6" ns2:_="" ns3:_="">
    <xsd:import namespace="02d136b5-bcab-4d6e-ba6d-6f4145eae31c"/>
    <xsd:import namespace="02be57e6-19a1-4f39-a4a9-93f38a762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36b5-bcab-4d6e-ba6d-6f4145eae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e57e6-19a1-4f39-a4a9-93f38a762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2d136b5-bcab-4d6e-ba6d-6f4145eae31c" xsi:nil="true"/>
  </documentManagement>
</p:properties>
</file>

<file path=customXml/itemProps1.xml><?xml version="1.0" encoding="utf-8"?>
<ds:datastoreItem xmlns:ds="http://schemas.openxmlformats.org/officeDocument/2006/customXml" ds:itemID="{41EBFC74-22AB-4842-9BA9-71AF843F3342}">
  <ds:schemaRefs>
    <ds:schemaRef ds:uri="02be57e6-19a1-4f39-a4a9-93f38a7628da"/>
    <ds:schemaRef ds:uri="02d136b5-bcab-4d6e-ba6d-6f4145eae3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05284E-81BC-4109-808B-E127E5EF1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F3737-C8D4-4CB4-9A5C-67181A0EB217}">
  <ds:schemaRefs>
    <ds:schemaRef ds:uri="02be57e6-19a1-4f39-a4a9-93f38a7628da"/>
    <ds:schemaRef ds:uri="02d136b5-bcab-4d6e-ba6d-6f4145eae3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Widescreen</PresentationFormat>
  <Paragraphs>166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Next LT Pro</vt:lpstr>
      <vt:lpstr>Calibri</vt:lpstr>
      <vt:lpstr>Candara</vt:lpstr>
      <vt:lpstr>Century Gothic</vt:lpstr>
      <vt:lpstr>Gotham</vt:lpstr>
      <vt:lpstr>Gotham Book</vt:lpstr>
      <vt:lpstr>Gotham-Book</vt:lpstr>
      <vt:lpstr>Palatino Linotype</vt:lpstr>
      <vt:lpstr>Wingdings</vt:lpstr>
      <vt:lpstr>2_Savills Innovative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Opportunity Analysis</dc:title>
  <dc:creator>William Shea</dc:creator>
  <cp:lastModifiedBy>Christina Scott-Ogle</cp:lastModifiedBy>
  <cp:revision>2</cp:revision>
  <dcterms:created xsi:type="dcterms:W3CDTF">2020-09-22T23:00:27Z</dcterms:created>
  <dcterms:modified xsi:type="dcterms:W3CDTF">2020-10-06T15:31:58Z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0x0101009F0903779BECB5448B1244CF57F16564</vt:lpwstr>
  </property>
</Properties>
</file>