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4966" r:id="rId1"/>
    <p:sldMasterId id="2147483688" r:id="rId2"/>
    <p:sldMasterId id="2147483700" r:id="rId3"/>
    <p:sldMasterId id="2147483660" r:id="rId4"/>
    <p:sldMasterId id="2147484968" r:id="rId5"/>
  </p:sldMasterIdLst>
  <p:notesMasterIdLst>
    <p:notesMasterId r:id="rId42"/>
  </p:notesMasterIdLst>
  <p:handoutMasterIdLst>
    <p:handoutMasterId r:id="rId43"/>
  </p:handoutMasterIdLst>
  <p:sldIdLst>
    <p:sldId id="369" r:id="rId6"/>
    <p:sldId id="874" r:id="rId7"/>
    <p:sldId id="989" r:id="rId8"/>
    <p:sldId id="733" r:id="rId9"/>
    <p:sldId id="265" r:id="rId10"/>
    <p:sldId id="772" r:id="rId11"/>
    <p:sldId id="1005" r:id="rId12"/>
    <p:sldId id="735" r:id="rId13"/>
    <p:sldId id="773" r:id="rId14"/>
    <p:sldId id="1004" r:id="rId15"/>
    <p:sldId id="1006" r:id="rId16"/>
    <p:sldId id="1007" r:id="rId17"/>
    <p:sldId id="1008" r:id="rId18"/>
    <p:sldId id="990" r:id="rId19"/>
    <p:sldId id="991" r:id="rId20"/>
    <p:sldId id="992" r:id="rId21"/>
    <p:sldId id="993" r:id="rId22"/>
    <p:sldId id="994" r:id="rId23"/>
    <p:sldId id="998" r:id="rId24"/>
    <p:sldId id="999" r:id="rId25"/>
    <p:sldId id="996" r:id="rId26"/>
    <p:sldId id="997" r:id="rId27"/>
    <p:sldId id="1001" r:id="rId28"/>
    <p:sldId id="950" r:id="rId29"/>
    <p:sldId id="988" r:id="rId30"/>
    <p:sldId id="962" r:id="rId31"/>
    <p:sldId id="1003" r:id="rId32"/>
    <p:sldId id="1000" r:id="rId33"/>
    <p:sldId id="1009" r:id="rId34"/>
    <p:sldId id="1010" r:id="rId35"/>
    <p:sldId id="1011" r:id="rId36"/>
    <p:sldId id="1012" r:id="rId37"/>
    <p:sldId id="1013" r:id="rId38"/>
    <p:sldId id="1014" r:id="rId39"/>
    <p:sldId id="1015" r:id="rId40"/>
    <p:sldId id="1002" r:id="rId41"/>
  </p:sldIdLst>
  <p:sldSz cx="9144000" cy="6858000" type="screen4x3"/>
  <p:notesSz cx="7010400" cy="92964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ura Battle" initials="LB" lastIdx="5" clrIdx="6">
    <p:extLst>
      <p:ext uri="{19B8F6BF-5375-455C-9EA6-DF929625EA0E}">
        <p15:presenceInfo xmlns:p15="http://schemas.microsoft.com/office/powerpoint/2012/main" userId="S::laura.battle@pensionmark.com::e70674e8-20b7-428a-aaa0-ffc21f9cb49a" providerId="AD"/>
      </p:ext>
    </p:extLst>
  </p:cmAuthor>
  <p:cmAuthor id="1" name="Taylor Stone" initials="TS" lastIdx="26" clrIdx="0">
    <p:extLst>
      <p:ext uri="{19B8F6BF-5375-455C-9EA6-DF929625EA0E}">
        <p15:presenceInfo xmlns:p15="http://schemas.microsoft.com/office/powerpoint/2012/main" userId="Taylor Stone" providerId="None"/>
      </p:ext>
    </p:extLst>
  </p:cmAuthor>
  <p:cmAuthor id="8" name="Renata Coimbra" initials="RC [2]" lastIdx="10" clrIdx="7">
    <p:extLst>
      <p:ext uri="{19B8F6BF-5375-455C-9EA6-DF929625EA0E}">
        <p15:presenceInfo xmlns:p15="http://schemas.microsoft.com/office/powerpoint/2012/main" userId="S::Renata.Coimbra@pensionmark.com::fda8a0c0-82c8-481a-8ea7-4fa96043ed9f" providerId="AD"/>
      </p:ext>
    </p:extLst>
  </p:cmAuthor>
  <p:cmAuthor id="2" name="Ronnie Cox" initials="RC" lastIdx="10" clrIdx="1">
    <p:extLst>
      <p:ext uri="{19B8F6BF-5375-455C-9EA6-DF929625EA0E}">
        <p15:presenceInfo xmlns:p15="http://schemas.microsoft.com/office/powerpoint/2012/main" userId="Ronnie Cox" providerId="None"/>
      </p:ext>
    </p:extLst>
  </p:cmAuthor>
  <p:cmAuthor id="3" name="Troy Hammond" initials="TH" lastIdx="1" clrIdx="2">
    <p:extLst>
      <p:ext uri="{19B8F6BF-5375-455C-9EA6-DF929625EA0E}">
        <p15:presenceInfo xmlns:p15="http://schemas.microsoft.com/office/powerpoint/2012/main" userId="Troy Hammond" providerId="None"/>
      </p:ext>
    </p:extLst>
  </p:cmAuthor>
  <p:cmAuthor id="4" name="Emilio Vela" initials="EV" lastIdx="2" clrIdx="3">
    <p:extLst>
      <p:ext uri="{19B8F6BF-5375-455C-9EA6-DF929625EA0E}">
        <p15:presenceInfo xmlns:p15="http://schemas.microsoft.com/office/powerpoint/2012/main" userId="Emilio Vela" providerId="None"/>
      </p:ext>
    </p:extLst>
  </p:cmAuthor>
  <p:cmAuthor id="5" name="Renata Coimbra" initials="RC" lastIdx="7" clrIdx="4">
    <p:extLst>
      <p:ext uri="{19B8F6BF-5375-455C-9EA6-DF929625EA0E}">
        <p15:presenceInfo xmlns:p15="http://schemas.microsoft.com/office/powerpoint/2012/main" userId="Renata Coimbra" providerId="None"/>
      </p:ext>
    </p:extLst>
  </p:cmAuthor>
  <p:cmAuthor id="6" name="Leslie Drewry" initials="LD" lastIdx="4" clrIdx="5">
    <p:extLst>
      <p:ext uri="{19B8F6BF-5375-455C-9EA6-DF929625EA0E}">
        <p15:presenceInfo xmlns:p15="http://schemas.microsoft.com/office/powerpoint/2012/main" userId="Leslie Drew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D6E"/>
    <a:srgbClr val="012441"/>
    <a:srgbClr val="1E3C91"/>
    <a:srgbClr val="1A4F84"/>
    <a:srgbClr val="7F7F7F"/>
    <a:srgbClr val="EEECE1"/>
    <a:srgbClr val="E6E6E6"/>
    <a:srgbClr val="FFFFFF"/>
    <a:srgbClr val="969696"/>
    <a:srgbClr val="F78F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70045" autoAdjust="0"/>
  </p:normalViewPr>
  <p:slideViewPr>
    <p:cSldViewPr snapToGrid="0">
      <p:cViewPr varScale="1">
        <p:scale>
          <a:sx n="76" d="100"/>
          <a:sy n="76" d="100"/>
        </p:scale>
        <p:origin x="244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10" y="78"/>
      </p:cViewPr>
      <p:guideLst>
        <p:guide orient="horz" pos="2928"/>
        <p:guide pos="2208"/>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78484123594297"/>
          <c:y val="9.5832521501385576E-2"/>
          <c:w val="0.62256948187610273"/>
          <c:h val="0.82098750580772073"/>
        </c:manualLayout>
      </c:layout>
      <c:barChart>
        <c:barDir val="bar"/>
        <c:grouping val="clustered"/>
        <c:varyColors val="0"/>
        <c:ser>
          <c:idx val="0"/>
          <c:order val="0"/>
          <c:tx>
            <c:strRef>
              <c:f>Sheet1!$B$1</c:f>
              <c:strCache>
                <c:ptCount val="1"/>
                <c:pt idx="0">
                  <c:v>% of employees interested in additional benefit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Lato Heavy" panose="020F0502020204030203" pitchFamily="34" charset="0"/>
                    <a:ea typeface="Lato Heavy" panose="020F0502020204030203" pitchFamily="34" charset="0"/>
                    <a:cs typeface="Lato Heavy" panose="020F050202020403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Financial Planning </c:v>
                </c:pt>
                <c:pt idx="1">
                  <c:v>Budgeting </c:v>
                </c:pt>
                <c:pt idx="2">
                  <c:v>Debt Management</c:v>
                </c:pt>
                <c:pt idx="3">
                  <c:v>Retirement </c:v>
                </c:pt>
              </c:strCache>
            </c:strRef>
          </c:cat>
          <c:val>
            <c:numRef>
              <c:f>Sheet1!$B$2:$B$5</c:f>
              <c:numCache>
                <c:formatCode>0%</c:formatCode>
                <c:ptCount val="4"/>
                <c:pt idx="0">
                  <c:v>0.67</c:v>
                </c:pt>
                <c:pt idx="1">
                  <c:v>0.74</c:v>
                </c:pt>
                <c:pt idx="2">
                  <c:v>0.4</c:v>
                </c:pt>
                <c:pt idx="3">
                  <c:v>0.72</c:v>
                </c:pt>
              </c:numCache>
            </c:numRef>
          </c:val>
          <c:extLst>
            <c:ext xmlns:c16="http://schemas.microsoft.com/office/drawing/2014/chart" uri="{C3380CC4-5D6E-409C-BE32-E72D297353CC}">
              <c16:uniqueId val="{00000004-824C-433A-8473-CE8AD8319815}"/>
            </c:ext>
          </c:extLst>
        </c:ser>
        <c:dLbls>
          <c:showLegendKey val="0"/>
          <c:showVal val="0"/>
          <c:showCatName val="0"/>
          <c:showSerName val="0"/>
          <c:showPercent val="0"/>
          <c:showBubbleSize val="0"/>
        </c:dLbls>
        <c:gapWidth val="102"/>
        <c:axId val="436462480"/>
        <c:axId val="436466088"/>
      </c:barChart>
      <c:barChart>
        <c:barDir val="bar"/>
        <c:grouping val="clustered"/>
        <c:varyColors val="0"/>
        <c:ser>
          <c:idx val="1"/>
          <c:order val="1"/>
          <c:tx>
            <c:strRef>
              <c:f>Sheet1!$C$1</c:f>
              <c:strCache>
                <c:ptCount val="1"/>
                <c:pt idx="0">
                  <c:v>% of employers offering financial education today</c:v>
                </c:pt>
              </c:strCache>
            </c:strRef>
          </c:tx>
          <c:spPr>
            <a:solidFill>
              <a:schemeClr val="tx2"/>
            </a:solidFill>
            <a:ln>
              <a:noFill/>
            </a:ln>
            <a:effectLst/>
          </c:spPr>
          <c:invertIfNegative val="0"/>
          <c:dLbls>
            <c:dLbl>
              <c:idx val="0"/>
              <c:layout>
                <c:manualLayout>
                  <c:x val="-9.2428714581312077E-2"/>
                  <c:y val="-1.506626820859050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4C-433A-8473-CE8AD8319815}"/>
                </c:ext>
              </c:extLst>
            </c:dLbl>
            <c:dLbl>
              <c:idx val="1"/>
              <c:layout>
                <c:manualLayout>
                  <c:x val="-9.5317111911978072E-2"/>
                  <c:y val="-2.05451485300997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24C-433A-8473-CE8AD8319815}"/>
                </c:ext>
              </c:extLst>
            </c:dLbl>
            <c:dLbl>
              <c:idx val="2"/>
              <c:layout>
                <c:manualLayout>
                  <c:x val="-9.8205509242644026E-2"/>
                  <c:y val="4.10902970601995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24C-433A-8473-CE8AD8319815}"/>
                </c:ext>
              </c:extLst>
            </c:dLbl>
            <c:dLbl>
              <c:idx val="3"/>
              <c:layout>
                <c:manualLayout>
                  <c:x val="-9.2428714581312021E-2"/>
                  <c:y val="-3.766567052147625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24C-433A-8473-CE8AD83198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Lato Heavy" panose="020F0502020204030203" pitchFamily="34" charset="0"/>
                    <a:ea typeface="Lato Heavy" panose="020F0502020204030203" pitchFamily="34" charset="0"/>
                    <a:cs typeface="Lato Heavy" panose="020F050202020403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Financial Planning </c:v>
                </c:pt>
                <c:pt idx="1">
                  <c:v>Budgeting </c:v>
                </c:pt>
                <c:pt idx="2">
                  <c:v>Debt Management</c:v>
                </c:pt>
                <c:pt idx="3">
                  <c:v>Retirement </c:v>
                </c:pt>
              </c:strCache>
            </c:strRef>
          </c:cat>
          <c:val>
            <c:numRef>
              <c:f>Sheet1!$C$2:$C$5</c:f>
              <c:numCache>
                <c:formatCode>0%</c:formatCode>
                <c:ptCount val="4"/>
                <c:pt idx="0">
                  <c:v>0.25</c:v>
                </c:pt>
                <c:pt idx="1">
                  <c:v>0.25</c:v>
                </c:pt>
                <c:pt idx="2">
                  <c:v>0.24</c:v>
                </c:pt>
                <c:pt idx="3">
                  <c:v>0.67</c:v>
                </c:pt>
              </c:numCache>
            </c:numRef>
          </c:val>
          <c:extLst>
            <c:ext xmlns:c16="http://schemas.microsoft.com/office/drawing/2014/chart" uri="{C3380CC4-5D6E-409C-BE32-E72D297353CC}">
              <c16:uniqueId val="{00000009-824C-433A-8473-CE8AD8319815}"/>
            </c:ext>
          </c:extLst>
        </c:ser>
        <c:dLbls>
          <c:showLegendKey val="0"/>
          <c:showVal val="0"/>
          <c:showCatName val="0"/>
          <c:showSerName val="0"/>
          <c:showPercent val="0"/>
          <c:showBubbleSize val="0"/>
        </c:dLbls>
        <c:gapWidth val="212"/>
        <c:axId val="579732136"/>
        <c:axId val="579727872"/>
      </c:barChart>
      <c:catAx>
        <c:axId val="436462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Lato" panose="020F0502020204030203" pitchFamily="34" charset="0"/>
                <a:ea typeface="+mn-ea"/>
                <a:cs typeface="+mn-cs"/>
              </a:defRPr>
            </a:pPr>
            <a:endParaRPr lang="en-US"/>
          </a:p>
        </c:txPr>
        <c:crossAx val="436466088"/>
        <c:crosses val="autoZero"/>
        <c:auto val="1"/>
        <c:lblAlgn val="ctr"/>
        <c:lblOffset val="100"/>
        <c:noMultiLvlLbl val="0"/>
      </c:catAx>
      <c:valAx>
        <c:axId val="4364660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6462480"/>
        <c:crosses val="autoZero"/>
        <c:crossBetween val="between"/>
      </c:valAx>
      <c:valAx>
        <c:axId val="579727872"/>
        <c:scaling>
          <c:orientation val="minMax"/>
        </c:scaling>
        <c:delete val="1"/>
        <c:axPos val="t"/>
        <c:numFmt formatCode="0%" sourceLinked="1"/>
        <c:majorTickMark val="out"/>
        <c:minorTickMark val="none"/>
        <c:tickLblPos val="nextTo"/>
        <c:crossAx val="579732136"/>
        <c:crosses val="max"/>
        <c:crossBetween val="between"/>
      </c:valAx>
      <c:catAx>
        <c:axId val="579732136"/>
        <c:scaling>
          <c:orientation val="minMax"/>
        </c:scaling>
        <c:delete val="1"/>
        <c:axPos val="l"/>
        <c:numFmt formatCode="General" sourceLinked="1"/>
        <c:majorTickMark val="out"/>
        <c:minorTickMark val="none"/>
        <c:tickLblPos val="nextTo"/>
        <c:crossAx val="5797278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65FFB9-4143-4E2E-BE1B-A9D0A8134DDF}" type="doc">
      <dgm:prSet loTypeId="urn:microsoft.com/office/officeart/2005/8/layout/radial5" loCatId="relationship" qsTypeId="urn:microsoft.com/office/officeart/2005/8/quickstyle/simple1#2" qsCatId="simple" csTypeId="urn:microsoft.com/office/officeart/2005/8/colors/accent1_2#2" csCatId="accent1" phldr="1"/>
      <dgm:spPr/>
      <dgm:t>
        <a:bodyPr/>
        <a:lstStyle/>
        <a:p>
          <a:endParaRPr lang="en-US"/>
        </a:p>
      </dgm:t>
    </dgm:pt>
    <dgm:pt modelId="{51CE6857-8EF4-4ABC-9A92-55E066C07B9A}">
      <dgm:prSet phldrT="[Text]" custT="1"/>
      <dgm:spPr>
        <a:xfrm>
          <a:off x="2422630" y="1853902"/>
          <a:ext cx="1664544" cy="1584403"/>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1600" b="1" dirty="0">
              <a:solidFill>
                <a:sysClr val="window" lastClr="FFFFFF"/>
              </a:solidFill>
              <a:latin typeface="Century Gothic" pitchFamily="34" charset="0"/>
              <a:ea typeface="+mn-ea"/>
              <a:cs typeface="+mn-cs"/>
            </a:rPr>
            <a:t>Fiduciary Advocate</a:t>
          </a:r>
        </a:p>
      </dgm:t>
    </dgm:pt>
    <dgm:pt modelId="{652F6C5F-B427-46D9-8D94-DD97C49CE236}" type="parTrans" cxnId="{BE8A9199-3BE6-4DF9-B155-72801342435C}">
      <dgm:prSet/>
      <dgm:spPr/>
      <dgm:t>
        <a:bodyPr/>
        <a:lstStyle/>
        <a:p>
          <a:endParaRPr lang="en-US"/>
        </a:p>
      </dgm:t>
    </dgm:pt>
    <dgm:pt modelId="{AC9F70F7-835F-4496-B72C-018832B8C39C}" type="sibTrans" cxnId="{BE8A9199-3BE6-4DF9-B155-72801342435C}">
      <dgm:prSet/>
      <dgm:spPr/>
      <dgm:t>
        <a:bodyPr/>
        <a:lstStyle/>
        <a:p>
          <a:endParaRPr lang="en-US"/>
        </a:p>
      </dgm:t>
    </dgm:pt>
    <dgm:pt modelId="{590884B9-3DCA-4A7D-996E-8B6D591698B1}">
      <dgm:prSet phldrT="[Text]" custT="1"/>
      <dgm:spPr>
        <a:xfrm>
          <a:off x="2447101" y="-76378"/>
          <a:ext cx="1579083" cy="1671032"/>
        </a:xfrm>
        <a:prstGeom prst="ellipse">
          <a:avLst/>
        </a:prstGeom>
        <a:noFill/>
        <a:ln w="25400" cap="flat" cmpd="sng" algn="ctr">
          <a:noFill/>
          <a:prstDash val="solid"/>
        </a:ln>
        <a:effectLst/>
      </dgm:spPr>
      <dgm:t>
        <a:bodyPr/>
        <a:lstStyle/>
        <a:p>
          <a:pPr>
            <a:buNone/>
          </a:pPr>
          <a:r>
            <a:rPr lang="en-US" sz="18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rPr>
            <a:t>Impacts from managing  cash flow</a:t>
          </a:r>
        </a:p>
        <a:p>
          <a:pPr>
            <a:buNone/>
          </a:pPr>
          <a:endParaRPr lang="en-US" sz="15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endParaRPr>
        </a:p>
      </dgm:t>
    </dgm:pt>
    <dgm:pt modelId="{1039A5B4-2640-47B5-9B99-7E62499392B6}" type="parTrans" cxnId="{48030464-F136-4AAC-B08C-DE4989AB6A9F}">
      <dgm:prSet/>
      <dgm:spPr>
        <a:xfrm rot="16166735">
          <a:off x="2980359" y="1222032"/>
          <a:ext cx="531321" cy="410876"/>
        </a:xfrm>
        <a:prstGeom prst="rightArrow">
          <a:avLst>
            <a:gd name="adj1" fmla="val 60000"/>
            <a:gd name="adj2" fmla="val 50000"/>
          </a:avLst>
        </a:prstGeom>
        <a:solidFill>
          <a:srgbClr val="4F81BD"/>
        </a:solidFill>
        <a:ln>
          <a:noFill/>
        </a:ln>
        <a:effectLst/>
      </dgm:spPr>
      <dgm:t>
        <a:bodyPr/>
        <a:lstStyle/>
        <a:p>
          <a:pPr>
            <a:buNone/>
          </a:pPr>
          <a:endParaRPr lang="en-US">
            <a:solidFill>
              <a:srgbClr val="4F81BD"/>
            </a:solidFill>
            <a:latin typeface="Calibri"/>
            <a:ea typeface="+mn-ea"/>
            <a:cs typeface="+mn-cs"/>
          </a:endParaRPr>
        </a:p>
      </dgm:t>
    </dgm:pt>
    <dgm:pt modelId="{464BF8AF-16A3-42BB-B362-59C1F560595F}" type="sibTrans" cxnId="{48030464-F136-4AAC-B08C-DE4989AB6A9F}">
      <dgm:prSet/>
      <dgm:spPr/>
      <dgm:t>
        <a:bodyPr/>
        <a:lstStyle/>
        <a:p>
          <a:endParaRPr lang="en-US"/>
        </a:p>
      </dgm:t>
    </dgm:pt>
    <dgm:pt modelId="{EFD20433-23F3-4A1C-A89B-FA309BB09277}">
      <dgm:prSet phldrT="[Text]" custT="1"/>
      <dgm:spPr>
        <a:xfrm>
          <a:off x="2276208" y="3858962"/>
          <a:ext cx="1905001" cy="1348215"/>
        </a:xfrm>
        <a:prstGeom prst="ellipse">
          <a:avLst/>
        </a:prstGeom>
        <a:noFill/>
        <a:ln w="25400" cap="flat" cmpd="sng" algn="ctr">
          <a:noFill/>
          <a:prstDash val="solid"/>
        </a:ln>
        <a:effectLst/>
      </dgm:spPr>
      <dgm:t>
        <a:bodyPr/>
        <a:lstStyle/>
        <a:p>
          <a:pPr>
            <a:buNone/>
          </a:pPr>
          <a:endParaRPr lang="en-US" sz="15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endParaRPr>
        </a:p>
        <a:p>
          <a:pPr>
            <a:buNone/>
          </a:pPr>
          <a:r>
            <a:rPr lang="en-US" sz="18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rPr>
            <a:t>Employee Financial Anxiety and Vulnerability</a:t>
          </a:r>
        </a:p>
      </dgm:t>
    </dgm:pt>
    <dgm:pt modelId="{A5881224-1CB5-4A4C-B184-C6B2D911AB27}" type="parTrans" cxnId="{BE2A3340-0928-4290-AE67-7FB89C6ED3F8}">
      <dgm:prSet/>
      <dgm:spPr>
        <a:xfrm rot="5447719">
          <a:off x="2857455" y="3635139"/>
          <a:ext cx="767237" cy="438590"/>
        </a:xfrm>
        <a:prstGeom prst="rightArrow">
          <a:avLst>
            <a:gd name="adj1" fmla="val 60000"/>
            <a:gd name="adj2" fmla="val 50000"/>
          </a:avLst>
        </a:prstGeom>
        <a:solidFill>
          <a:srgbClr val="4F81BD"/>
        </a:solidFill>
        <a:ln>
          <a:noFill/>
        </a:ln>
        <a:effectLst/>
      </dgm:spPr>
      <dgm:t>
        <a:bodyPr/>
        <a:lstStyle/>
        <a:p>
          <a:pPr>
            <a:buNone/>
          </a:pPr>
          <a:endParaRPr lang="en-US">
            <a:solidFill>
              <a:sysClr val="window" lastClr="FFFFFF"/>
            </a:solidFill>
            <a:latin typeface="Calibri"/>
            <a:ea typeface="+mn-ea"/>
            <a:cs typeface="+mn-cs"/>
          </a:endParaRPr>
        </a:p>
      </dgm:t>
    </dgm:pt>
    <dgm:pt modelId="{A50D1787-13B6-4DBF-82D3-B7A692D5421C}" type="sibTrans" cxnId="{BE2A3340-0928-4290-AE67-7FB89C6ED3F8}">
      <dgm:prSet/>
      <dgm:spPr/>
      <dgm:t>
        <a:bodyPr/>
        <a:lstStyle/>
        <a:p>
          <a:endParaRPr lang="en-US"/>
        </a:p>
      </dgm:t>
    </dgm:pt>
    <dgm:pt modelId="{D41E6A8E-BB70-450C-B7F5-72379C7F2FFA}">
      <dgm:prSet phldrT="[Text]" custT="1"/>
      <dgm:spPr>
        <a:xfrm>
          <a:off x="129302" y="2756669"/>
          <a:ext cx="1579083" cy="1348215"/>
        </a:xfrm>
        <a:prstGeom prst="ellipse">
          <a:avLst/>
        </a:prstGeom>
        <a:noFill/>
        <a:ln w="25400" cap="flat" cmpd="sng" algn="ctr">
          <a:noFill/>
          <a:prstDash val="solid"/>
        </a:ln>
        <a:effectLst/>
      </dgm:spPr>
      <dgm:t>
        <a:bodyPr/>
        <a:lstStyle/>
        <a:p>
          <a:pPr>
            <a:buNone/>
          </a:pPr>
          <a:r>
            <a:rPr lang="en-US" sz="18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rPr>
            <a:t>Investment Exposures</a:t>
          </a:r>
        </a:p>
      </dgm:t>
    </dgm:pt>
    <dgm:pt modelId="{F7F85676-E254-498D-8492-EA18911CC357}" type="parTrans" cxnId="{DA5E8DC4-B891-46FB-9ACF-A0E11891EDCD}">
      <dgm:prSet/>
      <dgm:spPr>
        <a:xfrm rot="9685980">
          <a:off x="1464183" y="2859023"/>
          <a:ext cx="1016495" cy="458393"/>
        </a:xfrm>
        <a:prstGeom prst="rightArrow">
          <a:avLst>
            <a:gd name="adj1" fmla="val 60000"/>
            <a:gd name="adj2" fmla="val 50000"/>
          </a:avLst>
        </a:prstGeom>
        <a:solidFill>
          <a:srgbClr val="4F81BD"/>
        </a:solidFill>
        <a:ln>
          <a:noFill/>
        </a:ln>
        <a:effectLst/>
      </dgm:spPr>
      <dgm:t>
        <a:bodyPr/>
        <a:lstStyle/>
        <a:p>
          <a:pPr>
            <a:buNone/>
          </a:pPr>
          <a:endParaRPr lang="en-US">
            <a:solidFill>
              <a:sysClr val="window" lastClr="FFFFFF"/>
            </a:solidFill>
            <a:latin typeface="Calibri"/>
            <a:ea typeface="+mn-ea"/>
            <a:cs typeface="+mn-cs"/>
          </a:endParaRPr>
        </a:p>
      </dgm:t>
    </dgm:pt>
    <dgm:pt modelId="{8AEB28DF-EBB5-4263-92DB-A562CBA7C64E}" type="sibTrans" cxnId="{DA5E8DC4-B891-46FB-9ACF-A0E11891EDCD}">
      <dgm:prSet/>
      <dgm:spPr/>
      <dgm:t>
        <a:bodyPr/>
        <a:lstStyle/>
        <a:p>
          <a:endParaRPr lang="en-US"/>
        </a:p>
      </dgm:t>
    </dgm:pt>
    <dgm:pt modelId="{43296C90-CD8F-45B8-AA3B-8E4AF3EF0D70}">
      <dgm:prSet phldrT="[Text]" custT="1"/>
      <dgm:spPr>
        <a:xfrm>
          <a:off x="168806" y="1120090"/>
          <a:ext cx="1579083" cy="1348215"/>
        </a:xfrm>
        <a:prstGeom prst="ellipse">
          <a:avLst/>
        </a:prstGeom>
        <a:noFill/>
        <a:ln w="25400" cap="flat" cmpd="sng" algn="ctr">
          <a:noFill/>
          <a:prstDash val="solid"/>
        </a:ln>
        <a:effectLst/>
      </dgm:spPr>
      <dgm:t>
        <a:bodyPr/>
        <a:lstStyle/>
        <a:p>
          <a:pPr>
            <a:buNone/>
          </a:pPr>
          <a:r>
            <a:rPr lang="en-US" sz="18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rPr>
            <a:t>Provider Blind Spots</a:t>
          </a:r>
        </a:p>
      </dgm:t>
    </dgm:pt>
    <dgm:pt modelId="{3E3E3BF2-4A66-4CBC-A9EE-7F56AED62C6D}" type="parTrans" cxnId="{CA3CEA94-AAAD-4B20-938E-F45F27EE0BE0}">
      <dgm:prSet/>
      <dgm:spPr>
        <a:xfrm rot="12021138">
          <a:off x="1488334" y="1835967"/>
          <a:ext cx="1003139" cy="458393"/>
        </a:xfrm>
        <a:prstGeom prst="rightArrow">
          <a:avLst>
            <a:gd name="adj1" fmla="val 60000"/>
            <a:gd name="adj2" fmla="val 50000"/>
          </a:avLst>
        </a:prstGeom>
        <a:solidFill>
          <a:srgbClr val="4F81BD"/>
        </a:solidFill>
        <a:ln>
          <a:noFill/>
        </a:ln>
        <a:effectLst/>
      </dgm:spPr>
      <dgm:t>
        <a:bodyPr/>
        <a:lstStyle/>
        <a:p>
          <a:pPr>
            <a:buNone/>
          </a:pPr>
          <a:endParaRPr lang="en-US">
            <a:solidFill>
              <a:sysClr val="window" lastClr="FFFFFF"/>
            </a:solidFill>
            <a:latin typeface="Calibri"/>
            <a:ea typeface="+mn-ea"/>
            <a:cs typeface="+mn-cs"/>
          </a:endParaRPr>
        </a:p>
      </dgm:t>
    </dgm:pt>
    <dgm:pt modelId="{C81D69D9-641A-4183-B599-800F61F13FE9}" type="sibTrans" cxnId="{CA3CEA94-AAAD-4B20-938E-F45F27EE0BE0}">
      <dgm:prSet/>
      <dgm:spPr/>
      <dgm:t>
        <a:bodyPr/>
        <a:lstStyle/>
        <a:p>
          <a:endParaRPr lang="en-US"/>
        </a:p>
      </dgm:t>
    </dgm:pt>
    <dgm:pt modelId="{7A570888-1A13-4ECE-B86D-DD210EBD6F7A}">
      <dgm:prSet phldrT="[Text]" custT="1"/>
      <dgm:spPr>
        <a:xfrm>
          <a:off x="4679282" y="2665672"/>
          <a:ext cx="1818270" cy="1473248"/>
        </a:xfrm>
        <a:prstGeom prst="ellipse">
          <a:avLst/>
        </a:prstGeom>
        <a:noFill/>
        <a:ln w="25400" cap="flat" cmpd="sng" algn="ctr">
          <a:noFill/>
          <a:prstDash val="solid"/>
        </a:ln>
        <a:effectLst/>
      </dgm:spPr>
      <dgm:t>
        <a:bodyPr/>
        <a:lstStyle/>
        <a:p>
          <a:pPr>
            <a:buNone/>
          </a:pPr>
          <a:r>
            <a:rPr lang="en-US" sz="18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rPr>
            <a:t>Unprotected Data</a:t>
          </a:r>
        </a:p>
      </dgm:t>
    </dgm:pt>
    <dgm:pt modelId="{23B10377-A03D-45FD-9362-EFE9A4B573C4}" type="parTrans" cxnId="{53FF73D2-E441-48AA-939A-1C8E6B0FFAA2}">
      <dgm:prSet/>
      <dgm:spPr>
        <a:xfrm rot="1077318">
          <a:off x="4096066" y="2874770"/>
          <a:ext cx="711731" cy="458393"/>
        </a:xfrm>
        <a:prstGeom prst="rightArrow">
          <a:avLst>
            <a:gd name="adj1" fmla="val 60000"/>
            <a:gd name="adj2" fmla="val 50000"/>
          </a:avLst>
        </a:prstGeom>
        <a:solidFill>
          <a:srgbClr val="4F81BD"/>
        </a:solidFill>
        <a:ln>
          <a:noFill/>
        </a:ln>
        <a:effectLst/>
      </dgm:spPr>
      <dgm:t>
        <a:bodyPr/>
        <a:lstStyle/>
        <a:p>
          <a:pPr>
            <a:buNone/>
          </a:pPr>
          <a:endParaRPr lang="en-US">
            <a:solidFill>
              <a:sysClr val="window" lastClr="FFFFFF"/>
            </a:solidFill>
            <a:latin typeface="Calibri"/>
            <a:ea typeface="+mn-ea"/>
            <a:cs typeface="+mn-cs"/>
          </a:endParaRPr>
        </a:p>
      </dgm:t>
    </dgm:pt>
    <dgm:pt modelId="{792EA25E-8290-4FC5-8121-692851B77CA4}" type="sibTrans" cxnId="{53FF73D2-E441-48AA-939A-1C8E6B0FFAA2}">
      <dgm:prSet/>
      <dgm:spPr/>
      <dgm:t>
        <a:bodyPr/>
        <a:lstStyle/>
        <a:p>
          <a:endParaRPr lang="en-US"/>
        </a:p>
      </dgm:t>
    </dgm:pt>
    <dgm:pt modelId="{3978941A-E615-4284-BDDD-6587D644C277}">
      <dgm:prSet phldrT="[Text]" custT="1"/>
      <dgm:spPr>
        <a:xfrm>
          <a:off x="4685723" y="1120092"/>
          <a:ext cx="1579083" cy="1348215"/>
        </a:xfrm>
        <a:prstGeom prst="ellipse">
          <a:avLst/>
        </a:prstGeom>
        <a:noFill/>
        <a:ln w="25400" cap="flat" cmpd="sng" algn="ctr">
          <a:noFill/>
          <a:prstDash val="solid"/>
        </a:ln>
        <a:effectLst/>
      </dgm:spPr>
      <dgm:t>
        <a:bodyPr/>
        <a:lstStyle/>
        <a:p>
          <a:pPr>
            <a:buNone/>
          </a:pPr>
          <a:r>
            <a:rPr lang="en-US" sz="18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rPr>
            <a:t>Increased Regulatory Complexity</a:t>
          </a:r>
        </a:p>
      </dgm:t>
    </dgm:pt>
    <dgm:pt modelId="{CEC41FAC-C8E5-4F5B-A0C9-EC1007E5FC63}" type="sibTrans" cxnId="{C68DAD2A-0787-4C13-BFC3-2DCCB5A3D468}">
      <dgm:prSet/>
      <dgm:spPr/>
      <dgm:t>
        <a:bodyPr/>
        <a:lstStyle/>
        <a:p>
          <a:endParaRPr lang="en-US"/>
        </a:p>
      </dgm:t>
    </dgm:pt>
    <dgm:pt modelId="{8F0E44B7-97A0-4151-B610-1673CFC298A4}" type="parTrans" cxnId="{C68DAD2A-0787-4C13-BFC3-2DCCB5A3D468}">
      <dgm:prSet/>
      <dgm:spPr>
        <a:xfrm rot="20340558">
          <a:off x="4023675" y="1835314"/>
          <a:ext cx="888798" cy="458393"/>
        </a:xfrm>
        <a:prstGeom prst="rightArrow">
          <a:avLst>
            <a:gd name="adj1" fmla="val 60000"/>
            <a:gd name="adj2" fmla="val 50000"/>
          </a:avLst>
        </a:prstGeom>
        <a:solidFill>
          <a:srgbClr val="4F81BD"/>
        </a:solidFill>
        <a:ln>
          <a:noFill/>
        </a:ln>
        <a:effectLst/>
      </dgm:spPr>
      <dgm:t>
        <a:bodyPr/>
        <a:lstStyle/>
        <a:p>
          <a:pPr>
            <a:buNone/>
          </a:pPr>
          <a:endParaRPr lang="en-US">
            <a:solidFill>
              <a:sysClr val="window" lastClr="FFFFFF"/>
            </a:solidFill>
            <a:latin typeface="Calibri"/>
            <a:ea typeface="+mn-ea"/>
            <a:cs typeface="+mn-cs"/>
          </a:endParaRPr>
        </a:p>
      </dgm:t>
    </dgm:pt>
    <dgm:pt modelId="{E1450D89-FD1E-4A58-A215-ED019B98048B}" type="pres">
      <dgm:prSet presAssocID="{4865FFB9-4143-4E2E-BE1B-A9D0A8134DDF}" presName="Name0" presStyleCnt="0">
        <dgm:presLayoutVars>
          <dgm:chMax val="1"/>
          <dgm:dir/>
          <dgm:animLvl val="ctr"/>
          <dgm:resizeHandles val="exact"/>
        </dgm:presLayoutVars>
      </dgm:prSet>
      <dgm:spPr/>
    </dgm:pt>
    <dgm:pt modelId="{26976FE6-3942-465F-89C1-3AB619729A6C}" type="pres">
      <dgm:prSet presAssocID="{51CE6857-8EF4-4ABC-9A92-55E066C07B9A}" presName="centerShape" presStyleLbl="node0" presStyleIdx="0" presStyleCnt="1" custScaleX="132316" custScaleY="128928"/>
      <dgm:spPr/>
    </dgm:pt>
    <dgm:pt modelId="{3989FF73-1E82-4E4C-ACC5-5B08F0A9E8F2}" type="pres">
      <dgm:prSet presAssocID="{1039A5B4-2640-47B5-9B99-7E62499392B6}" presName="parTrans" presStyleLbl="sibTrans2D1" presStyleIdx="0" presStyleCnt="6" custScaleX="386558" custScaleY="89634" custLinFactNeighborY="-65597"/>
      <dgm:spPr/>
    </dgm:pt>
    <dgm:pt modelId="{9FE4C594-999E-4EB9-A61C-CF0C58D9268A}" type="pres">
      <dgm:prSet presAssocID="{1039A5B4-2640-47B5-9B99-7E62499392B6}" presName="connectorText" presStyleLbl="sibTrans2D1" presStyleIdx="0" presStyleCnt="6"/>
      <dgm:spPr/>
    </dgm:pt>
    <dgm:pt modelId="{A719E9C7-9B56-45D6-B347-677CBF0A591F}" type="pres">
      <dgm:prSet presAssocID="{590884B9-3DCA-4A7D-996E-8B6D591698B1}" presName="node" presStyleLbl="node1" presStyleIdx="0" presStyleCnt="6" custScaleX="147863" custScaleY="123944" custRadScaleRad="101714" custRadScaleInc="-1817">
        <dgm:presLayoutVars>
          <dgm:bulletEnabled val="1"/>
        </dgm:presLayoutVars>
      </dgm:prSet>
      <dgm:spPr/>
    </dgm:pt>
    <dgm:pt modelId="{FE1D7606-E516-49AE-8041-D662C3E0EF6A}" type="pres">
      <dgm:prSet presAssocID="{8F0E44B7-97A0-4151-B610-1673CFC298A4}" presName="parTrans" presStyleLbl="sibTrans2D1" presStyleIdx="1" presStyleCnt="6" custScaleX="214987" custLinFactNeighborX="21295" custLinFactNeighborY="-32702"/>
      <dgm:spPr/>
    </dgm:pt>
    <dgm:pt modelId="{A34433DF-B0FD-445F-A5AE-B4285314B26F}" type="pres">
      <dgm:prSet presAssocID="{8F0E44B7-97A0-4151-B610-1673CFC298A4}" presName="connectorText" presStyleLbl="sibTrans2D1" presStyleIdx="1" presStyleCnt="6"/>
      <dgm:spPr/>
    </dgm:pt>
    <dgm:pt modelId="{8822364C-D65D-4F44-AB3A-27189C70206B}" type="pres">
      <dgm:prSet presAssocID="{3978941A-E615-4284-BDDD-6587D644C277}" presName="node" presStyleLbl="node1" presStyleIdx="1" presStyleCnt="6" custScaleX="117124" custRadScaleRad="126032" custRadScaleInc="30031">
        <dgm:presLayoutVars>
          <dgm:bulletEnabled val="1"/>
        </dgm:presLayoutVars>
      </dgm:prSet>
      <dgm:spPr/>
    </dgm:pt>
    <dgm:pt modelId="{D9077A09-3F53-423A-8C4F-9BF501E63AEB}" type="pres">
      <dgm:prSet presAssocID="{23B10377-A03D-45FD-9362-EFE9A4B573C4}" presName="parTrans" presStyleLbl="sibTrans2D1" presStyleIdx="2" presStyleCnt="6" custScaleX="182102" custLinFactNeighborX="17635" custLinFactNeighborY="20134"/>
      <dgm:spPr/>
    </dgm:pt>
    <dgm:pt modelId="{8C7C717B-1020-48F4-A1F9-A5C2A299A3C6}" type="pres">
      <dgm:prSet presAssocID="{23B10377-A03D-45FD-9362-EFE9A4B573C4}" presName="connectorText" presStyleLbl="sibTrans2D1" presStyleIdx="2" presStyleCnt="6"/>
      <dgm:spPr/>
    </dgm:pt>
    <dgm:pt modelId="{6F743641-5D4C-4550-BED8-9B93CF36F7FD}" type="pres">
      <dgm:prSet presAssocID="{7A570888-1A13-4ECE-B86D-DD210EBD6F7A}" presName="node" presStyleLbl="node1" presStyleIdx="2" presStyleCnt="6" custScaleX="134865" custScaleY="109274" custRadScaleRad="129996" custRadScaleInc="-40149">
        <dgm:presLayoutVars>
          <dgm:bulletEnabled val="1"/>
        </dgm:presLayoutVars>
      </dgm:prSet>
      <dgm:spPr/>
    </dgm:pt>
    <dgm:pt modelId="{72FCBB28-1DAA-4768-BDE1-D9C99DE815CE}" type="pres">
      <dgm:prSet presAssocID="{A5881224-1CB5-4A4C-B184-C6B2D911AB27}" presName="parTrans" presStyleLbl="sibTrans2D1" presStyleIdx="3" presStyleCnt="6" custScaleX="344016" custScaleY="95680" custLinFactNeighborY="46277"/>
      <dgm:spPr/>
    </dgm:pt>
    <dgm:pt modelId="{B3EBDA88-8E26-46D9-9D48-8A9C3E117650}" type="pres">
      <dgm:prSet presAssocID="{A5881224-1CB5-4A4C-B184-C6B2D911AB27}" presName="connectorText" presStyleLbl="sibTrans2D1" presStyleIdx="3" presStyleCnt="6"/>
      <dgm:spPr/>
    </dgm:pt>
    <dgm:pt modelId="{49778449-4598-4D73-B826-827CE4E097B5}" type="pres">
      <dgm:prSet presAssocID="{EFD20433-23F3-4A1C-A89B-FA309BB09277}" presName="node" presStyleLbl="node1" presStyleIdx="3" presStyleCnt="6" custScaleX="141298" custRadScaleRad="100239" custRadScaleInc="2645">
        <dgm:presLayoutVars>
          <dgm:bulletEnabled val="1"/>
        </dgm:presLayoutVars>
      </dgm:prSet>
      <dgm:spPr/>
    </dgm:pt>
    <dgm:pt modelId="{D736DE7C-E838-41DD-83B3-0099ACB43ED2}" type="pres">
      <dgm:prSet presAssocID="{F7F85676-E254-498D-8492-EA18911CC357}" presName="parTrans" presStyleLbl="sibTrans2D1" presStyleIdx="4" presStyleCnt="6" custScaleX="222671" custLinFactNeighborX="-22264" custLinFactNeighborY="9921"/>
      <dgm:spPr/>
    </dgm:pt>
    <dgm:pt modelId="{FF5A742D-FDA8-422E-854D-C430116AF5A9}" type="pres">
      <dgm:prSet presAssocID="{F7F85676-E254-498D-8492-EA18911CC357}" presName="connectorText" presStyleLbl="sibTrans2D1" presStyleIdx="4" presStyleCnt="6"/>
      <dgm:spPr/>
    </dgm:pt>
    <dgm:pt modelId="{13182C6B-A84C-41D7-8B01-142243C3AA78}" type="pres">
      <dgm:prSet presAssocID="{D41E6A8E-BB70-450C-B7F5-72379C7F2FFA}" presName="node" presStyleLbl="node1" presStyleIdx="4" presStyleCnt="6" custScaleX="117124" custRadScaleRad="130597" custRadScaleInc="38110">
        <dgm:presLayoutVars>
          <dgm:bulletEnabled val="1"/>
        </dgm:presLayoutVars>
      </dgm:prSet>
      <dgm:spPr/>
    </dgm:pt>
    <dgm:pt modelId="{39C05A3B-8B2A-4EB4-910B-308705789A6C}" type="pres">
      <dgm:prSet presAssocID="{3E3E3BF2-4A66-4CBC-A9EE-7F56AED62C6D}" presName="parTrans" presStyleLbl="sibTrans2D1" presStyleIdx="5" presStyleCnt="6" custScaleX="222671" custLinFactNeighborX="-22867" custLinFactNeighborY="-32702"/>
      <dgm:spPr/>
    </dgm:pt>
    <dgm:pt modelId="{2EC8B409-8D9F-471D-9CEA-BFE4A4338199}" type="pres">
      <dgm:prSet presAssocID="{3E3E3BF2-4A66-4CBC-A9EE-7F56AED62C6D}" presName="connectorText" presStyleLbl="sibTrans2D1" presStyleIdx="5" presStyleCnt="6"/>
      <dgm:spPr/>
    </dgm:pt>
    <dgm:pt modelId="{F3C4B91A-8D2C-4588-9E34-E5F05DC05607}" type="pres">
      <dgm:prSet presAssocID="{43296C90-CD8F-45B8-AA3B-8E4AF3EF0D70}" presName="node" presStyleLbl="node1" presStyleIdx="5" presStyleCnt="6" custScaleX="117124" custRadScaleRad="129810" custRadScaleInc="-32159">
        <dgm:presLayoutVars>
          <dgm:bulletEnabled val="1"/>
        </dgm:presLayoutVars>
      </dgm:prSet>
      <dgm:spPr/>
    </dgm:pt>
  </dgm:ptLst>
  <dgm:cxnLst>
    <dgm:cxn modelId="{36E6A41C-3A8A-444F-A358-A506FA082C2E}" type="presOf" srcId="{3978941A-E615-4284-BDDD-6587D644C277}" destId="{8822364C-D65D-4F44-AB3A-27189C70206B}" srcOrd="0" destOrd="0" presId="urn:microsoft.com/office/officeart/2005/8/layout/radial5"/>
    <dgm:cxn modelId="{B7B83D22-B22F-43CA-83F5-79CAE5D3AB51}" type="presOf" srcId="{23B10377-A03D-45FD-9362-EFE9A4B573C4}" destId="{D9077A09-3F53-423A-8C4F-9BF501E63AEB}" srcOrd="0" destOrd="0" presId="urn:microsoft.com/office/officeart/2005/8/layout/radial5"/>
    <dgm:cxn modelId="{6E4B9B24-78ED-42A3-A228-9FEB4661899D}" type="presOf" srcId="{3E3E3BF2-4A66-4CBC-A9EE-7F56AED62C6D}" destId="{39C05A3B-8B2A-4EB4-910B-308705789A6C}" srcOrd="0" destOrd="0" presId="urn:microsoft.com/office/officeart/2005/8/layout/radial5"/>
    <dgm:cxn modelId="{C68DAD2A-0787-4C13-BFC3-2DCCB5A3D468}" srcId="{51CE6857-8EF4-4ABC-9A92-55E066C07B9A}" destId="{3978941A-E615-4284-BDDD-6587D644C277}" srcOrd="1" destOrd="0" parTransId="{8F0E44B7-97A0-4151-B610-1673CFC298A4}" sibTransId="{CEC41FAC-C8E5-4F5B-A0C9-EC1007E5FC63}"/>
    <dgm:cxn modelId="{8B4AA437-2747-40E2-B025-AA713B4524F6}" type="presOf" srcId="{1039A5B4-2640-47B5-9B99-7E62499392B6}" destId="{9FE4C594-999E-4EB9-A61C-CF0C58D9268A}" srcOrd="1" destOrd="0" presId="urn:microsoft.com/office/officeart/2005/8/layout/radial5"/>
    <dgm:cxn modelId="{BE2A3340-0928-4290-AE67-7FB89C6ED3F8}" srcId="{51CE6857-8EF4-4ABC-9A92-55E066C07B9A}" destId="{EFD20433-23F3-4A1C-A89B-FA309BB09277}" srcOrd="3" destOrd="0" parTransId="{A5881224-1CB5-4A4C-B184-C6B2D911AB27}" sibTransId="{A50D1787-13B6-4DBF-82D3-B7A692D5421C}"/>
    <dgm:cxn modelId="{B7509C43-55E8-4D75-AACC-9A2393DB1DC6}" type="presOf" srcId="{8F0E44B7-97A0-4151-B610-1673CFC298A4}" destId="{A34433DF-B0FD-445F-A5AE-B4285314B26F}" srcOrd="1" destOrd="0" presId="urn:microsoft.com/office/officeart/2005/8/layout/radial5"/>
    <dgm:cxn modelId="{48030464-F136-4AAC-B08C-DE4989AB6A9F}" srcId="{51CE6857-8EF4-4ABC-9A92-55E066C07B9A}" destId="{590884B9-3DCA-4A7D-996E-8B6D591698B1}" srcOrd="0" destOrd="0" parTransId="{1039A5B4-2640-47B5-9B99-7E62499392B6}" sibTransId="{464BF8AF-16A3-42BB-B362-59C1F560595F}"/>
    <dgm:cxn modelId="{C3B9C065-33BB-4C21-9A62-1E25EF5A6737}" type="presOf" srcId="{D41E6A8E-BB70-450C-B7F5-72379C7F2FFA}" destId="{13182C6B-A84C-41D7-8B01-142243C3AA78}" srcOrd="0" destOrd="0" presId="urn:microsoft.com/office/officeart/2005/8/layout/radial5"/>
    <dgm:cxn modelId="{506A0567-9C55-48B5-9F17-DBB3FAC86A14}" type="presOf" srcId="{8F0E44B7-97A0-4151-B610-1673CFC298A4}" destId="{FE1D7606-E516-49AE-8041-D662C3E0EF6A}" srcOrd="0" destOrd="0" presId="urn:microsoft.com/office/officeart/2005/8/layout/radial5"/>
    <dgm:cxn modelId="{2609CC6A-BC94-47AA-BD6F-70C0E3A65AC3}" type="presOf" srcId="{A5881224-1CB5-4A4C-B184-C6B2D911AB27}" destId="{72FCBB28-1DAA-4768-BDE1-D9C99DE815CE}" srcOrd="0" destOrd="0" presId="urn:microsoft.com/office/officeart/2005/8/layout/radial5"/>
    <dgm:cxn modelId="{69081A6D-46F3-4F8E-9E6B-9DEBBA169691}" type="presOf" srcId="{A5881224-1CB5-4A4C-B184-C6B2D911AB27}" destId="{B3EBDA88-8E26-46D9-9D48-8A9C3E117650}" srcOrd="1" destOrd="0" presId="urn:microsoft.com/office/officeart/2005/8/layout/radial5"/>
    <dgm:cxn modelId="{16B0FC4D-B993-4662-8A35-22DABE44D978}" type="presOf" srcId="{EFD20433-23F3-4A1C-A89B-FA309BB09277}" destId="{49778449-4598-4D73-B826-827CE4E097B5}" srcOrd="0" destOrd="0" presId="urn:microsoft.com/office/officeart/2005/8/layout/radial5"/>
    <dgm:cxn modelId="{81BB284E-9C07-4DE9-BDB7-A0EFA904BB7F}" type="presOf" srcId="{F7F85676-E254-498D-8492-EA18911CC357}" destId="{D736DE7C-E838-41DD-83B3-0099ACB43ED2}" srcOrd="0" destOrd="0" presId="urn:microsoft.com/office/officeart/2005/8/layout/radial5"/>
    <dgm:cxn modelId="{6CDC454E-ECDB-43E1-8BA3-E239F89EC25C}" type="presOf" srcId="{23B10377-A03D-45FD-9362-EFE9A4B573C4}" destId="{8C7C717B-1020-48F4-A1F9-A5C2A299A3C6}" srcOrd="1" destOrd="0" presId="urn:microsoft.com/office/officeart/2005/8/layout/radial5"/>
    <dgm:cxn modelId="{1A28F54F-6E88-454E-92C2-AD48813AA80B}" type="presOf" srcId="{43296C90-CD8F-45B8-AA3B-8E4AF3EF0D70}" destId="{F3C4B91A-8D2C-4588-9E34-E5F05DC05607}" srcOrd="0" destOrd="0" presId="urn:microsoft.com/office/officeart/2005/8/layout/radial5"/>
    <dgm:cxn modelId="{B2A88379-DCAF-4911-B186-B11A17D5EA68}" type="presOf" srcId="{F7F85676-E254-498D-8492-EA18911CC357}" destId="{FF5A742D-FDA8-422E-854D-C430116AF5A9}" srcOrd="1" destOrd="0" presId="urn:microsoft.com/office/officeart/2005/8/layout/radial5"/>
    <dgm:cxn modelId="{38A2A88B-5345-4D1F-A9F4-5F0C62A03909}" type="presOf" srcId="{4865FFB9-4143-4E2E-BE1B-A9D0A8134DDF}" destId="{E1450D89-FD1E-4A58-A215-ED019B98048B}" srcOrd="0" destOrd="0" presId="urn:microsoft.com/office/officeart/2005/8/layout/radial5"/>
    <dgm:cxn modelId="{CA3CEA94-AAAD-4B20-938E-F45F27EE0BE0}" srcId="{51CE6857-8EF4-4ABC-9A92-55E066C07B9A}" destId="{43296C90-CD8F-45B8-AA3B-8E4AF3EF0D70}" srcOrd="5" destOrd="0" parTransId="{3E3E3BF2-4A66-4CBC-A9EE-7F56AED62C6D}" sibTransId="{C81D69D9-641A-4183-B599-800F61F13FE9}"/>
    <dgm:cxn modelId="{BE8A9199-3BE6-4DF9-B155-72801342435C}" srcId="{4865FFB9-4143-4E2E-BE1B-A9D0A8134DDF}" destId="{51CE6857-8EF4-4ABC-9A92-55E066C07B9A}" srcOrd="0" destOrd="0" parTransId="{652F6C5F-B427-46D9-8D94-DD97C49CE236}" sibTransId="{AC9F70F7-835F-4496-B72C-018832B8C39C}"/>
    <dgm:cxn modelId="{9F0CAC9F-5E36-4846-AADE-83901E37D1C3}" type="presOf" srcId="{3E3E3BF2-4A66-4CBC-A9EE-7F56AED62C6D}" destId="{2EC8B409-8D9F-471D-9CEA-BFE4A4338199}" srcOrd="1" destOrd="0" presId="urn:microsoft.com/office/officeart/2005/8/layout/radial5"/>
    <dgm:cxn modelId="{950927AF-D629-4638-A4C4-A130710F059C}" type="presOf" srcId="{51CE6857-8EF4-4ABC-9A92-55E066C07B9A}" destId="{26976FE6-3942-465F-89C1-3AB619729A6C}" srcOrd="0" destOrd="0" presId="urn:microsoft.com/office/officeart/2005/8/layout/radial5"/>
    <dgm:cxn modelId="{2C2D42B3-9FA5-461B-B2B5-C5327E3A74D1}" type="presOf" srcId="{1039A5B4-2640-47B5-9B99-7E62499392B6}" destId="{3989FF73-1E82-4E4C-ACC5-5B08F0A9E8F2}" srcOrd="0" destOrd="0" presId="urn:microsoft.com/office/officeart/2005/8/layout/radial5"/>
    <dgm:cxn modelId="{DA5E8DC4-B891-46FB-9ACF-A0E11891EDCD}" srcId="{51CE6857-8EF4-4ABC-9A92-55E066C07B9A}" destId="{D41E6A8E-BB70-450C-B7F5-72379C7F2FFA}" srcOrd="4" destOrd="0" parTransId="{F7F85676-E254-498D-8492-EA18911CC357}" sibTransId="{8AEB28DF-EBB5-4263-92DB-A562CBA7C64E}"/>
    <dgm:cxn modelId="{54AEA6CC-4AB7-4AD8-B39F-DB6968962DB2}" type="presOf" srcId="{590884B9-3DCA-4A7D-996E-8B6D591698B1}" destId="{A719E9C7-9B56-45D6-B347-677CBF0A591F}" srcOrd="0" destOrd="0" presId="urn:microsoft.com/office/officeart/2005/8/layout/radial5"/>
    <dgm:cxn modelId="{53FF73D2-E441-48AA-939A-1C8E6B0FFAA2}" srcId="{51CE6857-8EF4-4ABC-9A92-55E066C07B9A}" destId="{7A570888-1A13-4ECE-B86D-DD210EBD6F7A}" srcOrd="2" destOrd="0" parTransId="{23B10377-A03D-45FD-9362-EFE9A4B573C4}" sibTransId="{792EA25E-8290-4FC5-8121-692851B77CA4}"/>
    <dgm:cxn modelId="{D8A53FF8-260D-4D19-AC0D-CA1835C4902E}" type="presOf" srcId="{7A570888-1A13-4ECE-B86D-DD210EBD6F7A}" destId="{6F743641-5D4C-4550-BED8-9B93CF36F7FD}" srcOrd="0" destOrd="0" presId="urn:microsoft.com/office/officeart/2005/8/layout/radial5"/>
    <dgm:cxn modelId="{B7EEF258-1195-4D37-AFE2-EB3DC7D11AD5}" type="presParOf" srcId="{E1450D89-FD1E-4A58-A215-ED019B98048B}" destId="{26976FE6-3942-465F-89C1-3AB619729A6C}" srcOrd="0" destOrd="0" presId="urn:microsoft.com/office/officeart/2005/8/layout/radial5"/>
    <dgm:cxn modelId="{53FBC3B3-88E7-4786-8EFD-B7BB3E5180DB}" type="presParOf" srcId="{E1450D89-FD1E-4A58-A215-ED019B98048B}" destId="{3989FF73-1E82-4E4C-ACC5-5B08F0A9E8F2}" srcOrd="1" destOrd="0" presId="urn:microsoft.com/office/officeart/2005/8/layout/radial5"/>
    <dgm:cxn modelId="{0F53209E-1BE8-4352-B94B-2C8D719BC818}" type="presParOf" srcId="{3989FF73-1E82-4E4C-ACC5-5B08F0A9E8F2}" destId="{9FE4C594-999E-4EB9-A61C-CF0C58D9268A}" srcOrd="0" destOrd="0" presId="urn:microsoft.com/office/officeart/2005/8/layout/radial5"/>
    <dgm:cxn modelId="{4C8E3821-D3C1-4160-B482-4302D6FE0556}" type="presParOf" srcId="{E1450D89-FD1E-4A58-A215-ED019B98048B}" destId="{A719E9C7-9B56-45D6-B347-677CBF0A591F}" srcOrd="2" destOrd="0" presId="urn:microsoft.com/office/officeart/2005/8/layout/radial5"/>
    <dgm:cxn modelId="{B97282FC-25E7-485F-92C9-C64FB6E76EAB}" type="presParOf" srcId="{E1450D89-FD1E-4A58-A215-ED019B98048B}" destId="{FE1D7606-E516-49AE-8041-D662C3E0EF6A}" srcOrd="3" destOrd="0" presId="urn:microsoft.com/office/officeart/2005/8/layout/radial5"/>
    <dgm:cxn modelId="{2BAD485D-1201-48BB-974C-0BD6E0021125}" type="presParOf" srcId="{FE1D7606-E516-49AE-8041-D662C3E0EF6A}" destId="{A34433DF-B0FD-445F-A5AE-B4285314B26F}" srcOrd="0" destOrd="0" presId="urn:microsoft.com/office/officeart/2005/8/layout/radial5"/>
    <dgm:cxn modelId="{D20175B9-354B-470F-A28E-B3FAF821BA47}" type="presParOf" srcId="{E1450D89-FD1E-4A58-A215-ED019B98048B}" destId="{8822364C-D65D-4F44-AB3A-27189C70206B}" srcOrd="4" destOrd="0" presId="urn:microsoft.com/office/officeart/2005/8/layout/radial5"/>
    <dgm:cxn modelId="{66AE3E27-8BEA-404E-B3D3-E1C1990F3DEC}" type="presParOf" srcId="{E1450D89-FD1E-4A58-A215-ED019B98048B}" destId="{D9077A09-3F53-423A-8C4F-9BF501E63AEB}" srcOrd="5" destOrd="0" presId="urn:microsoft.com/office/officeart/2005/8/layout/radial5"/>
    <dgm:cxn modelId="{F5E035A7-27E7-4CC0-A1EA-8DC63C0A08D1}" type="presParOf" srcId="{D9077A09-3F53-423A-8C4F-9BF501E63AEB}" destId="{8C7C717B-1020-48F4-A1F9-A5C2A299A3C6}" srcOrd="0" destOrd="0" presId="urn:microsoft.com/office/officeart/2005/8/layout/radial5"/>
    <dgm:cxn modelId="{D6E9857F-907D-4ED9-B6C1-E0CD5759CBF3}" type="presParOf" srcId="{E1450D89-FD1E-4A58-A215-ED019B98048B}" destId="{6F743641-5D4C-4550-BED8-9B93CF36F7FD}" srcOrd="6" destOrd="0" presId="urn:microsoft.com/office/officeart/2005/8/layout/radial5"/>
    <dgm:cxn modelId="{206E9F75-7D7C-4E53-9183-A1DC07BAE307}" type="presParOf" srcId="{E1450D89-FD1E-4A58-A215-ED019B98048B}" destId="{72FCBB28-1DAA-4768-BDE1-D9C99DE815CE}" srcOrd="7" destOrd="0" presId="urn:microsoft.com/office/officeart/2005/8/layout/radial5"/>
    <dgm:cxn modelId="{7D00A341-E97C-462C-88ED-381E53D1B4C0}" type="presParOf" srcId="{72FCBB28-1DAA-4768-BDE1-D9C99DE815CE}" destId="{B3EBDA88-8E26-46D9-9D48-8A9C3E117650}" srcOrd="0" destOrd="0" presId="urn:microsoft.com/office/officeart/2005/8/layout/radial5"/>
    <dgm:cxn modelId="{549B99B1-ED8C-4B07-A3B1-6A575F292D65}" type="presParOf" srcId="{E1450D89-FD1E-4A58-A215-ED019B98048B}" destId="{49778449-4598-4D73-B826-827CE4E097B5}" srcOrd="8" destOrd="0" presId="urn:microsoft.com/office/officeart/2005/8/layout/radial5"/>
    <dgm:cxn modelId="{452E008E-F8C0-4970-9077-7DEEB90CEC7C}" type="presParOf" srcId="{E1450D89-FD1E-4A58-A215-ED019B98048B}" destId="{D736DE7C-E838-41DD-83B3-0099ACB43ED2}" srcOrd="9" destOrd="0" presId="urn:microsoft.com/office/officeart/2005/8/layout/radial5"/>
    <dgm:cxn modelId="{2E615ED4-BDD7-4F5C-95FE-8C10A1188A23}" type="presParOf" srcId="{D736DE7C-E838-41DD-83B3-0099ACB43ED2}" destId="{FF5A742D-FDA8-422E-854D-C430116AF5A9}" srcOrd="0" destOrd="0" presId="urn:microsoft.com/office/officeart/2005/8/layout/radial5"/>
    <dgm:cxn modelId="{ADA9F6EF-5C04-4CA1-9BC9-D6119EBE0608}" type="presParOf" srcId="{E1450D89-FD1E-4A58-A215-ED019B98048B}" destId="{13182C6B-A84C-41D7-8B01-142243C3AA78}" srcOrd="10" destOrd="0" presId="urn:microsoft.com/office/officeart/2005/8/layout/radial5"/>
    <dgm:cxn modelId="{9889DA73-8296-4754-8003-6BD8B31B8348}" type="presParOf" srcId="{E1450D89-FD1E-4A58-A215-ED019B98048B}" destId="{39C05A3B-8B2A-4EB4-910B-308705789A6C}" srcOrd="11" destOrd="0" presId="urn:microsoft.com/office/officeart/2005/8/layout/radial5"/>
    <dgm:cxn modelId="{629F7AB6-860B-4888-8291-0A1F293CEDF1}" type="presParOf" srcId="{39C05A3B-8B2A-4EB4-910B-308705789A6C}" destId="{2EC8B409-8D9F-471D-9CEA-BFE4A4338199}" srcOrd="0" destOrd="0" presId="urn:microsoft.com/office/officeart/2005/8/layout/radial5"/>
    <dgm:cxn modelId="{8B0D1607-F5F9-479D-B113-F5B1E62F0651}" type="presParOf" srcId="{E1450D89-FD1E-4A58-A215-ED019B98048B}" destId="{F3C4B91A-8D2C-4588-9E34-E5F05DC05607}"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BE35DC-A2FD-4824-8CCD-94EBE0842DAB}" type="doc">
      <dgm:prSet loTypeId="urn:microsoft.com/office/officeart/2005/8/layout/radial1" loCatId="cycle" qsTypeId="urn:microsoft.com/office/officeart/2005/8/quickstyle/simple1#3" qsCatId="simple" csTypeId="urn:microsoft.com/office/officeart/2005/8/colors/accent1_2#3" csCatId="accent1" phldr="1"/>
      <dgm:spPr/>
      <dgm:t>
        <a:bodyPr/>
        <a:lstStyle/>
        <a:p>
          <a:endParaRPr lang="en-US"/>
        </a:p>
      </dgm:t>
    </dgm:pt>
    <dgm:pt modelId="{4763111C-1CD5-4950-A9F0-56029168C2FA}">
      <dgm:prSet phldrT="[Text]"/>
      <dgm:spPr>
        <a:xfrm>
          <a:off x="2929951" y="1991257"/>
          <a:ext cx="1514883" cy="1514883"/>
        </a:xfrm>
        <a:prstGeom prst="ellipse">
          <a:avLst/>
        </a:prstGeom>
        <a:solidFill>
          <a:srgbClr val="023D6E"/>
        </a:solidFill>
        <a:ln w="12700" cap="flat" cmpd="sng" algn="ctr">
          <a:solidFill>
            <a:sysClr val="window" lastClr="FFFFFF">
              <a:lumMod val="65000"/>
            </a:sysClr>
          </a:solidFill>
          <a:prstDash val="sysDot"/>
        </a:ln>
        <a:effectLst/>
      </dgm:spPr>
      <dgm:t>
        <a:bodyPr/>
        <a:lstStyle/>
        <a:p>
          <a:pPr>
            <a:buNone/>
          </a:pPr>
          <a:r>
            <a:rPr lang="en-US" dirty="0">
              <a:solidFill>
                <a:sysClr val="window" lastClr="FFFFFF"/>
              </a:solidFill>
              <a:latin typeface="Lato" panose="020F0502020204030203" pitchFamily="34" charset="0"/>
              <a:ea typeface="Lato" panose="020F0502020204030203" pitchFamily="34" charset="0"/>
              <a:cs typeface="Lato" panose="020F0502020204030203" pitchFamily="34" charset="0"/>
            </a:rPr>
            <a:t>Rebuild Finances</a:t>
          </a:r>
        </a:p>
      </dgm:t>
    </dgm:pt>
    <dgm:pt modelId="{6AF18833-0853-4160-B171-6C8C089EE298}" type="parTrans" cxnId="{F5BCCB54-8F8F-41C0-A33F-23759F16F973}">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65558D62-088D-4646-B29D-F4853B1784D6}" type="sibTrans" cxnId="{F5BCCB54-8F8F-41C0-A33F-23759F16F973}">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9FCB50F8-C826-4745-85F6-CD96D0769324}">
      <dgm:prSet phldrT="[Text]"/>
      <dgm:spPr>
        <a:xfrm>
          <a:off x="2929951" y="18671"/>
          <a:ext cx="1514883" cy="1514883"/>
        </a:xfrm>
        <a:prstGeom prst="ellipse">
          <a:avLst/>
        </a:prstGeom>
        <a:solidFill>
          <a:srgbClr val="EEECE1"/>
        </a:solidFill>
        <a:ln w="9525" cap="flat" cmpd="sng" algn="ctr">
          <a:solidFill>
            <a:sysClr val="window" lastClr="FFFFFF">
              <a:lumMod val="65000"/>
            </a:sysClr>
          </a:solidFill>
          <a:prstDash val="sysDash"/>
        </a:ln>
        <a:effectLst/>
      </dgm:spPr>
      <dgm:t>
        <a:bodyPr/>
        <a:lstStyle/>
        <a:p>
          <a:pPr>
            <a:buNone/>
          </a:pPr>
          <a:r>
            <a:rPr lang="en-US" dirty="0">
              <a:solidFill>
                <a:sysClr val="windowText" lastClr="000000">
                  <a:lumMod val="85000"/>
                  <a:lumOff val="15000"/>
                </a:sysClr>
              </a:solidFill>
              <a:latin typeface="Lato" panose="020F0502020204030203" pitchFamily="34" charset="0"/>
              <a:ea typeface="Lato" panose="020F0502020204030203" pitchFamily="34" charset="0"/>
              <a:cs typeface="Lato" panose="020F0502020204030203" pitchFamily="34" charset="0"/>
            </a:rPr>
            <a:t>Holistic Assessment</a:t>
          </a:r>
        </a:p>
      </dgm:t>
    </dgm:pt>
    <dgm:pt modelId="{CD1B312C-1AC9-4D5C-89DC-9DBE62F85C0B}" type="parTrans" cxnId="{69CD9158-55DA-48CA-BFF4-9DABF1108FDF}">
      <dgm:prSet/>
      <dgm:spPr>
        <a:xfrm rot="16200000">
          <a:off x="3458542" y="1743918"/>
          <a:ext cx="457702" cy="36974"/>
        </a:xfrm>
        <a:custGeom>
          <a:avLst/>
          <a:gdLst/>
          <a:ahLst/>
          <a:cxnLst/>
          <a:rect l="0" t="0" r="0" b="0"/>
          <a:pathLst>
            <a:path>
              <a:moveTo>
                <a:pt x="0" y="18487"/>
              </a:moveTo>
              <a:lnTo>
                <a:pt x="457702" y="18487"/>
              </a:lnTo>
            </a:path>
          </a:pathLst>
        </a:custGeom>
        <a:noFill/>
        <a:ln w="12700" cap="flat" cmpd="sng" algn="ctr">
          <a:solidFill>
            <a:sysClr val="window" lastClr="FFFFFF">
              <a:lumMod val="65000"/>
            </a:sysClr>
          </a:solidFill>
          <a:prstDash val="sysDot"/>
        </a:ln>
        <a:effectLst/>
      </dgm:spPr>
      <dgm:t>
        <a:bodyPr/>
        <a:lstStyle/>
        <a:p>
          <a:pPr>
            <a:buNone/>
          </a:pPr>
          <a:endParaRPr lang="en-US">
            <a:solidFill>
              <a:sysClr val="windowText" lastClr="000000">
                <a:hueOff val="0"/>
                <a:satOff val="0"/>
                <a:lumOff val="0"/>
                <a:alphaOff val="0"/>
              </a:sysClr>
            </a:solidFill>
            <a:latin typeface="Lato" panose="020F0502020204030203" pitchFamily="34" charset="0"/>
            <a:ea typeface="Lato" panose="020F0502020204030203" pitchFamily="34" charset="0"/>
            <a:cs typeface="Lato" panose="020F0502020204030203" pitchFamily="34" charset="0"/>
          </a:endParaRPr>
        </a:p>
      </dgm:t>
    </dgm:pt>
    <dgm:pt modelId="{EC6DDFBB-080E-41D8-BC19-2F4B0E4F3336}" type="sibTrans" cxnId="{69CD9158-55DA-48CA-BFF4-9DABF1108FDF}">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494A071A-5248-4DD8-8869-B4A530F2F5EB}">
      <dgm:prSet phldrT="[Text]"/>
      <dgm:spPr>
        <a:xfrm>
          <a:off x="4805991" y="1381694"/>
          <a:ext cx="1514883" cy="1514883"/>
        </a:xfrm>
        <a:prstGeom prst="ellipse">
          <a:avLst/>
        </a:prstGeom>
        <a:solidFill>
          <a:srgbClr val="EEECE1"/>
        </a:solidFill>
        <a:ln w="9525" cap="flat" cmpd="sng" algn="ctr">
          <a:solidFill>
            <a:sysClr val="window" lastClr="FFFFFF">
              <a:lumMod val="65000"/>
            </a:sysClr>
          </a:solidFill>
          <a:prstDash val="sysDash"/>
        </a:ln>
        <a:effectLst/>
      </dgm:spPr>
      <dgm:t>
        <a:bodyPr/>
        <a:lstStyle/>
        <a:p>
          <a:pPr>
            <a:buNone/>
          </a:pPr>
          <a:r>
            <a:rPr lang="en-US" dirty="0">
              <a:solidFill>
                <a:sysClr val="windowText" lastClr="000000">
                  <a:lumMod val="85000"/>
                  <a:lumOff val="15000"/>
                </a:sysClr>
              </a:solidFill>
              <a:latin typeface="Lato" panose="020F0502020204030203" pitchFamily="34" charset="0"/>
              <a:ea typeface="Lato" panose="020F0502020204030203" pitchFamily="34" charset="0"/>
              <a:cs typeface="Lato" panose="020F0502020204030203" pitchFamily="34" charset="0"/>
            </a:rPr>
            <a:t>Liquidity Needs</a:t>
          </a:r>
        </a:p>
      </dgm:t>
    </dgm:pt>
    <dgm:pt modelId="{1E69D8DA-8F3D-425D-B158-5CEAED7A5837}" type="parTrans" cxnId="{22411C82-A595-4720-B9F3-2D3F52539A58}">
      <dgm:prSet/>
      <dgm:spPr>
        <a:xfrm rot="20520000">
          <a:off x="4396562" y="2425430"/>
          <a:ext cx="457702" cy="36974"/>
        </a:xfrm>
        <a:custGeom>
          <a:avLst/>
          <a:gdLst/>
          <a:ahLst/>
          <a:cxnLst/>
          <a:rect l="0" t="0" r="0" b="0"/>
          <a:pathLst>
            <a:path>
              <a:moveTo>
                <a:pt x="0" y="18487"/>
              </a:moveTo>
              <a:lnTo>
                <a:pt x="457702" y="18487"/>
              </a:lnTo>
            </a:path>
          </a:pathLst>
        </a:custGeom>
        <a:noFill/>
        <a:ln w="12700" cap="flat" cmpd="sng" algn="ctr">
          <a:solidFill>
            <a:sysClr val="window" lastClr="FFFFFF">
              <a:lumMod val="65000"/>
            </a:sysClr>
          </a:solidFill>
          <a:prstDash val="sysDot"/>
        </a:ln>
        <a:effectLst/>
      </dgm:spPr>
      <dgm:t>
        <a:bodyPr/>
        <a:lstStyle/>
        <a:p>
          <a:pPr>
            <a:buNone/>
          </a:pPr>
          <a:endParaRPr lang="en-US">
            <a:solidFill>
              <a:sysClr val="windowText" lastClr="000000">
                <a:hueOff val="0"/>
                <a:satOff val="0"/>
                <a:lumOff val="0"/>
                <a:alphaOff val="0"/>
              </a:sysClr>
            </a:solidFill>
            <a:latin typeface="Lato" panose="020F0502020204030203" pitchFamily="34" charset="0"/>
            <a:ea typeface="Lato" panose="020F0502020204030203" pitchFamily="34" charset="0"/>
            <a:cs typeface="Lato" panose="020F0502020204030203" pitchFamily="34" charset="0"/>
          </a:endParaRPr>
        </a:p>
      </dgm:t>
    </dgm:pt>
    <dgm:pt modelId="{163B5401-0347-4FD2-9BAE-06F9D7154BD2}" type="sibTrans" cxnId="{22411C82-A595-4720-B9F3-2D3F52539A58}">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86FBD52D-7D23-4E10-955B-F7EA78F89E1F}">
      <dgm:prSet phldrT="[Text]"/>
      <dgm:spPr>
        <a:xfrm>
          <a:off x="4084730" y="3582439"/>
          <a:ext cx="1514883" cy="1514883"/>
        </a:xfrm>
        <a:prstGeom prst="ellipse">
          <a:avLst/>
        </a:prstGeom>
        <a:solidFill>
          <a:srgbClr val="EEECE1"/>
        </a:solidFill>
        <a:ln w="9525" cap="flat" cmpd="sng" algn="ctr">
          <a:solidFill>
            <a:sysClr val="window" lastClr="FFFFFF">
              <a:lumMod val="65000"/>
            </a:sysClr>
          </a:solidFill>
          <a:prstDash val="sysDash"/>
        </a:ln>
        <a:effectLst/>
      </dgm:spPr>
      <dgm:t>
        <a:bodyPr/>
        <a:lstStyle/>
        <a:p>
          <a:pPr>
            <a:buNone/>
          </a:pPr>
          <a:r>
            <a:rPr lang="en-US" dirty="0">
              <a:solidFill>
                <a:sysClr val="windowText" lastClr="000000">
                  <a:lumMod val="85000"/>
                  <a:lumOff val="15000"/>
                </a:sysClr>
              </a:solidFill>
              <a:latin typeface="Lato" panose="020F0502020204030203" pitchFamily="34" charset="0"/>
              <a:ea typeface="Lato" panose="020F0502020204030203" pitchFamily="34" charset="0"/>
              <a:cs typeface="Lato" panose="020F0502020204030203" pitchFamily="34" charset="0"/>
            </a:rPr>
            <a:t>Short Term Planning</a:t>
          </a:r>
        </a:p>
      </dgm:t>
    </dgm:pt>
    <dgm:pt modelId="{4B8A71C8-573F-44D1-A807-6E0B3FCB0BAA}" type="parTrans" cxnId="{0A67C384-F1CC-4090-8459-F08F196BF311}">
      <dgm:prSet/>
      <dgm:spPr>
        <a:xfrm rot="3241814">
          <a:off x="4039196" y="3525802"/>
          <a:ext cx="451172" cy="36974"/>
        </a:xfrm>
        <a:custGeom>
          <a:avLst/>
          <a:gdLst/>
          <a:ahLst/>
          <a:cxnLst/>
          <a:rect l="0" t="0" r="0" b="0"/>
          <a:pathLst>
            <a:path>
              <a:moveTo>
                <a:pt x="0" y="18487"/>
              </a:moveTo>
              <a:lnTo>
                <a:pt x="451172" y="18487"/>
              </a:lnTo>
            </a:path>
          </a:pathLst>
        </a:custGeom>
        <a:noFill/>
        <a:ln w="12700" cap="flat" cmpd="sng" algn="ctr">
          <a:solidFill>
            <a:sysClr val="window" lastClr="FFFFFF">
              <a:lumMod val="65000"/>
            </a:sysClr>
          </a:solidFill>
          <a:prstDash val="sysDot"/>
        </a:ln>
        <a:effectLst/>
      </dgm:spPr>
      <dgm:t>
        <a:bodyPr/>
        <a:lstStyle/>
        <a:p>
          <a:pPr>
            <a:buNone/>
          </a:pPr>
          <a:endParaRPr lang="en-US">
            <a:solidFill>
              <a:sysClr val="windowText" lastClr="000000">
                <a:hueOff val="0"/>
                <a:satOff val="0"/>
                <a:lumOff val="0"/>
                <a:alphaOff val="0"/>
              </a:sysClr>
            </a:solidFill>
            <a:latin typeface="Lato" panose="020F0502020204030203" pitchFamily="34" charset="0"/>
            <a:ea typeface="Lato" panose="020F0502020204030203" pitchFamily="34" charset="0"/>
            <a:cs typeface="Lato" panose="020F0502020204030203" pitchFamily="34" charset="0"/>
          </a:endParaRPr>
        </a:p>
      </dgm:t>
    </dgm:pt>
    <dgm:pt modelId="{AAA9382A-25E8-4F51-A7C4-F9E752A24D84}" type="sibTrans" cxnId="{0A67C384-F1CC-4090-8459-F08F196BF311}">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E02015E6-EDAF-41DF-9343-ABD18E268061}">
      <dgm:prSet phldrT="[Text]"/>
      <dgm:spPr>
        <a:xfrm>
          <a:off x="1784504" y="3587106"/>
          <a:ext cx="1514883" cy="1514883"/>
        </a:xfrm>
        <a:prstGeom prst="ellipse">
          <a:avLst/>
        </a:prstGeom>
        <a:solidFill>
          <a:srgbClr val="EEECE1"/>
        </a:solidFill>
        <a:ln w="9525" cap="flat" cmpd="sng" algn="ctr">
          <a:solidFill>
            <a:sysClr val="window" lastClr="FFFFFF">
              <a:lumMod val="65000"/>
            </a:sysClr>
          </a:solidFill>
          <a:prstDash val="sysDash"/>
        </a:ln>
        <a:effectLst/>
      </dgm:spPr>
      <dgm:t>
        <a:bodyPr/>
        <a:lstStyle/>
        <a:p>
          <a:pPr>
            <a:buNone/>
          </a:pPr>
          <a:r>
            <a:rPr lang="en-US" dirty="0">
              <a:solidFill>
                <a:sysClr val="windowText" lastClr="000000">
                  <a:lumMod val="85000"/>
                  <a:lumOff val="15000"/>
                </a:sysClr>
              </a:solidFill>
              <a:latin typeface="Lato" panose="020F0502020204030203" pitchFamily="34" charset="0"/>
              <a:ea typeface="Lato" panose="020F0502020204030203" pitchFamily="34" charset="0"/>
              <a:cs typeface="Lato" panose="020F0502020204030203" pitchFamily="34" charset="0"/>
            </a:rPr>
            <a:t>Long Term Objectives</a:t>
          </a:r>
        </a:p>
      </dgm:t>
    </dgm:pt>
    <dgm:pt modelId="{9D0D6EE5-9F15-4CDC-9E02-4CC448A3F4DB}" type="parTrans" cxnId="{128F5917-A417-43C4-B11A-688FB9E26062}">
      <dgm:prSet/>
      <dgm:spPr>
        <a:xfrm rot="7540171">
          <a:off x="2889921" y="3528136"/>
          <a:ext cx="449496" cy="36974"/>
        </a:xfrm>
        <a:custGeom>
          <a:avLst/>
          <a:gdLst/>
          <a:ahLst/>
          <a:cxnLst/>
          <a:rect l="0" t="0" r="0" b="0"/>
          <a:pathLst>
            <a:path>
              <a:moveTo>
                <a:pt x="0" y="18487"/>
              </a:moveTo>
              <a:lnTo>
                <a:pt x="449496" y="18487"/>
              </a:lnTo>
            </a:path>
          </a:pathLst>
        </a:custGeom>
        <a:noFill/>
        <a:ln w="12700" cap="flat" cmpd="sng" algn="ctr">
          <a:solidFill>
            <a:sysClr val="window" lastClr="FFFFFF">
              <a:lumMod val="65000"/>
            </a:sysClr>
          </a:solidFill>
          <a:prstDash val="sysDot"/>
        </a:ln>
        <a:effectLst/>
      </dgm:spPr>
      <dgm:t>
        <a:bodyPr/>
        <a:lstStyle/>
        <a:p>
          <a:pPr>
            <a:buNone/>
          </a:pPr>
          <a:endParaRPr lang="en-US">
            <a:solidFill>
              <a:sysClr val="windowText" lastClr="000000">
                <a:hueOff val="0"/>
                <a:satOff val="0"/>
                <a:lumOff val="0"/>
                <a:alphaOff val="0"/>
              </a:sysClr>
            </a:solidFill>
            <a:latin typeface="Lato" panose="020F0502020204030203" pitchFamily="34" charset="0"/>
            <a:ea typeface="Lato" panose="020F0502020204030203" pitchFamily="34" charset="0"/>
            <a:cs typeface="Lato" panose="020F0502020204030203" pitchFamily="34" charset="0"/>
          </a:endParaRPr>
        </a:p>
      </dgm:t>
    </dgm:pt>
    <dgm:pt modelId="{53220E76-85D6-4AA3-96F9-0B2AD69AF475}" type="sibTrans" cxnId="{128F5917-A417-43C4-B11A-688FB9E26062}">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0E4E2A24-49B2-4EF0-AB34-2A61E0CEE639}">
      <dgm:prSet phldrT="[Text]"/>
      <dgm:spPr>
        <a:xfrm>
          <a:off x="1053911" y="1381694"/>
          <a:ext cx="1514883" cy="1514883"/>
        </a:xfrm>
        <a:prstGeom prst="ellipse">
          <a:avLst/>
        </a:prstGeom>
        <a:solidFill>
          <a:srgbClr val="EEECE1"/>
        </a:solidFill>
        <a:ln w="9525" cap="flat" cmpd="sng" algn="ctr">
          <a:solidFill>
            <a:sysClr val="window" lastClr="FFFFFF">
              <a:lumMod val="65000"/>
            </a:sysClr>
          </a:solidFill>
          <a:prstDash val="sysDash"/>
        </a:ln>
        <a:effectLst/>
      </dgm:spPr>
      <dgm:t>
        <a:bodyPr/>
        <a:lstStyle/>
        <a:p>
          <a:pPr>
            <a:buNone/>
          </a:pPr>
          <a:r>
            <a:rPr lang="en-US" dirty="0">
              <a:solidFill>
                <a:sysClr val="windowText" lastClr="000000">
                  <a:lumMod val="85000"/>
                  <a:lumOff val="15000"/>
                </a:sysClr>
              </a:solidFill>
              <a:latin typeface="Lato" panose="020F0502020204030203" pitchFamily="34" charset="0"/>
              <a:ea typeface="Lato" panose="020F0502020204030203" pitchFamily="34" charset="0"/>
              <a:cs typeface="Lato" panose="020F0502020204030203" pitchFamily="34" charset="0"/>
            </a:rPr>
            <a:t>Defined Action Plan</a:t>
          </a:r>
        </a:p>
      </dgm:t>
    </dgm:pt>
    <dgm:pt modelId="{C193C647-969E-42DC-8B63-B331BBDAE9A4}" type="parTrans" cxnId="{DFCAC5A7-ACD7-4BD5-9977-8EE9CF09B88C}">
      <dgm:prSet/>
      <dgm:spPr>
        <a:xfrm rot="11880000">
          <a:off x="2520522" y="2425430"/>
          <a:ext cx="457702" cy="36974"/>
        </a:xfrm>
        <a:custGeom>
          <a:avLst/>
          <a:gdLst/>
          <a:ahLst/>
          <a:cxnLst/>
          <a:rect l="0" t="0" r="0" b="0"/>
          <a:pathLst>
            <a:path>
              <a:moveTo>
                <a:pt x="0" y="18487"/>
              </a:moveTo>
              <a:lnTo>
                <a:pt x="457702" y="18487"/>
              </a:lnTo>
            </a:path>
          </a:pathLst>
        </a:custGeom>
        <a:noFill/>
        <a:ln w="12700" cap="flat" cmpd="sng" algn="ctr">
          <a:solidFill>
            <a:sysClr val="window" lastClr="FFFFFF">
              <a:lumMod val="65000"/>
            </a:sysClr>
          </a:solidFill>
          <a:prstDash val="sysDot"/>
        </a:ln>
        <a:effectLst/>
      </dgm:spPr>
      <dgm:t>
        <a:bodyPr/>
        <a:lstStyle/>
        <a:p>
          <a:pPr>
            <a:buNone/>
          </a:pPr>
          <a:endParaRPr lang="en-US">
            <a:solidFill>
              <a:sysClr val="windowText" lastClr="000000">
                <a:hueOff val="0"/>
                <a:satOff val="0"/>
                <a:lumOff val="0"/>
                <a:alphaOff val="0"/>
              </a:sysClr>
            </a:solidFill>
            <a:latin typeface="Lato" panose="020F0502020204030203" pitchFamily="34" charset="0"/>
            <a:ea typeface="Lato" panose="020F0502020204030203" pitchFamily="34" charset="0"/>
            <a:cs typeface="Lato" panose="020F0502020204030203" pitchFamily="34" charset="0"/>
          </a:endParaRPr>
        </a:p>
      </dgm:t>
    </dgm:pt>
    <dgm:pt modelId="{A073B08F-C286-4609-A541-7581D72298C0}" type="sibTrans" cxnId="{DFCAC5A7-ACD7-4BD5-9977-8EE9CF09B88C}">
      <dgm:prSet/>
      <dgm:spPr/>
      <dgm:t>
        <a:bodyPr/>
        <a:lstStyle/>
        <a:p>
          <a:endParaRPr lang="en-US">
            <a:latin typeface="Lato" panose="020F0502020204030203" pitchFamily="34" charset="0"/>
            <a:ea typeface="Lato" panose="020F0502020204030203" pitchFamily="34" charset="0"/>
            <a:cs typeface="Lato" panose="020F0502020204030203" pitchFamily="34" charset="0"/>
          </a:endParaRPr>
        </a:p>
      </dgm:t>
    </dgm:pt>
    <dgm:pt modelId="{422B48F0-EBA7-4A6D-A3D7-3FB75709D9AD}" type="pres">
      <dgm:prSet presAssocID="{7FBE35DC-A2FD-4824-8CCD-94EBE0842DAB}" presName="cycle" presStyleCnt="0">
        <dgm:presLayoutVars>
          <dgm:chMax val="1"/>
          <dgm:dir/>
          <dgm:animLvl val="ctr"/>
          <dgm:resizeHandles val="exact"/>
        </dgm:presLayoutVars>
      </dgm:prSet>
      <dgm:spPr/>
    </dgm:pt>
    <dgm:pt modelId="{4CFF3E7D-8AE3-40AD-BCC2-6E33FEDAA935}" type="pres">
      <dgm:prSet presAssocID="{4763111C-1CD5-4950-A9F0-56029168C2FA}" presName="centerShape" presStyleLbl="node0" presStyleIdx="0" presStyleCnt="1"/>
      <dgm:spPr/>
    </dgm:pt>
    <dgm:pt modelId="{07B2E84C-BBC6-4375-AD97-0A2BD85F8D76}" type="pres">
      <dgm:prSet presAssocID="{CD1B312C-1AC9-4D5C-89DC-9DBE62F85C0B}" presName="Name9" presStyleLbl="parChTrans1D2" presStyleIdx="0" presStyleCnt="5"/>
      <dgm:spPr/>
    </dgm:pt>
    <dgm:pt modelId="{707BB29A-28E4-4841-B307-275FFCE7E1F5}" type="pres">
      <dgm:prSet presAssocID="{CD1B312C-1AC9-4D5C-89DC-9DBE62F85C0B}" presName="connTx" presStyleLbl="parChTrans1D2" presStyleIdx="0" presStyleCnt="5"/>
      <dgm:spPr/>
    </dgm:pt>
    <dgm:pt modelId="{D5AE5D7A-B683-4F52-8C04-CA3B744432F0}" type="pres">
      <dgm:prSet presAssocID="{9FCB50F8-C826-4745-85F6-CD96D0769324}" presName="node" presStyleLbl="node1" presStyleIdx="0" presStyleCnt="5">
        <dgm:presLayoutVars>
          <dgm:bulletEnabled val="1"/>
        </dgm:presLayoutVars>
      </dgm:prSet>
      <dgm:spPr/>
    </dgm:pt>
    <dgm:pt modelId="{D851004C-1976-40ED-9450-07662A541420}" type="pres">
      <dgm:prSet presAssocID="{1E69D8DA-8F3D-425D-B158-5CEAED7A5837}" presName="Name9" presStyleLbl="parChTrans1D2" presStyleIdx="1" presStyleCnt="5"/>
      <dgm:spPr/>
    </dgm:pt>
    <dgm:pt modelId="{A0188C5D-9B22-4864-BB4F-D6E42A441232}" type="pres">
      <dgm:prSet presAssocID="{1E69D8DA-8F3D-425D-B158-5CEAED7A5837}" presName="connTx" presStyleLbl="parChTrans1D2" presStyleIdx="1" presStyleCnt="5"/>
      <dgm:spPr/>
    </dgm:pt>
    <dgm:pt modelId="{CE7E3FAE-CEB6-4842-83BF-A2C1D3A10B87}" type="pres">
      <dgm:prSet presAssocID="{494A071A-5248-4DD8-8869-B4A530F2F5EB}" presName="node" presStyleLbl="node1" presStyleIdx="1" presStyleCnt="5">
        <dgm:presLayoutVars>
          <dgm:bulletEnabled val="1"/>
        </dgm:presLayoutVars>
      </dgm:prSet>
      <dgm:spPr/>
    </dgm:pt>
    <dgm:pt modelId="{5D9A7742-F746-4FAD-80E4-8C6960375572}" type="pres">
      <dgm:prSet presAssocID="{4B8A71C8-573F-44D1-A807-6E0B3FCB0BAA}" presName="Name9" presStyleLbl="parChTrans1D2" presStyleIdx="2" presStyleCnt="5"/>
      <dgm:spPr/>
    </dgm:pt>
    <dgm:pt modelId="{D54B497F-44D1-47AB-99B0-002CA49EB4DE}" type="pres">
      <dgm:prSet presAssocID="{4B8A71C8-573F-44D1-A807-6E0B3FCB0BAA}" presName="connTx" presStyleLbl="parChTrans1D2" presStyleIdx="2" presStyleCnt="5"/>
      <dgm:spPr/>
    </dgm:pt>
    <dgm:pt modelId="{8EC77C77-72D8-4CEB-9FA3-F2107A109990}" type="pres">
      <dgm:prSet presAssocID="{86FBD52D-7D23-4E10-955B-F7EA78F89E1F}" presName="node" presStyleLbl="node1" presStyleIdx="2" presStyleCnt="5" custRadScaleRad="99669" custRadScaleInc="84">
        <dgm:presLayoutVars>
          <dgm:bulletEnabled val="1"/>
        </dgm:presLayoutVars>
      </dgm:prSet>
      <dgm:spPr/>
    </dgm:pt>
    <dgm:pt modelId="{B153434F-3368-4E00-B5EA-D600C01A86D2}" type="pres">
      <dgm:prSet presAssocID="{9D0D6EE5-9F15-4CDC-9E02-4CC448A3F4DB}" presName="Name9" presStyleLbl="parChTrans1D2" presStyleIdx="3" presStyleCnt="5"/>
      <dgm:spPr/>
    </dgm:pt>
    <dgm:pt modelId="{C17FE5C7-C1AF-4663-81C0-7574BA6DEA1F}" type="pres">
      <dgm:prSet presAssocID="{9D0D6EE5-9F15-4CDC-9E02-4CC448A3F4DB}" presName="connTx" presStyleLbl="parChTrans1D2" presStyleIdx="3" presStyleCnt="5"/>
      <dgm:spPr/>
    </dgm:pt>
    <dgm:pt modelId="{4BAEF1E7-FEF9-4F3B-B052-1D83D42399D2}" type="pres">
      <dgm:prSet presAssocID="{E02015E6-EDAF-41DF-9343-ABD18E268061}" presName="node" presStyleLbl="node1" presStyleIdx="3" presStyleCnt="5" custRadScaleRad="99584" custRadScaleInc="-918">
        <dgm:presLayoutVars>
          <dgm:bulletEnabled val="1"/>
        </dgm:presLayoutVars>
      </dgm:prSet>
      <dgm:spPr/>
    </dgm:pt>
    <dgm:pt modelId="{40C07FBF-AEAC-417B-A0E2-6C5BB9111675}" type="pres">
      <dgm:prSet presAssocID="{C193C647-969E-42DC-8B63-B331BBDAE9A4}" presName="Name9" presStyleLbl="parChTrans1D2" presStyleIdx="4" presStyleCnt="5"/>
      <dgm:spPr/>
    </dgm:pt>
    <dgm:pt modelId="{DFA385F3-3101-4EDA-8D3C-3888339EBBA0}" type="pres">
      <dgm:prSet presAssocID="{C193C647-969E-42DC-8B63-B331BBDAE9A4}" presName="connTx" presStyleLbl="parChTrans1D2" presStyleIdx="4" presStyleCnt="5"/>
      <dgm:spPr/>
    </dgm:pt>
    <dgm:pt modelId="{463442FC-2364-4F8F-B0A2-917E2D96CAC4}" type="pres">
      <dgm:prSet presAssocID="{0E4E2A24-49B2-4EF0-AB34-2A61E0CEE639}" presName="node" presStyleLbl="node1" presStyleIdx="4" presStyleCnt="5">
        <dgm:presLayoutVars>
          <dgm:bulletEnabled val="1"/>
        </dgm:presLayoutVars>
      </dgm:prSet>
      <dgm:spPr/>
    </dgm:pt>
  </dgm:ptLst>
  <dgm:cxnLst>
    <dgm:cxn modelId="{229BD109-D619-4020-8B58-9F6C6CD8F3C6}" type="presOf" srcId="{494A071A-5248-4DD8-8869-B4A530F2F5EB}" destId="{CE7E3FAE-CEB6-4842-83BF-A2C1D3A10B87}" srcOrd="0" destOrd="0" presId="urn:microsoft.com/office/officeart/2005/8/layout/radial1"/>
    <dgm:cxn modelId="{128F5917-A417-43C4-B11A-688FB9E26062}" srcId="{4763111C-1CD5-4950-A9F0-56029168C2FA}" destId="{E02015E6-EDAF-41DF-9343-ABD18E268061}" srcOrd="3" destOrd="0" parTransId="{9D0D6EE5-9F15-4CDC-9E02-4CC448A3F4DB}" sibTransId="{53220E76-85D6-4AA3-96F9-0B2AD69AF475}"/>
    <dgm:cxn modelId="{E86A8F22-CE56-4FFD-B255-1965C8A71FE6}" type="presOf" srcId="{C193C647-969E-42DC-8B63-B331BBDAE9A4}" destId="{40C07FBF-AEAC-417B-A0E2-6C5BB9111675}" srcOrd="0" destOrd="0" presId="urn:microsoft.com/office/officeart/2005/8/layout/radial1"/>
    <dgm:cxn modelId="{69B39B2A-6171-4135-B622-E256B770A009}" type="presOf" srcId="{9D0D6EE5-9F15-4CDC-9E02-4CC448A3F4DB}" destId="{B153434F-3368-4E00-B5EA-D600C01A86D2}" srcOrd="0" destOrd="0" presId="urn:microsoft.com/office/officeart/2005/8/layout/radial1"/>
    <dgm:cxn modelId="{8204362D-854E-488A-B6DB-9D1654FA8CFA}" type="presOf" srcId="{C193C647-969E-42DC-8B63-B331BBDAE9A4}" destId="{DFA385F3-3101-4EDA-8D3C-3888339EBBA0}" srcOrd="1" destOrd="0" presId="urn:microsoft.com/office/officeart/2005/8/layout/radial1"/>
    <dgm:cxn modelId="{B2E0792D-D779-4845-A4F5-8A97F70DAF26}" type="presOf" srcId="{1E69D8DA-8F3D-425D-B158-5CEAED7A5837}" destId="{D851004C-1976-40ED-9450-07662A541420}" srcOrd="0" destOrd="0" presId="urn:microsoft.com/office/officeart/2005/8/layout/radial1"/>
    <dgm:cxn modelId="{B02F5535-13E6-4CE4-8AC3-2C6F2352CE03}" type="presOf" srcId="{CD1B312C-1AC9-4D5C-89DC-9DBE62F85C0B}" destId="{707BB29A-28E4-4841-B307-275FFCE7E1F5}" srcOrd="1" destOrd="0" presId="urn:microsoft.com/office/officeart/2005/8/layout/radial1"/>
    <dgm:cxn modelId="{C3C1D636-927F-4BE3-8BBC-B97BF6440A30}" type="presOf" srcId="{9FCB50F8-C826-4745-85F6-CD96D0769324}" destId="{D5AE5D7A-B683-4F52-8C04-CA3B744432F0}" srcOrd="0" destOrd="0" presId="urn:microsoft.com/office/officeart/2005/8/layout/radial1"/>
    <dgm:cxn modelId="{7004465D-5FA4-44BC-9DDB-77B92B0EA8F9}" type="presOf" srcId="{86FBD52D-7D23-4E10-955B-F7EA78F89E1F}" destId="{8EC77C77-72D8-4CEB-9FA3-F2107A109990}" srcOrd="0" destOrd="0" presId="urn:microsoft.com/office/officeart/2005/8/layout/radial1"/>
    <dgm:cxn modelId="{17E9CE47-821B-4452-8D01-4AC37563DE1E}" type="presOf" srcId="{E02015E6-EDAF-41DF-9343-ABD18E268061}" destId="{4BAEF1E7-FEF9-4F3B-B052-1D83D42399D2}" srcOrd="0" destOrd="0" presId="urn:microsoft.com/office/officeart/2005/8/layout/radial1"/>
    <dgm:cxn modelId="{4E6D854A-87F2-4EB2-903F-D96D18C9246E}" type="presOf" srcId="{0E4E2A24-49B2-4EF0-AB34-2A61E0CEE639}" destId="{463442FC-2364-4F8F-B0A2-917E2D96CAC4}" srcOrd="0" destOrd="0" presId="urn:microsoft.com/office/officeart/2005/8/layout/radial1"/>
    <dgm:cxn modelId="{A0097F6C-DFED-4544-B3C6-B34099AC61BF}" type="presOf" srcId="{4B8A71C8-573F-44D1-A807-6E0B3FCB0BAA}" destId="{D54B497F-44D1-47AB-99B0-002CA49EB4DE}" srcOrd="1" destOrd="0" presId="urn:microsoft.com/office/officeart/2005/8/layout/radial1"/>
    <dgm:cxn modelId="{68CD8B54-00F7-489E-A9BC-1E4D3976F988}" type="presOf" srcId="{4B8A71C8-573F-44D1-A807-6E0B3FCB0BAA}" destId="{5D9A7742-F746-4FAD-80E4-8C6960375572}" srcOrd="0" destOrd="0" presId="urn:microsoft.com/office/officeart/2005/8/layout/radial1"/>
    <dgm:cxn modelId="{F5BCCB54-8F8F-41C0-A33F-23759F16F973}" srcId="{7FBE35DC-A2FD-4824-8CCD-94EBE0842DAB}" destId="{4763111C-1CD5-4950-A9F0-56029168C2FA}" srcOrd="0" destOrd="0" parTransId="{6AF18833-0853-4160-B171-6C8C089EE298}" sibTransId="{65558D62-088D-4646-B29D-F4853B1784D6}"/>
    <dgm:cxn modelId="{69CD9158-55DA-48CA-BFF4-9DABF1108FDF}" srcId="{4763111C-1CD5-4950-A9F0-56029168C2FA}" destId="{9FCB50F8-C826-4745-85F6-CD96D0769324}" srcOrd="0" destOrd="0" parTransId="{CD1B312C-1AC9-4D5C-89DC-9DBE62F85C0B}" sibTransId="{EC6DDFBB-080E-41D8-BC19-2F4B0E4F3336}"/>
    <dgm:cxn modelId="{22411C82-A595-4720-B9F3-2D3F52539A58}" srcId="{4763111C-1CD5-4950-A9F0-56029168C2FA}" destId="{494A071A-5248-4DD8-8869-B4A530F2F5EB}" srcOrd="1" destOrd="0" parTransId="{1E69D8DA-8F3D-425D-B158-5CEAED7A5837}" sibTransId="{163B5401-0347-4FD2-9BAE-06F9D7154BD2}"/>
    <dgm:cxn modelId="{0A67C384-F1CC-4090-8459-F08F196BF311}" srcId="{4763111C-1CD5-4950-A9F0-56029168C2FA}" destId="{86FBD52D-7D23-4E10-955B-F7EA78F89E1F}" srcOrd="2" destOrd="0" parTransId="{4B8A71C8-573F-44D1-A807-6E0B3FCB0BAA}" sibTransId="{AAA9382A-25E8-4F51-A7C4-F9E752A24D84}"/>
    <dgm:cxn modelId="{E19491A0-CB98-4F7F-B2FD-35DB4AEED6B9}" type="presOf" srcId="{9D0D6EE5-9F15-4CDC-9E02-4CC448A3F4DB}" destId="{C17FE5C7-C1AF-4663-81C0-7574BA6DEA1F}" srcOrd="1" destOrd="0" presId="urn:microsoft.com/office/officeart/2005/8/layout/radial1"/>
    <dgm:cxn modelId="{DFCAC5A7-ACD7-4BD5-9977-8EE9CF09B88C}" srcId="{4763111C-1CD5-4950-A9F0-56029168C2FA}" destId="{0E4E2A24-49B2-4EF0-AB34-2A61E0CEE639}" srcOrd="4" destOrd="0" parTransId="{C193C647-969E-42DC-8B63-B331BBDAE9A4}" sibTransId="{A073B08F-C286-4609-A541-7581D72298C0}"/>
    <dgm:cxn modelId="{6E90B9BE-2112-444B-9F85-A6CBC65463AC}" type="presOf" srcId="{7FBE35DC-A2FD-4824-8CCD-94EBE0842DAB}" destId="{422B48F0-EBA7-4A6D-A3D7-3FB75709D9AD}" srcOrd="0" destOrd="0" presId="urn:microsoft.com/office/officeart/2005/8/layout/radial1"/>
    <dgm:cxn modelId="{0476F7C9-8EAC-46B1-ACFC-46914A43A388}" type="presOf" srcId="{1E69D8DA-8F3D-425D-B158-5CEAED7A5837}" destId="{A0188C5D-9B22-4864-BB4F-D6E42A441232}" srcOrd="1" destOrd="0" presId="urn:microsoft.com/office/officeart/2005/8/layout/radial1"/>
    <dgm:cxn modelId="{82199EE7-9918-454E-A03C-EA6252CA7216}" type="presOf" srcId="{4763111C-1CD5-4950-A9F0-56029168C2FA}" destId="{4CFF3E7D-8AE3-40AD-BCC2-6E33FEDAA935}" srcOrd="0" destOrd="0" presId="urn:microsoft.com/office/officeart/2005/8/layout/radial1"/>
    <dgm:cxn modelId="{FF0E91F8-E444-42E5-847C-89AC3E08CD3C}" type="presOf" srcId="{CD1B312C-1AC9-4D5C-89DC-9DBE62F85C0B}" destId="{07B2E84C-BBC6-4375-AD97-0A2BD85F8D76}" srcOrd="0" destOrd="0" presId="urn:microsoft.com/office/officeart/2005/8/layout/radial1"/>
    <dgm:cxn modelId="{012B4F2B-65E4-4DA1-A3AE-1CB69954BE23}" type="presParOf" srcId="{422B48F0-EBA7-4A6D-A3D7-3FB75709D9AD}" destId="{4CFF3E7D-8AE3-40AD-BCC2-6E33FEDAA935}" srcOrd="0" destOrd="0" presId="urn:microsoft.com/office/officeart/2005/8/layout/radial1"/>
    <dgm:cxn modelId="{73352E10-AD17-4BCF-821F-69A0FB8DF8FD}" type="presParOf" srcId="{422B48F0-EBA7-4A6D-A3D7-3FB75709D9AD}" destId="{07B2E84C-BBC6-4375-AD97-0A2BD85F8D76}" srcOrd="1" destOrd="0" presId="urn:microsoft.com/office/officeart/2005/8/layout/radial1"/>
    <dgm:cxn modelId="{C3A25060-BFB2-4BDB-8C19-5F4CA496C533}" type="presParOf" srcId="{07B2E84C-BBC6-4375-AD97-0A2BD85F8D76}" destId="{707BB29A-28E4-4841-B307-275FFCE7E1F5}" srcOrd="0" destOrd="0" presId="urn:microsoft.com/office/officeart/2005/8/layout/radial1"/>
    <dgm:cxn modelId="{69539115-CA26-4A41-8F57-ED095DAF61E8}" type="presParOf" srcId="{422B48F0-EBA7-4A6D-A3D7-3FB75709D9AD}" destId="{D5AE5D7A-B683-4F52-8C04-CA3B744432F0}" srcOrd="2" destOrd="0" presId="urn:microsoft.com/office/officeart/2005/8/layout/radial1"/>
    <dgm:cxn modelId="{F6BB4BBE-4FAA-415D-864E-A1DF226294C1}" type="presParOf" srcId="{422B48F0-EBA7-4A6D-A3D7-3FB75709D9AD}" destId="{D851004C-1976-40ED-9450-07662A541420}" srcOrd="3" destOrd="0" presId="urn:microsoft.com/office/officeart/2005/8/layout/radial1"/>
    <dgm:cxn modelId="{F23B2B90-3F03-49FC-BD98-303477A30B32}" type="presParOf" srcId="{D851004C-1976-40ED-9450-07662A541420}" destId="{A0188C5D-9B22-4864-BB4F-D6E42A441232}" srcOrd="0" destOrd="0" presId="urn:microsoft.com/office/officeart/2005/8/layout/radial1"/>
    <dgm:cxn modelId="{57A0850D-A8F9-4569-B12B-65687C046C6A}" type="presParOf" srcId="{422B48F0-EBA7-4A6D-A3D7-3FB75709D9AD}" destId="{CE7E3FAE-CEB6-4842-83BF-A2C1D3A10B87}" srcOrd="4" destOrd="0" presId="urn:microsoft.com/office/officeart/2005/8/layout/radial1"/>
    <dgm:cxn modelId="{769316CF-1A3F-458D-B3D3-9CBEB2C6E849}" type="presParOf" srcId="{422B48F0-EBA7-4A6D-A3D7-3FB75709D9AD}" destId="{5D9A7742-F746-4FAD-80E4-8C6960375572}" srcOrd="5" destOrd="0" presId="urn:microsoft.com/office/officeart/2005/8/layout/radial1"/>
    <dgm:cxn modelId="{2DDCAC44-1C9A-484E-ADC8-2B99ADF3C9FE}" type="presParOf" srcId="{5D9A7742-F746-4FAD-80E4-8C6960375572}" destId="{D54B497F-44D1-47AB-99B0-002CA49EB4DE}" srcOrd="0" destOrd="0" presId="urn:microsoft.com/office/officeart/2005/8/layout/radial1"/>
    <dgm:cxn modelId="{369AB6AD-C271-4F98-AD60-DDE00B53B3BB}" type="presParOf" srcId="{422B48F0-EBA7-4A6D-A3D7-3FB75709D9AD}" destId="{8EC77C77-72D8-4CEB-9FA3-F2107A109990}" srcOrd="6" destOrd="0" presId="urn:microsoft.com/office/officeart/2005/8/layout/radial1"/>
    <dgm:cxn modelId="{DD9689A8-CEFE-40D4-A60C-721D86A4B79E}" type="presParOf" srcId="{422B48F0-EBA7-4A6D-A3D7-3FB75709D9AD}" destId="{B153434F-3368-4E00-B5EA-D600C01A86D2}" srcOrd="7" destOrd="0" presId="urn:microsoft.com/office/officeart/2005/8/layout/radial1"/>
    <dgm:cxn modelId="{38F0E63A-C94A-43F7-9D15-DBE1033ED9D2}" type="presParOf" srcId="{B153434F-3368-4E00-B5EA-D600C01A86D2}" destId="{C17FE5C7-C1AF-4663-81C0-7574BA6DEA1F}" srcOrd="0" destOrd="0" presId="urn:microsoft.com/office/officeart/2005/8/layout/radial1"/>
    <dgm:cxn modelId="{DC0DFD14-121D-431C-BD0D-230FDD70F55F}" type="presParOf" srcId="{422B48F0-EBA7-4A6D-A3D7-3FB75709D9AD}" destId="{4BAEF1E7-FEF9-4F3B-B052-1D83D42399D2}" srcOrd="8" destOrd="0" presId="urn:microsoft.com/office/officeart/2005/8/layout/radial1"/>
    <dgm:cxn modelId="{E480B670-F36B-41EE-B40B-B064DC9A14D1}" type="presParOf" srcId="{422B48F0-EBA7-4A6D-A3D7-3FB75709D9AD}" destId="{40C07FBF-AEAC-417B-A0E2-6C5BB9111675}" srcOrd="9" destOrd="0" presId="urn:microsoft.com/office/officeart/2005/8/layout/radial1"/>
    <dgm:cxn modelId="{93A570C1-2972-410B-BDA6-EEFDF4E806E0}" type="presParOf" srcId="{40C07FBF-AEAC-417B-A0E2-6C5BB9111675}" destId="{DFA385F3-3101-4EDA-8D3C-3888339EBBA0}" srcOrd="0" destOrd="0" presId="urn:microsoft.com/office/officeart/2005/8/layout/radial1"/>
    <dgm:cxn modelId="{FD0F75D1-BC53-4FD5-9603-1F6499019CB5}" type="presParOf" srcId="{422B48F0-EBA7-4A6D-A3D7-3FB75709D9AD}" destId="{463442FC-2364-4F8F-B0A2-917E2D96CAC4}"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76FE6-3942-465F-89C1-3AB619729A6C}">
      <dsp:nvSpPr>
        <dsp:cNvPr id="0" name=""/>
        <dsp:cNvSpPr/>
      </dsp:nvSpPr>
      <dsp:spPr>
        <a:xfrm>
          <a:off x="2849347" y="2017019"/>
          <a:ext cx="1745906" cy="1701202"/>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 lastClr="FFFFFF"/>
              </a:solidFill>
              <a:latin typeface="Century Gothic" pitchFamily="34" charset="0"/>
              <a:ea typeface="+mn-ea"/>
              <a:cs typeface="+mn-cs"/>
            </a:rPr>
            <a:t>Fiduciary Advocate</a:t>
          </a:r>
        </a:p>
      </dsp:txBody>
      <dsp:txXfrm>
        <a:off x="3105029" y="2266154"/>
        <a:ext cx="1234542" cy="1202932"/>
      </dsp:txXfrm>
    </dsp:sp>
    <dsp:sp modelId="{3989FF73-1E82-4E4C-ACC5-5B08F0A9E8F2}">
      <dsp:nvSpPr>
        <dsp:cNvPr id="0" name=""/>
        <dsp:cNvSpPr/>
      </dsp:nvSpPr>
      <dsp:spPr>
        <a:xfrm rot="16166735">
          <a:off x="3414919" y="1327663"/>
          <a:ext cx="595573" cy="445199"/>
        </a:xfrm>
        <a:prstGeom prst="rightArrow">
          <a:avLst>
            <a:gd name="adj1" fmla="val 60000"/>
            <a:gd name="adj2" fmla="val 50000"/>
          </a:avLst>
        </a:prstGeom>
        <a:solidFill>
          <a:srgbClr val="4F81B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solidFill>
              <a:srgbClr val="4F81BD"/>
            </a:solidFill>
            <a:latin typeface="Calibri"/>
            <a:ea typeface="+mn-ea"/>
            <a:cs typeface="+mn-cs"/>
          </a:endParaRPr>
        </a:p>
      </dsp:txBody>
      <dsp:txXfrm rot="10800000">
        <a:off x="3482345" y="1483480"/>
        <a:ext cx="462013" cy="267119"/>
      </dsp:txXfrm>
    </dsp:sp>
    <dsp:sp modelId="{A719E9C7-9B56-45D6-B347-677CBF0A591F}">
      <dsp:nvSpPr>
        <dsp:cNvPr id="0" name=""/>
        <dsp:cNvSpPr/>
      </dsp:nvSpPr>
      <dsp:spPr>
        <a:xfrm>
          <a:off x="2622475" y="-84224"/>
          <a:ext cx="2160044" cy="1810625"/>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rPr>
            <a:t>Impacts from managing  cash flow</a:t>
          </a:r>
        </a:p>
        <a:p>
          <a:pPr marL="0" lvl="0" indent="0" algn="ctr" defTabSz="800100">
            <a:lnSpc>
              <a:spcPct val="90000"/>
            </a:lnSpc>
            <a:spcBef>
              <a:spcPct val="0"/>
            </a:spcBef>
            <a:spcAft>
              <a:spcPct val="35000"/>
            </a:spcAft>
            <a:buNone/>
          </a:pPr>
          <a:endParaRPr lang="en-US" sz="1500" kern="12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endParaRPr>
        </a:p>
      </dsp:txBody>
      <dsp:txXfrm>
        <a:off x="2938806" y="180936"/>
        <a:ext cx="1527382" cy="1280305"/>
      </dsp:txXfrm>
    </dsp:sp>
    <dsp:sp modelId="{FE1D7606-E516-49AE-8041-D662C3E0EF6A}">
      <dsp:nvSpPr>
        <dsp:cNvPr id="0" name=""/>
        <dsp:cNvSpPr/>
      </dsp:nvSpPr>
      <dsp:spPr>
        <a:xfrm rot="20340558">
          <a:off x="4531027" y="1993449"/>
          <a:ext cx="995300" cy="496686"/>
        </a:xfrm>
        <a:prstGeom prst="rightArrow">
          <a:avLst>
            <a:gd name="adj1" fmla="val 60000"/>
            <a:gd name="adj2" fmla="val 50000"/>
          </a:avLst>
        </a:prstGeom>
        <a:solidFill>
          <a:srgbClr val="4F81B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solidFill>
              <a:sysClr val="window" lastClr="FFFFFF"/>
            </a:solidFill>
            <a:latin typeface="Calibri"/>
            <a:ea typeface="+mn-ea"/>
            <a:cs typeface="+mn-cs"/>
          </a:endParaRPr>
        </a:p>
      </dsp:txBody>
      <dsp:txXfrm>
        <a:off x="4535971" y="2119474"/>
        <a:ext cx="846294" cy="298012"/>
      </dsp:txXfrm>
    </dsp:sp>
    <dsp:sp modelId="{8822364C-D65D-4F44-AB3A-27189C70206B}">
      <dsp:nvSpPr>
        <dsp:cNvPr id="0" name=""/>
        <dsp:cNvSpPr/>
      </dsp:nvSpPr>
      <dsp:spPr>
        <a:xfrm>
          <a:off x="5274923" y="1213257"/>
          <a:ext cx="1710996" cy="146084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rPr>
            <a:t>Increased Regulatory Complexity</a:t>
          </a:r>
        </a:p>
      </dsp:txBody>
      <dsp:txXfrm>
        <a:off x="5525493" y="1427192"/>
        <a:ext cx="1209856" cy="1032971"/>
      </dsp:txXfrm>
    </dsp:sp>
    <dsp:sp modelId="{D9077A09-3F53-423A-8C4F-9BF501E63AEB}">
      <dsp:nvSpPr>
        <dsp:cNvPr id="0" name=""/>
        <dsp:cNvSpPr/>
      </dsp:nvSpPr>
      <dsp:spPr>
        <a:xfrm rot="1077318">
          <a:off x="4610502" y="3111536"/>
          <a:ext cx="799319" cy="496686"/>
        </a:xfrm>
        <a:prstGeom prst="rightArrow">
          <a:avLst>
            <a:gd name="adj1" fmla="val 60000"/>
            <a:gd name="adj2" fmla="val 50000"/>
          </a:avLst>
        </a:prstGeom>
        <a:solidFill>
          <a:srgbClr val="4F81B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solidFill>
              <a:sysClr val="window" lastClr="FFFFFF"/>
            </a:solidFill>
            <a:latin typeface="Calibri"/>
            <a:ea typeface="+mn-ea"/>
            <a:cs typeface="+mn-cs"/>
          </a:endParaRPr>
        </a:p>
      </dsp:txBody>
      <dsp:txXfrm>
        <a:off x="4614130" y="3187906"/>
        <a:ext cx="650313" cy="298012"/>
      </dsp:txXfrm>
    </dsp:sp>
    <dsp:sp modelId="{6F743641-5D4C-4550-BED8-9B93CF36F7FD}">
      <dsp:nvSpPr>
        <dsp:cNvPr id="0" name=""/>
        <dsp:cNvSpPr/>
      </dsp:nvSpPr>
      <dsp:spPr>
        <a:xfrm>
          <a:off x="5268060" y="2889598"/>
          <a:ext cx="1970163" cy="1596319"/>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rPr>
            <a:t>Unprotected Data</a:t>
          </a:r>
        </a:p>
      </dsp:txBody>
      <dsp:txXfrm>
        <a:off x="5556584" y="3123374"/>
        <a:ext cx="1393115" cy="1128767"/>
      </dsp:txXfrm>
    </dsp:sp>
    <dsp:sp modelId="{72FCBB28-1DAA-4768-BDE1-D9C99DE815CE}">
      <dsp:nvSpPr>
        <dsp:cNvPr id="0" name=""/>
        <dsp:cNvSpPr/>
      </dsp:nvSpPr>
      <dsp:spPr>
        <a:xfrm rot="5447719">
          <a:off x="3282836" y="3936208"/>
          <a:ext cx="849046" cy="475229"/>
        </a:xfrm>
        <a:prstGeom prst="rightArrow">
          <a:avLst>
            <a:gd name="adj1" fmla="val 60000"/>
            <a:gd name="adj2" fmla="val 50000"/>
          </a:avLst>
        </a:prstGeom>
        <a:solidFill>
          <a:srgbClr val="4F81B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solidFill>
              <a:sysClr val="window" lastClr="FFFFFF"/>
            </a:solidFill>
            <a:latin typeface="Calibri"/>
            <a:ea typeface="+mn-ea"/>
            <a:cs typeface="+mn-cs"/>
          </a:endParaRPr>
        </a:p>
      </dsp:txBody>
      <dsp:txXfrm rot="10800000">
        <a:off x="3355110" y="3959976"/>
        <a:ext cx="706477" cy="285137"/>
      </dsp:txXfrm>
    </dsp:sp>
    <dsp:sp modelId="{49778449-4598-4D73-B826-827CE4E097B5}">
      <dsp:nvSpPr>
        <dsp:cNvPr id="0" name=""/>
        <dsp:cNvSpPr/>
      </dsp:nvSpPr>
      <dsp:spPr>
        <a:xfrm>
          <a:off x="2661821" y="4183732"/>
          <a:ext cx="2064139" cy="146084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kern="12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endParaRPr>
        </a:p>
        <a:p>
          <a:pPr marL="0" lvl="0" indent="0" algn="ctr" defTabSz="666750">
            <a:lnSpc>
              <a:spcPct val="90000"/>
            </a:lnSpc>
            <a:spcBef>
              <a:spcPct val="0"/>
            </a:spcBef>
            <a:spcAft>
              <a:spcPct val="35000"/>
            </a:spcAft>
            <a:buNone/>
          </a:pPr>
          <a:r>
            <a:rPr lang="en-US" sz="1800" kern="12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rPr>
            <a:t>Employee Financial Anxiety and Vulnerability</a:t>
          </a:r>
        </a:p>
      </dsp:txBody>
      <dsp:txXfrm>
        <a:off x="2964107" y="4397667"/>
        <a:ext cx="1459567" cy="1032971"/>
      </dsp:txXfrm>
    </dsp:sp>
    <dsp:sp modelId="{D736DE7C-E838-41DD-83B3-0099ACB43ED2}">
      <dsp:nvSpPr>
        <dsp:cNvPr id="0" name=""/>
        <dsp:cNvSpPr/>
      </dsp:nvSpPr>
      <dsp:spPr>
        <a:xfrm rot="9685980">
          <a:off x="1773215" y="3094372"/>
          <a:ext cx="1135650" cy="496686"/>
        </a:xfrm>
        <a:prstGeom prst="rightArrow">
          <a:avLst>
            <a:gd name="adj1" fmla="val 60000"/>
            <a:gd name="adj2" fmla="val 50000"/>
          </a:avLst>
        </a:prstGeom>
        <a:solidFill>
          <a:srgbClr val="4F81B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solidFill>
              <a:sysClr val="window" lastClr="FFFFFF"/>
            </a:solidFill>
            <a:latin typeface="Calibri"/>
            <a:ea typeface="+mn-ea"/>
            <a:cs typeface="+mn-cs"/>
          </a:endParaRPr>
        </a:p>
      </dsp:txBody>
      <dsp:txXfrm rot="10800000">
        <a:off x="1918343" y="3169986"/>
        <a:ext cx="986644" cy="298012"/>
      </dsp:txXfrm>
    </dsp:sp>
    <dsp:sp modelId="{13182C6B-A84C-41D7-8B01-142243C3AA78}">
      <dsp:nvSpPr>
        <dsp:cNvPr id="0" name=""/>
        <dsp:cNvSpPr/>
      </dsp:nvSpPr>
      <dsp:spPr>
        <a:xfrm>
          <a:off x="333202" y="2988226"/>
          <a:ext cx="1710996" cy="146084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rPr>
            <a:t>Investment Exposures</a:t>
          </a:r>
        </a:p>
      </dsp:txBody>
      <dsp:txXfrm>
        <a:off x="583772" y="3202161"/>
        <a:ext cx="1209856" cy="1032971"/>
      </dsp:txXfrm>
    </dsp:sp>
    <dsp:sp modelId="{39C05A3B-8B2A-4EB4-910B-308705789A6C}">
      <dsp:nvSpPr>
        <dsp:cNvPr id="0" name=""/>
        <dsp:cNvSpPr/>
      </dsp:nvSpPr>
      <dsp:spPr>
        <a:xfrm rot="12021138">
          <a:off x="1799282" y="1994047"/>
          <a:ext cx="1120631" cy="496686"/>
        </a:xfrm>
        <a:prstGeom prst="rightArrow">
          <a:avLst>
            <a:gd name="adj1" fmla="val 60000"/>
            <a:gd name="adj2" fmla="val 50000"/>
          </a:avLst>
        </a:prstGeom>
        <a:solidFill>
          <a:srgbClr val="4F81B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solidFill>
              <a:sysClr val="window" lastClr="FFFFFF"/>
            </a:solidFill>
            <a:latin typeface="Calibri"/>
            <a:ea typeface="+mn-ea"/>
            <a:cs typeface="+mn-cs"/>
          </a:endParaRPr>
        </a:p>
      </dsp:txBody>
      <dsp:txXfrm rot="10800000">
        <a:off x="1943637" y="2119296"/>
        <a:ext cx="971625" cy="298012"/>
      </dsp:txXfrm>
    </dsp:sp>
    <dsp:sp modelId="{F3C4B91A-8D2C-4588-9E34-E5F05DC05607}">
      <dsp:nvSpPr>
        <dsp:cNvPr id="0" name=""/>
        <dsp:cNvSpPr/>
      </dsp:nvSpPr>
      <dsp:spPr>
        <a:xfrm>
          <a:off x="376046" y="1213255"/>
          <a:ext cx="1710996" cy="146084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Text" lastClr="000000">
                  <a:lumMod val="65000"/>
                  <a:lumOff val="35000"/>
                </a:sysClr>
              </a:solidFill>
              <a:latin typeface="Lato" panose="020F0502020204030203" pitchFamily="34" charset="0"/>
              <a:ea typeface="Lato" panose="020F0502020204030203" pitchFamily="34" charset="0"/>
              <a:cs typeface="Lato" panose="020F0502020204030203" pitchFamily="34" charset="0"/>
            </a:rPr>
            <a:t>Provider Blind Spots</a:t>
          </a:r>
        </a:p>
      </dsp:txBody>
      <dsp:txXfrm>
        <a:off x="626616" y="1427190"/>
        <a:ext cx="1209856" cy="1032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F3E7D-8AE3-40AD-BCC2-6E33FEDAA935}">
      <dsp:nvSpPr>
        <dsp:cNvPr id="0" name=""/>
        <dsp:cNvSpPr/>
      </dsp:nvSpPr>
      <dsp:spPr>
        <a:xfrm>
          <a:off x="2929951" y="1991257"/>
          <a:ext cx="1514883" cy="1514883"/>
        </a:xfrm>
        <a:prstGeom prst="ellipse">
          <a:avLst/>
        </a:prstGeom>
        <a:solidFill>
          <a:srgbClr val="023D6E"/>
        </a:solidFill>
        <a:ln w="12700" cap="flat" cmpd="sng" algn="ctr">
          <a:solidFill>
            <a:sysClr val="window" lastClr="FFFFFF">
              <a:lumMod val="65000"/>
            </a:sys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ysClr val="window" lastClr="FFFFFF"/>
              </a:solidFill>
              <a:latin typeface="Lato" panose="020F0502020204030203" pitchFamily="34" charset="0"/>
              <a:ea typeface="Lato" panose="020F0502020204030203" pitchFamily="34" charset="0"/>
              <a:cs typeface="Lato" panose="020F0502020204030203" pitchFamily="34" charset="0"/>
            </a:rPr>
            <a:t>Rebuild Finances</a:t>
          </a:r>
        </a:p>
      </dsp:txBody>
      <dsp:txXfrm>
        <a:off x="3151800" y="2213106"/>
        <a:ext cx="1071185" cy="1071185"/>
      </dsp:txXfrm>
    </dsp:sp>
    <dsp:sp modelId="{07B2E84C-BBC6-4375-AD97-0A2BD85F8D76}">
      <dsp:nvSpPr>
        <dsp:cNvPr id="0" name=""/>
        <dsp:cNvSpPr/>
      </dsp:nvSpPr>
      <dsp:spPr>
        <a:xfrm rot="16200000">
          <a:off x="3458542" y="1743918"/>
          <a:ext cx="457702" cy="36974"/>
        </a:xfrm>
        <a:custGeom>
          <a:avLst/>
          <a:gdLst/>
          <a:ahLst/>
          <a:cxnLst/>
          <a:rect l="0" t="0" r="0" b="0"/>
          <a:pathLst>
            <a:path>
              <a:moveTo>
                <a:pt x="0" y="18487"/>
              </a:moveTo>
              <a:lnTo>
                <a:pt x="457702" y="18487"/>
              </a:lnTo>
            </a:path>
          </a:pathLst>
        </a:custGeom>
        <a:noFill/>
        <a:ln w="12700" cap="flat" cmpd="sng" algn="ctr">
          <a:solidFill>
            <a:sysClr val="window" lastClr="FFFFFF">
              <a:lumMod val="65000"/>
            </a:sysClr>
          </a:solidFill>
          <a:prstDash val="sysDot"/>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Lato" panose="020F0502020204030203" pitchFamily="34" charset="0"/>
            <a:ea typeface="Lato" panose="020F0502020204030203" pitchFamily="34" charset="0"/>
            <a:cs typeface="Lato" panose="020F0502020204030203" pitchFamily="34" charset="0"/>
          </a:endParaRPr>
        </a:p>
      </dsp:txBody>
      <dsp:txXfrm>
        <a:off x="3675950" y="1773848"/>
        <a:ext cx="0" cy="0"/>
      </dsp:txXfrm>
    </dsp:sp>
    <dsp:sp modelId="{D5AE5D7A-B683-4F52-8C04-CA3B744432F0}">
      <dsp:nvSpPr>
        <dsp:cNvPr id="0" name=""/>
        <dsp:cNvSpPr/>
      </dsp:nvSpPr>
      <dsp:spPr>
        <a:xfrm>
          <a:off x="2929951" y="18671"/>
          <a:ext cx="1514883" cy="1514883"/>
        </a:xfrm>
        <a:prstGeom prst="ellipse">
          <a:avLst/>
        </a:prstGeom>
        <a:solidFill>
          <a:srgbClr val="EEECE1"/>
        </a:solidFill>
        <a:ln w="9525" cap="flat" cmpd="sng" algn="ctr">
          <a:solidFill>
            <a:sysClr val="window" lastClr="FFFFFF">
              <a:lumMod val="6500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lumMod val="85000"/>
                  <a:lumOff val="15000"/>
                </a:sysClr>
              </a:solidFill>
              <a:latin typeface="Lato" panose="020F0502020204030203" pitchFamily="34" charset="0"/>
              <a:ea typeface="Lato" panose="020F0502020204030203" pitchFamily="34" charset="0"/>
              <a:cs typeface="Lato" panose="020F0502020204030203" pitchFamily="34" charset="0"/>
            </a:rPr>
            <a:t>Holistic Assessment</a:t>
          </a:r>
        </a:p>
      </dsp:txBody>
      <dsp:txXfrm>
        <a:off x="3151800" y="240520"/>
        <a:ext cx="1071185" cy="1071185"/>
      </dsp:txXfrm>
    </dsp:sp>
    <dsp:sp modelId="{D851004C-1976-40ED-9450-07662A541420}">
      <dsp:nvSpPr>
        <dsp:cNvPr id="0" name=""/>
        <dsp:cNvSpPr/>
      </dsp:nvSpPr>
      <dsp:spPr>
        <a:xfrm rot="20520000">
          <a:off x="4396562" y="2425430"/>
          <a:ext cx="457702" cy="36974"/>
        </a:xfrm>
        <a:custGeom>
          <a:avLst/>
          <a:gdLst/>
          <a:ahLst/>
          <a:cxnLst/>
          <a:rect l="0" t="0" r="0" b="0"/>
          <a:pathLst>
            <a:path>
              <a:moveTo>
                <a:pt x="0" y="18487"/>
              </a:moveTo>
              <a:lnTo>
                <a:pt x="457702" y="18487"/>
              </a:lnTo>
            </a:path>
          </a:pathLst>
        </a:custGeom>
        <a:noFill/>
        <a:ln w="12700" cap="flat" cmpd="sng" algn="ctr">
          <a:solidFill>
            <a:sysClr val="window" lastClr="FFFFFF">
              <a:lumMod val="65000"/>
            </a:sysClr>
          </a:solidFill>
          <a:prstDash val="sysDot"/>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Lato" panose="020F0502020204030203" pitchFamily="34" charset="0"/>
            <a:ea typeface="Lato" panose="020F0502020204030203" pitchFamily="34" charset="0"/>
            <a:cs typeface="Lato" panose="020F0502020204030203" pitchFamily="34" charset="0"/>
          </a:endParaRPr>
        </a:p>
      </dsp:txBody>
      <dsp:txXfrm>
        <a:off x="4610994" y="2436570"/>
        <a:ext cx="0" cy="0"/>
      </dsp:txXfrm>
    </dsp:sp>
    <dsp:sp modelId="{CE7E3FAE-CEB6-4842-83BF-A2C1D3A10B87}">
      <dsp:nvSpPr>
        <dsp:cNvPr id="0" name=""/>
        <dsp:cNvSpPr/>
      </dsp:nvSpPr>
      <dsp:spPr>
        <a:xfrm>
          <a:off x="4805991" y="1381694"/>
          <a:ext cx="1514883" cy="1514883"/>
        </a:xfrm>
        <a:prstGeom prst="ellipse">
          <a:avLst/>
        </a:prstGeom>
        <a:solidFill>
          <a:srgbClr val="EEECE1"/>
        </a:solidFill>
        <a:ln w="9525" cap="flat" cmpd="sng" algn="ctr">
          <a:solidFill>
            <a:sysClr val="window" lastClr="FFFFFF">
              <a:lumMod val="6500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lumMod val="85000"/>
                  <a:lumOff val="15000"/>
                </a:sysClr>
              </a:solidFill>
              <a:latin typeface="Lato" panose="020F0502020204030203" pitchFamily="34" charset="0"/>
              <a:ea typeface="Lato" panose="020F0502020204030203" pitchFamily="34" charset="0"/>
              <a:cs typeface="Lato" panose="020F0502020204030203" pitchFamily="34" charset="0"/>
            </a:rPr>
            <a:t>Liquidity Needs</a:t>
          </a:r>
        </a:p>
      </dsp:txBody>
      <dsp:txXfrm>
        <a:off x="5027840" y="1603543"/>
        <a:ext cx="1071185" cy="1071185"/>
      </dsp:txXfrm>
    </dsp:sp>
    <dsp:sp modelId="{5D9A7742-F746-4FAD-80E4-8C6960375572}">
      <dsp:nvSpPr>
        <dsp:cNvPr id="0" name=""/>
        <dsp:cNvSpPr/>
      </dsp:nvSpPr>
      <dsp:spPr>
        <a:xfrm rot="3241814">
          <a:off x="4039196" y="3525802"/>
          <a:ext cx="451172" cy="36974"/>
        </a:xfrm>
        <a:custGeom>
          <a:avLst/>
          <a:gdLst/>
          <a:ahLst/>
          <a:cxnLst/>
          <a:rect l="0" t="0" r="0" b="0"/>
          <a:pathLst>
            <a:path>
              <a:moveTo>
                <a:pt x="0" y="18487"/>
              </a:moveTo>
              <a:lnTo>
                <a:pt x="451172" y="18487"/>
              </a:lnTo>
            </a:path>
          </a:pathLst>
        </a:custGeom>
        <a:noFill/>
        <a:ln w="12700" cap="flat" cmpd="sng" algn="ctr">
          <a:solidFill>
            <a:sysClr val="window" lastClr="FFFFFF">
              <a:lumMod val="65000"/>
            </a:sysClr>
          </a:solidFill>
          <a:prstDash val="sysDot"/>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Lato" panose="020F0502020204030203" pitchFamily="34" charset="0"/>
            <a:ea typeface="Lato" panose="020F0502020204030203" pitchFamily="34" charset="0"/>
            <a:cs typeface="Lato" panose="020F0502020204030203" pitchFamily="34" charset="0"/>
          </a:endParaRPr>
        </a:p>
      </dsp:txBody>
      <dsp:txXfrm>
        <a:off x="4267286" y="3528536"/>
        <a:ext cx="0" cy="0"/>
      </dsp:txXfrm>
    </dsp:sp>
    <dsp:sp modelId="{8EC77C77-72D8-4CEB-9FA3-F2107A109990}">
      <dsp:nvSpPr>
        <dsp:cNvPr id="0" name=""/>
        <dsp:cNvSpPr/>
      </dsp:nvSpPr>
      <dsp:spPr>
        <a:xfrm>
          <a:off x="4084730" y="3582439"/>
          <a:ext cx="1514883" cy="1514883"/>
        </a:xfrm>
        <a:prstGeom prst="ellipse">
          <a:avLst/>
        </a:prstGeom>
        <a:solidFill>
          <a:srgbClr val="EEECE1"/>
        </a:solidFill>
        <a:ln w="9525" cap="flat" cmpd="sng" algn="ctr">
          <a:solidFill>
            <a:sysClr val="window" lastClr="FFFFFF">
              <a:lumMod val="6500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lumMod val="85000"/>
                  <a:lumOff val="15000"/>
                </a:sysClr>
              </a:solidFill>
              <a:latin typeface="Lato" panose="020F0502020204030203" pitchFamily="34" charset="0"/>
              <a:ea typeface="Lato" panose="020F0502020204030203" pitchFamily="34" charset="0"/>
              <a:cs typeface="Lato" panose="020F0502020204030203" pitchFamily="34" charset="0"/>
            </a:rPr>
            <a:t>Short Term Planning</a:t>
          </a:r>
        </a:p>
      </dsp:txBody>
      <dsp:txXfrm>
        <a:off x="4306579" y="3804288"/>
        <a:ext cx="1071185" cy="1071185"/>
      </dsp:txXfrm>
    </dsp:sp>
    <dsp:sp modelId="{B153434F-3368-4E00-B5EA-D600C01A86D2}">
      <dsp:nvSpPr>
        <dsp:cNvPr id="0" name=""/>
        <dsp:cNvSpPr/>
      </dsp:nvSpPr>
      <dsp:spPr>
        <a:xfrm rot="7540171">
          <a:off x="2889921" y="3528136"/>
          <a:ext cx="449496" cy="36974"/>
        </a:xfrm>
        <a:custGeom>
          <a:avLst/>
          <a:gdLst/>
          <a:ahLst/>
          <a:cxnLst/>
          <a:rect l="0" t="0" r="0" b="0"/>
          <a:pathLst>
            <a:path>
              <a:moveTo>
                <a:pt x="0" y="18487"/>
              </a:moveTo>
              <a:lnTo>
                <a:pt x="449496" y="18487"/>
              </a:lnTo>
            </a:path>
          </a:pathLst>
        </a:custGeom>
        <a:noFill/>
        <a:ln w="12700" cap="flat" cmpd="sng" algn="ctr">
          <a:solidFill>
            <a:sysClr val="window" lastClr="FFFFFF">
              <a:lumMod val="65000"/>
            </a:sysClr>
          </a:solidFill>
          <a:prstDash val="sysDot"/>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Lato" panose="020F0502020204030203" pitchFamily="34" charset="0"/>
            <a:ea typeface="Lato" panose="020F0502020204030203" pitchFamily="34" charset="0"/>
            <a:cs typeface="Lato" panose="020F0502020204030203" pitchFamily="34" charset="0"/>
          </a:endParaRPr>
        </a:p>
      </dsp:txBody>
      <dsp:txXfrm rot="10800000">
        <a:off x="3130350" y="3544047"/>
        <a:ext cx="0" cy="0"/>
      </dsp:txXfrm>
    </dsp:sp>
    <dsp:sp modelId="{4BAEF1E7-FEF9-4F3B-B052-1D83D42399D2}">
      <dsp:nvSpPr>
        <dsp:cNvPr id="0" name=""/>
        <dsp:cNvSpPr/>
      </dsp:nvSpPr>
      <dsp:spPr>
        <a:xfrm>
          <a:off x="1784504" y="3587106"/>
          <a:ext cx="1514883" cy="1514883"/>
        </a:xfrm>
        <a:prstGeom prst="ellipse">
          <a:avLst/>
        </a:prstGeom>
        <a:solidFill>
          <a:srgbClr val="EEECE1"/>
        </a:solidFill>
        <a:ln w="9525" cap="flat" cmpd="sng" algn="ctr">
          <a:solidFill>
            <a:sysClr val="window" lastClr="FFFFFF">
              <a:lumMod val="6500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lumMod val="85000"/>
                  <a:lumOff val="15000"/>
                </a:sysClr>
              </a:solidFill>
              <a:latin typeface="Lato" panose="020F0502020204030203" pitchFamily="34" charset="0"/>
              <a:ea typeface="Lato" panose="020F0502020204030203" pitchFamily="34" charset="0"/>
              <a:cs typeface="Lato" panose="020F0502020204030203" pitchFamily="34" charset="0"/>
            </a:rPr>
            <a:t>Long Term Objectives</a:t>
          </a:r>
        </a:p>
      </dsp:txBody>
      <dsp:txXfrm>
        <a:off x="2006353" y="3808955"/>
        <a:ext cx="1071185" cy="1071185"/>
      </dsp:txXfrm>
    </dsp:sp>
    <dsp:sp modelId="{40C07FBF-AEAC-417B-A0E2-6C5BB9111675}">
      <dsp:nvSpPr>
        <dsp:cNvPr id="0" name=""/>
        <dsp:cNvSpPr/>
      </dsp:nvSpPr>
      <dsp:spPr>
        <a:xfrm rot="11880000">
          <a:off x="2520522" y="2425430"/>
          <a:ext cx="457702" cy="36974"/>
        </a:xfrm>
        <a:custGeom>
          <a:avLst/>
          <a:gdLst/>
          <a:ahLst/>
          <a:cxnLst/>
          <a:rect l="0" t="0" r="0" b="0"/>
          <a:pathLst>
            <a:path>
              <a:moveTo>
                <a:pt x="0" y="18487"/>
              </a:moveTo>
              <a:lnTo>
                <a:pt x="457702" y="18487"/>
              </a:lnTo>
            </a:path>
          </a:pathLst>
        </a:custGeom>
        <a:noFill/>
        <a:ln w="12700" cap="flat" cmpd="sng" algn="ctr">
          <a:solidFill>
            <a:sysClr val="window" lastClr="FFFFFF">
              <a:lumMod val="65000"/>
            </a:sysClr>
          </a:solidFill>
          <a:prstDash val="sysDot"/>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Lato" panose="020F0502020204030203" pitchFamily="34" charset="0"/>
            <a:ea typeface="Lato" panose="020F0502020204030203" pitchFamily="34" charset="0"/>
            <a:cs typeface="Lato" panose="020F0502020204030203" pitchFamily="34" charset="0"/>
          </a:endParaRPr>
        </a:p>
      </dsp:txBody>
      <dsp:txXfrm rot="10800000">
        <a:off x="2756719" y="2458335"/>
        <a:ext cx="0" cy="0"/>
      </dsp:txXfrm>
    </dsp:sp>
    <dsp:sp modelId="{463442FC-2364-4F8F-B0A2-917E2D96CAC4}">
      <dsp:nvSpPr>
        <dsp:cNvPr id="0" name=""/>
        <dsp:cNvSpPr/>
      </dsp:nvSpPr>
      <dsp:spPr>
        <a:xfrm>
          <a:off x="1053911" y="1381694"/>
          <a:ext cx="1514883" cy="1514883"/>
        </a:xfrm>
        <a:prstGeom prst="ellipse">
          <a:avLst/>
        </a:prstGeom>
        <a:solidFill>
          <a:srgbClr val="EEECE1"/>
        </a:solidFill>
        <a:ln w="9525" cap="flat" cmpd="sng" algn="ctr">
          <a:solidFill>
            <a:sysClr val="window" lastClr="FFFFFF">
              <a:lumMod val="65000"/>
            </a:sys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lumMod val="85000"/>
                  <a:lumOff val="15000"/>
                </a:sysClr>
              </a:solidFill>
              <a:latin typeface="Lato" panose="020F0502020204030203" pitchFamily="34" charset="0"/>
              <a:ea typeface="Lato" panose="020F0502020204030203" pitchFamily="34" charset="0"/>
              <a:cs typeface="Lato" panose="020F0502020204030203" pitchFamily="34" charset="0"/>
            </a:rPr>
            <a:t>Defined Action Plan</a:t>
          </a:r>
        </a:p>
      </dsp:txBody>
      <dsp:txXfrm>
        <a:off x="1275760" y="1603543"/>
        <a:ext cx="1071185" cy="107118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138"/>
          </a:xfrm>
          <a:prstGeom prst="rect">
            <a:avLst/>
          </a:prstGeom>
        </p:spPr>
        <p:txBody>
          <a:bodyPr vert="horz" lIns="91428" tIns="45714" rIns="91428" bIns="45714" rtlCol="0"/>
          <a:lstStyle>
            <a:lvl1pPr algn="r">
              <a:defRPr sz="1200"/>
            </a:lvl1pPr>
          </a:lstStyle>
          <a:p>
            <a:fld id="{86672394-69C1-4323-84AD-6676F71526E3}" type="datetimeFigureOut">
              <a:rPr lang="en-US" smtClean="0"/>
              <a:pPr/>
              <a:t>10/15/2020</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28" tIns="45714" rIns="91428"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8" tIns="45714" rIns="91428" bIns="45714" rtlCol="0" anchor="b"/>
          <a:lstStyle>
            <a:lvl1pPr algn="r">
              <a:defRPr sz="1200"/>
            </a:lvl1pPr>
          </a:lstStyle>
          <a:p>
            <a:fld id="{112CD111-C780-4112-9AE7-4FDC8D049596}" type="slidenum">
              <a:rPr lang="en-US" smtClean="0"/>
              <a:pPr/>
              <a:t>‹#›</a:t>
            </a:fld>
            <a:endParaRPr lang="en-US"/>
          </a:p>
        </p:txBody>
      </p:sp>
    </p:spTree>
    <p:extLst>
      <p:ext uri="{BB962C8B-B14F-4D97-AF65-F5344CB8AC3E}">
        <p14:creationId xmlns:p14="http://schemas.microsoft.com/office/powerpoint/2010/main" val="2614567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28" tIns="45714" rIns="91428" bIns="45714" rtlCol="0"/>
          <a:lstStyle>
            <a:lvl1pPr algn="l">
              <a:defRPr sz="1200"/>
            </a:lvl1pPr>
          </a:lstStyle>
          <a:p>
            <a:endParaRPr lang="en-US"/>
          </a:p>
        </p:txBody>
      </p:sp>
      <p:sp>
        <p:nvSpPr>
          <p:cNvPr id="3" name="Date Placeholder 2"/>
          <p:cNvSpPr>
            <a:spLocks noGrp="1"/>
          </p:cNvSpPr>
          <p:nvPr>
            <p:ph type="dt" idx="1"/>
          </p:nvPr>
        </p:nvSpPr>
        <p:spPr>
          <a:xfrm>
            <a:off x="3970339" y="1"/>
            <a:ext cx="3038475" cy="465138"/>
          </a:xfrm>
          <a:prstGeom prst="rect">
            <a:avLst/>
          </a:prstGeom>
        </p:spPr>
        <p:txBody>
          <a:bodyPr vert="horz" lIns="91428" tIns="45714" rIns="91428" bIns="45714" rtlCol="0"/>
          <a:lstStyle>
            <a:lvl1pPr algn="r">
              <a:defRPr sz="1200"/>
            </a:lvl1pPr>
          </a:lstStyle>
          <a:p>
            <a:fld id="{E19FA8AE-7608-468A-BDE4-348B1A38FC6A}" type="datetimeFigureOut">
              <a:rPr lang="en-US" smtClean="0"/>
              <a:pPr/>
              <a:t>10/15/2020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8" tIns="45714" rIns="91428" bIns="45714"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1428" tIns="45714" rIns="91428"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28" tIns="45714" rIns="91428" bIns="45714" rtlCol="0" anchor="b"/>
          <a:lstStyle>
            <a:lvl1pPr algn="r">
              <a:defRPr sz="1200"/>
            </a:lvl1pPr>
          </a:lstStyle>
          <a:p>
            <a:fld id="{4A5335C9-2B8D-43D9-80C1-F0E8B4002581}" type="slidenum">
              <a:rPr lang="en-US" smtClean="0"/>
              <a:pPr/>
              <a:t>‹#›</a:t>
            </a:fld>
            <a:endParaRPr lang="en-US"/>
          </a:p>
        </p:txBody>
      </p:sp>
    </p:spTree>
    <p:extLst>
      <p:ext uri="{BB962C8B-B14F-4D97-AF65-F5344CB8AC3E}">
        <p14:creationId xmlns:p14="http://schemas.microsoft.com/office/powerpoint/2010/main" val="1759508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4300" y="474663"/>
            <a:ext cx="4452938" cy="3340100"/>
          </a:xfrm>
          <a:ln/>
        </p:spPr>
      </p:sp>
      <p:sp>
        <p:nvSpPr>
          <p:cNvPr id="27651"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163251" algn="l"/>
              </a:tabLst>
            </a:pPr>
            <a:endParaRPr lang="en-US" altLang="en-US" dirty="0">
              <a:ea typeface="ヒラギノ角ゴ Pro W3"/>
            </a:endParaRPr>
          </a:p>
        </p:txBody>
      </p:sp>
    </p:spTree>
    <p:extLst>
      <p:ext uri="{BB962C8B-B14F-4D97-AF65-F5344CB8AC3E}">
        <p14:creationId xmlns:p14="http://schemas.microsoft.com/office/powerpoint/2010/main" val="3775367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10</a:t>
            </a:fld>
            <a:endParaRPr lang="en-US"/>
          </a:p>
        </p:txBody>
      </p:sp>
    </p:spTree>
    <p:extLst>
      <p:ext uri="{BB962C8B-B14F-4D97-AF65-F5344CB8AC3E}">
        <p14:creationId xmlns:p14="http://schemas.microsoft.com/office/powerpoint/2010/main" val="1392226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11</a:t>
            </a:fld>
            <a:endParaRPr lang="en-US"/>
          </a:p>
        </p:txBody>
      </p:sp>
    </p:spTree>
    <p:extLst>
      <p:ext uri="{BB962C8B-B14F-4D97-AF65-F5344CB8AC3E}">
        <p14:creationId xmlns:p14="http://schemas.microsoft.com/office/powerpoint/2010/main" val="4160106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12</a:t>
            </a:fld>
            <a:endParaRPr lang="en-US"/>
          </a:p>
        </p:txBody>
      </p:sp>
    </p:spTree>
    <p:extLst>
      <p:ext uri="{BB962C8B-B14F-4D97-AF65-F5344CB8AC3E}">
        <p14:creationId xmlns:p14="http://schemas.microsoft.com/office/powerpoint/2010/main" val="178070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13</a:t>
            </a:fld>
            <a:endParaRPr lang="en-US"/>
          </a:p>
        </p:txBody>
      </p:sp>
    </p:spTree>
    <p:extLst>
      <p:ext uri="{BB962C8B-B14F-4D97-AF65-F5344CB8AC3E}">
        <p14:creationId xmlns:p14="http://schemas.microsoft.com/office/powerpoint/2010/main" val="741563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7239BA9-A898-4E55-A34D-A4D0209799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id="{C146F069-47B9-4505-A9FC-2BFA71ADD8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eaLnBrk="1" hangingPunct="1"/>
            <a:endParaRPr lang="en-US" altLang="en-US" dirty="0"/>
          </a:p>
        </p:txBody>
      </p:sp>
    </p:spTree>
    <p:extLst>
      <p:ext uri="{BB962C8B-B14F-4D97-AF65-F5344CB8AC3E}">
        <p14:creationId xmlns:p14="http://schemas.microsoft.com/office/powerpoint/2010/main" val="2766887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15</a:t>
            </a:fld>
            <a:endParaRPr lang="en-US"/>
          </a:p>
        </p:txBody>
      </p:sp>
    </p:spTree>
    <p:extLst>
      <p:ext uri="{BB962C8B-B14F-4D97-AF65-F5344CB8AC3E}">
        <p14:creationId xmlns:p14="http://schemas.microsoft.com/office/powerpoint/2010/main" val="1573514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16</a:t>
            </a:fld>
            <a:endParaRPr lang="en-US"/>
          </a:p>
        </p:txBody>
      </p:sp>
    </p:spTree>
    <p:extLst>
      <p:ext uri="{BB962C8B-B14F-4D97-AF65-F5344CB8AC3E}">
        <p14:creationId xmlns:p14="http://schemas.microsoft.com/office/powerpoint/2010/main" val="130908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17</a:t>
            </a:fld>
            <a:endParaRPr lang="en-US"/>
          </a:p>
        </p:txBody>
      </p:sp>
    </p:spTree>
    <p:extLst>
      <p:ext uri="{BB962C8B-B14F-4D97-AF65-F5344CB8AC3E}">
        <p14:creationId xmlns:p14="http://schemas.microsoft.com/office/powerpoint/2010/main" val="2182053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18</a:t>
            </a:fld>
            <a:endParaRPr lang="en-US"/>
          </a:p>
        </p:txBody>
      </p:sp>
    </p:spTree>
    <p:extLst>
      <p:ext uri="{BB962C8B-B14F-4D97-AF65-F5344CB8AC3E}">
        <p14:creationId xmlns:p14="http://schemas.microsoft.com/office/powerpoint/2010/main" val="4127193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19</a:t>
            </a:fld>
            <a:endParaRPr lang="en-US"/>
          </a:p>
        </p:txBody>
      </p:sp>
    </p:spTree>
    <p:extLst>
      <p:ext uri="{BB962C8B-B14F-4D97-AF65-F5344CB8AC3E}">
        <p14:creationId xmlns:p14="http://schemas.microsoft.com/office/powerpoint/2010/main" val="3307050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90563"/>
            <a:ext cx="4600575" cy="34512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2</a:t>
            </a:fld>
            <a:endParaRPr lang="en-US"/>
          </a:p>
        </p:txBody>
      </p:sp>
    </p:spTree>
    <p:extLst>
      <p:ext uri="{BB962C8B-B14F-4D97-AF65-F5344CB8AC3E}">
        <p14:creationId xmlns:p14="http://schemas.microsoft.com/office/powerpoint/2010/main" val="750451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20</a:t>
            </a:fld>
            <a:endParaRPr lang="en-US"/>
          </a:p>
        </p:txBody>
      </p:sp>
    </p:spTree>
    <p:extLst>
      <p:ext uri="{BB962C8B-B14F-4D97-AF65-F5344CB8AC3E}">
        <p14:creationId xmlns:p14="http://schemas.microsoft.com/office/powerpoint/2010/main" val="3079689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21</a:t>
            </a:fld>
            <a:endParaRPr lang="en-US"/>
          </a:p>
        </p:txBody>
      </p:sp>
    </p:spTree>
    <p:extLst>
      <p:ext uri="{BB962C8B-B14F-4D97-AF65-F5344CB8AC3E}">
        <p14:creationId xmlns:p14="http://schemas.microsoft.com/office/powerpoint/2010/main" val="4060908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22</a:t>
            </a:fld>
            <a:endParaRPr lang="en-US"/>
          </a:p>
        </p:txBody>
      </p:sp>
    </p:spTree>
    <p:extLst>
      <p:ext uri="{BB962C8B-B14F-4D97-AF65-F5344CB8AC3E}">
        <p14:creationId xmlns:p14="http://schemas.microsoft.com/office/powerpoint/2010/main" val="2147629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90563"/>
            <a:ext cx="4600575" cy="34512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23</a:t>
            </a:fld>
            <a:endParaRPr lang="en-US"/>
          </a:p>
        </p:txBody>
      </p:sp>
    </p:spTree>
    <p:extLst>
      <p:ext uri="{BB962C8B-B14F-4D97-AF65-F5344CB8AC3E}">
        <p14:creationId xmlns:p14="http://schemas.microsoft.com/office/powerpoint/2010/main" val="3726967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35">
              <a:defRPr/>
            </a:pPr>
            <a:endParaRPr lang="en-US" dirty="0"/>
          </a:p>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24</a:t>
            </a:fld>
            <a:endParaRPr lang="en-US"/>
          </a:p>
        </p:txBody>
      </p:sp>
    </p:spTree>
    <p:extLst>
      <p:ext uri="{BB962C8B-B14F-4D97-AF65-F5344CB8AC3E}">
        <p14:creationId xmlns:p14="http://schemas.microsoft.com/office/powerpoint/2010/main" val="4241870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25</a:t>
            </a:fld>
            <a:endParaRPr lang="en-US"/>
          </a:p>
        </p:txBody>
      </p:sp>
    </p:spTree>
    <p:extLst>
      <p:ext uri="{BB962C8B-B14F-4D97-AF65-F5344CB8AC3E}">
        <p14:creationId xmlns:p14="http://schemas.microsoft.com/office/powerpoint/2010/main" val="1477099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90563"/>
            <a:ext cx="4600575" cy="3451225"/>
          </a:xfrm>
        </p:spPr>
      </p:sp>
      <p:sp>
        <p:nvSpPr>
          <p:cNvPr id="3" name="Notes Placeholder 2"/>
          <p:cNvSpPr>
            <a:spLocks noGrp="1"/>
          </p:cNvSpPr>
          <p:nvPr>
            <p:ph type="body" idx="1"/>
          </p:nvPr>
        </p:nvSpPr>
        <p:spPr/>
        <p:txBody>
          <a:bodyPr>
            <a:normAutofit fontScale="85000" lnSpcReduction="20000"/>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26</a:t>
            </a:fld>
            <a:endParaRPr lang="en-US"/>
          </a:p>
        </p:txBody>
      </p:sp>
    </p:spTree>
    <p:extLst>
      <p:ext uri="{BB962C8B-B14F-4D97-AF65-F5344CB8AC3E}">
        <p14:creationId xmlns:p14="http://schemas.microsoft.com/office/powerpoint/2010/main" val="3454220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90563"/>
            <a:ext cx="4600575" cy="34512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27</a:t>
            </a:fld>
            <a:endParaRPr lang="en-US"/>
          </a:p>
        </p:txBody>
      </p:sp>
    </p:spTree>
    <p:extLst>
      <p:ext uri="{BB962C8B-B14F-4D97-AF65-F5344CB8AC3E}">
        <p14:creationId xmlns:p14="http://schemas.microsoft.com/office/powerpoint/2010/main" val="1546887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28</a:t>
            </a:fld>
            <a:endParaRPr lang="en-US"/>
          </a:p>
        </p:txBody>
      </p:sp>
    </p:spTree>
    <p:extLst>
      <p:ext uri="{BB962C8B-B14F-4D97-AF65-F5344CB8AC3E}">
        <p14:creationId xmlns:p14="http://schemas.microsoft.com/office/powerpoint/2010/main" val="3921184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29</a:t>
            </a:fld>
            <a:endParaRPr lang="en-US"/>
          </a:p>
        </p:txBody>
      </p:sp>
    </p:spTree>
    <p:extLst>
      <p:ext uri="{BB962C8B-B14F-4D97-AF65-F5344CB8AC3E}">
        <p14:creationId xmlns:p14="http://schemas.microsoft.com/office/powerpoint/2010/main" val="2587296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04159">
              <a:defRPr/>
            </a:pPr>
            <a:endParaRPr lang="en-US" dirty="0"/>
          </a:p>
          <a:p>
            <a:pPr defTabSz="904159">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3</a:t>
            </a:fld>
            <a:endParaRPr lang="en-US"/>
          </a:p>
        </p:txBody>
      </p:sp>
    </p:spTree>
    <p:extLst>
      <p:ext uri="{BB962C8B-B14F-4D97-AF65-F5344CB8AC3E}">
        <p14:creationId xmlns:p14="http://schemas.microsoft.com/office/powerpoint/2010/main" val="1638568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30</a:t>
            </a:fld>
            <a:endParaRPr lang="en-US"/>
          </a:p>
        </p:txBody>
      </p:sp>
    </p:spTree>
    <p:extLst>
      <p:ext uri="{BB962C8B-B14F-4D97-AF65-F5344CB8AC3E}">
        <p14:creationId xmlns:p14="http://schemas.microsoft.com/office/powerpoint/2010/main" val="20791042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31</a:t>
            </a:fld>
            <a:endParaRPr lang="en-US"/>
          </a:p>
        </p:txBody>
      </p:sp>
    </p:spTree>
    <p:extLst>
      <p:ext uri="{BB962C8B-B14F-4D97-AF65-F5344CB8AC3E}">
        <p14:creationId xmlns:p14="http://schemas.microsoft.com/office/powerpoint/2010/main" val="606494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32</a:t>
            </a:fld>
            <a:endParaRPr lang="en-US"/>
          </a:p>
        </p:txBody>
      </p:sp>
    </p:spTree>
    <p:extLst>
      <p:ext uri="{BB962C8B-B14F-4D97-AF65-F5344CB8AC3E}">
        <p14:creationId xmlns:p14="http://schemas.microsoft.com/office/powerpoint/2010/main" val="10352330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33</a:t>
            </a:fld>
            <a:endParaRPr lang="en-US"/>
          </a:p>
        </p:txBody>
      </p:sp>
    </p:spTree>
    <p:extLst>
      <p:ext uri="{BB962C8B-B14F-4D97-AF65-F5344CB8AC3E}">
        <p14:creationId xmlns:p14="http://schemas.microsoft.com/office/powerpoint/2010/main" val="2225326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34</a:t>
            </a:fld>
            <a:endParaRPr lang="en-US"/>
          </a:p>
        </p:txBody>
      </p:sp>
    </p:spTree>
    <p:extLst>
      <p:ext uri="{BB962C8B-B14F-4D97-AF65-F5344CB8AC3E}">
        <p14:creationId xmlns:p14="http://schemas.microsoft.com/office/powerpoint/2010/main" val="12229987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35</a:t>
            </a:fld>
            <a:endParaRPr lang="en-US"/>
          </a:p>
        </p:txBody>
      </p:sp>
    </p:spTree>
    <p:extLst>
      <p:ext uri="{BB962C8B-B14F-4D97-AF65-F5344CB8AC3E}">
        <p14:creationId xmlns:p14="http://schemas.microsoft.com/office/powerpoint/2010/main" val="365056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84300" y="474663"/>
            <a:ext cx="4452938" cy="3340100"/>
          </a:xfrm>
          <a:ln/>
        </p:spPr>
      </p:sp>
      <p:sp>
        <p:nvSpPr>
          <p:cNvPr id="27651"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163251" algn="l"/>
              </a:tabLst>
            </a:pPr>
            <a:endParaRPr lang="en-US" altLang="en-US" dirty="0">
              <a:ea typeface="ヒラギノ角ゴ Pro W3"/>
            </a:endParaRPr>
          </a:p>
        </p:txBody>
      </p:sp>
    </p:spTree>
    <p:extLst>
      <p:ext uri="{BB962C8B-B14F-4D97-AF65-F5344CB8AC3E}">
        <p14:creationId xmlns:p14="http://schemas.microsoft.com/office/powerpoint/2010/main" val="2381226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4</a:t>
            </a:fld>
            <a:endParaRPr lang="en-US"/>
          </a:p>
        </p:txBody>
      </p:sp>
    </p:spTree>
    <p:extLst>
      <p:ext uri="{BB962C8B-B14F-4D97-AF65-F5344CB8AC3E}">
        <p14:creationId xmlns:p14="http://schemas.microsoft.com/office/powerpoint/2010/main" val="3156959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5</a:t>
            </a:fld>
            <a:endParaRPr lang="en-US"/>
          </a:p>
        </p:txBody>
      </p:sp>
    </p:spTree>
    <p:extLst>
      <p:ext uri="{BB962C8B-B14F-4D97-AF65-F5344CB8AC3E}">
        <p14:creationId xmlns:p14="http://schemas.microsoft.com/office/powerpoint/2010/main" val="3116682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6</a:t>
            </a:fld>
            <a:endParaRPr lang="en-US"/>
          </a:p>
        </p:txBody>
      </p:sp>
    </p:spTree>
    <p:extLst>
      <p:ext uri="{BB962C8B-B14F-4D97-AF65-F5344CB8AC3E}">
        <p14:creationId xmlns:p14="http://schemas.microsoft.com/office/powerpoint/2010/main" val="2277632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7</a:t>
            </a:fld>
            <a:endParaRPr lang="en-US"/>
          </a:p>
        </p:txBody>
      </p:sp>
    </p:spTree>
    <p:extLst>
      <p:ext uri="{BB962C8B-B14F-4D97-AF65-F5344CB8AC3E}">
        <p14:creationId xmlns:p14="http://schemas.microsoft.com/office/powerpoint/2010/main" val="821955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90563"/>
            <a:ext cx="4600575" cy="34512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04159">
              <a:defRPr/>
            </a:pPr>
            <a:fld id="{4A5335C9-2B8D-43D9-80C1-F0E8B4002581}" type="slidenum">
              <a:rPr lang="en-US">
                <a:solidFill>
                  <a:prstClr val="black"/>
                </a:solidFill>
                <a:latin typeface="Calibri"/>
              </a:rPr>
              <a:pPr defTabSz="904159">
                <a:defRPr/>
              </a:pPr>
              <a:t>8</a:t>
            </a:fld>
            <a:endParaRPr lang="en-US">
              <a:solidFill>
                <a:prstClr val="black"/>
              </a:solidFill>
              <a:latin typeface="Calibri"/>
            </a:endParaRPr>
          </a:p>
        </p:txBody>
      </p:sp>
    </p:spTree>
    <p:extLst>
      <p:ext uri="{BB962C8B-B14F-4D97-AF65-F5344CB8AC3E}">
        <p14:creationId xmlns:p14="http://schemas.microsoft.com/office/powerpoint/2010/main" val="2229315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335C9-2B8D-43D9-80C1-F0E8B4002581}" type="slidenum">
              <a:rPr lang="en-US" smtClean="0"/>
              <a:pPr/>
              <a:t>9</a:t>
            </a:fld>
            <a:endParaRPr lang="en-US"/>
          </a:p>
        </p:txBody>
      </p:sp>
    </p:spTree>
    <p:extLst>
      <p:ext uri="{BB962C8B-B14F-4D97-AF65-F5344CB8AC3E}">
        <p14:creationId xmlns:p14="http://schemas.microsoft.com/office/powerpoint/2010/main" val="821955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9.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9.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4.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5.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5.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5.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New PM LAyout">
    <p:spTree>
      <p:nvGrpSpPr>
        <p:cNvPr id="1" name=""/>
        <p:cNvGrpSpPr/>
        <p:nvPr/>
      </p:nvGrpSpPr>
      <p:grpSpPr>
        <a:xfrm>
          <a:off x="0" y="0"/>
          <a:ext cx="0" cy="0"/>
          <a:chOff x="0" y="0"/>
          <a:chExt cx="0" cy="0"/>
        </a:xfrm>
      </p:grpSpPr>
      <p:sp>
        <p:nvSpPr>
          <p:cNvPr id="2" name="Title 1"/>
          <p:cNvSpPr>
            <a:spLocks noGrp="1"/>
          </p:cNvSpPr>
          <p:nvPr>
            <p:ph type="title"/>
          </p:nvPr>
        </p:nvSpPr>
        <p:spPr>
          <a:xfrm>
            <a:off x="410704" y="252213"/>
            <a:ext cx="8438827" cy="493948"/>
          </a:xfrm>
          <a:prstGeom prst="rect">
            <a:avLst/>
          </a:prstGeom>
          <a:noFill/>
        </p:spPr>
        <p:txBody>
          <a:bodyPr vert="horz" lIns="91440" tIns="45720" rIns="91440" bIns="45720" rtlCol="0" anchor="ctr">
            <a:noAutofit/>
          </a:bodyPr>
          <a:lstStyle>
            <a:lvl1pPr marL="57150" indent="-57150">
              <a:tabLst>
                <a:tab pos="0" algn="l"/>
              </a:tabLst>
              <a:defRPr lang="en-US" sz="2800" b="0" cap="none" baseline="0">
                <a:solidFill>
                  <a:srgbClr val="1E3C91"/>
                </a:solidFill>
                <a:effectLst/>
                <a:latin typeface="Segoe UI Semilight" panose="020B0402040204020203" pitchFamily="34" charset="0"/>
                <a:ea typeface="Segoe UI" panose="020B0502040204020203" pitchFamily="34" charset="0"/>
                <a:cs typeface="Segoe UI Semilight" panose="020B0402040204020203" pitchFamily="34" charset="0"/>
              </a:defRPr>
            </a:lvl1pPr>
          </a:lstStyle>
          <a:p>
            <a:pPr marL="57150" lvl="0" defTabSz="1005840">
              <a:lnSpc>
                <a:spcPct val="90000"/>
              </a:lnSpc>
            </a:pPr>
            <a:r>
              <a:rPr lang="en-US" dirty="0"/>
              <a:t>Click to edit Master title style</a:t>
            </a:r>
          </a:p>
        </p:txBody>
      </p:sp>
      <p:sp>
        <p:nvSpPr>
          <p:cNvPr id="7" name="Content Placeholder 2"/>
          <p:cNvSpPr>
            <a:spLocks noGrp="1"/>
          </p:cNvSpPr>
          <p:nvPr>
            <p:ph idx="1"/>
          </p:nvPr>
        </p:nvSpPr>
        <p:spPr>
          <a:xfrm>
            <a:off x="612183" y="838200"/>
            <a:ext cx="8090116" cy="5287963"/>
          </a:xfrm>
        </p:spPr>
        <p:txBody>
          <a:bodyPr>
            <a:normAutofit/>
          </a:bodyPr>
          <a:lstStyle>
            <a:lvl1pPr>
              <a:defRPr sz="2000" b="0" normalizeH="0" baseline="0">
                <a:latin typeface="Segoe UI Light" panose="020B0502040204020203" pitchFamily="34" charset="0"/>
                <a:cs typeface="Helvetica" pitchFamily="34" charset="0"/>
              </a:defRPr>
            </a:lvl1pPr>
            <a:lvl2pPr>
              <a:defRPr sz="1800" b="0" normalizeH="0" baseline="0">
                <a:latin typeface="Segoe UI Light" panose="020B0502040204020203" pitchFamily="34" charset="0"/>
                <a:cs typeface="Helvetica" pitchFamily="34" charset="0"/>
              </a:defRPr>
            </a:lvl2pPr>
            <a:lvl3pPr>
              <a:defRPr sz="1600" b="0" normalizeH="0" baseline="0">
                <a:latin typeface="Segoe UI Light" panose="020B0502040204020203" pitchFamily="34" charset="0"/>
                <a:cs typeface="Helvetica" pitchFamily="34" charset="0"/>
              </a:defRPr>
            </a:lvl3pPr>
            <a:lvl4pPr>
              <a:defRPr sz="1400" b="0" normalizeH="0" baseline="0">
                <a:latin typeface="Segoe UI Light" panose="020B0502040204020203" pitchFamily="34" charset="0"/>
                <a:cs typeface="Helvetica" pitchFamily="34" charset="0"/>
              </a:defRPr>
            </a:lvl4pPr>
            <a:lvl5pPr>
              <a:defRPr sz="1400" b="0" normalizeH="0" baseline="0">
                <a:latin typeface="Segoe UI Light" panose="020B0502040204020203" pitchFamily="34" charset="0"/>
                <a:cs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10704" y="6338493"/>
            <a:ext cx="2057400" cy="261610"/>
          </a:xfrm>
          <a:prstGeom prst="rect">
            <a:avLst/>
          </a:prstGeom>
          <a:noFill/>
        </p:spPr>
        <p:txBody>
          <a:bodyPr wrap="square" rtlCol="0">
            <a:spAutoFit/>
          </a:bodyPr>
          <a:lstStyle/>
          <a:p>
            <a:r>
              <a:rPr lang="en-US" sz="1100" dirty="0">
                <a:solidFill>
                  <a:schemeClr val="tx1">
                    <a:lumMod val="65000"/>
                    <a:lumOff val="35000"/>
                  </a:schemeClr>
                </a:solidFill>
                <a:latin typeface="Segoe UI Light" panose="020B0502040204020203" pitchFamily="34" charset="0"/>
              </a:rPr>
              <a:t>Page </a:t>
            </a:r>
            <a:fld id="{21B110B3-23C7-4592-903E-944A0829BEFD}" type="slidenum">
              <a:rPr lang="en-US" sz="1100" smtClean="0">
                <a:solidFill>
                  <a:schemeClr val="tx1">
                    <a:lumMod val="65000"/>
                    <a:lumOff val="35000"/>
                  </a:schemeClr>
                </a:solidFill>
                <a:latin typeface="Segoe UI Light" panose="020B0502040204020203" pitchFamily="34" charset="0"/>
              </a:rPr>
              <a:t>‹#›</a:t>
            </a:fld>
            <a:endParaRPr lang="en-US" sz="1100" dirty="0">
              <a:solidFill>
                <a:schemeClr val="tx1">
                  <a:lumMod val="65000"/>
                  <a:lumOff val="35000"/>
                </a:schemeClr>
              </a:solidFill>
              <a:latin typeface="Segoe UI Light" panose="020B0502040204020203" pitchFamily="34" charset="0"/>
            </a:endParaRPr>
          </a:p>
        </p:txBody>
      </p:sp>
      <p:cxnSp>
        <p:nvCxnSpPr>
          <p:cNvPr id="12" name="Straight Connector 11">
            <a:extLst>
              <a:ext uri="{FF2B5EF4-FFF2-40B4-BE49-F238E27FC236}">
                <a16:creationId xmlns:a16="http://schemas.microsoft.com/office/drawing/2014/main" id="{39FFC785-FCA8-432A-97CC-65BE63998BAF}"/>
              </a:ext>
            </a:extLst>
          </p:cNvPr>
          <p:cNvCxnSpPr>
            <a:cxnSpLocks/>
          </p:cNvCxnSpPr>
          <p:nvPr userDrawn="1"/>
        </p:nvCxnSpPr>
        <p:spPr>
          <a:xfrm>
            <a:off x="410705" y="674160"/>
            <a:ext cx="8291594" cy="0"/>
          </a:xfrm>
          <a:prstGeom prst="line">
            <a:avLst/>
          </a:prstGeom>
          <a:ln w="12700">
            <a:solidFill>
              <a:srgbClr val="1E3C9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9DCFC97-9849-47A4-BEFF-680FC0B3FACF}"/>
              </a:ext>
            </a:extLst>
          </p:cNvPr>
          <p:cNvCxnSpPr>
            <a:cxnSpLocks/>
          </p:cNvCxnSpPr>
          <p:nvPr userDrawn="1"/>
        </p:nvCxnSpPr>
        <p:spPr>
          <a:xfrm>
            <a:off x="410704" y="6367014"/>
            <a:ext cx="8291594" cy="0"/>
          </a:xfrm>
          <a:prstGeom prst="line">
            <a:avLst/>
          </a:prstGeom>
          <a:ln w="12700">
            <a:solidFill>
              <a:srgbClr val="1E3C91"/>
            </a:solidFill>
          </a:ln>
        </p:spPr>
        <p:style>
          <a:lnRef idx="1">
            <a:schemeClr val="accent1"/>
          </a:lnRef>
          <a:fillRef idx="0">
            <a:schemeClr val="accent1"/>
          </a:fillRef>
          <a:effectRef idx="0">
            <a:schemeClr val="accent1"/>
          </a:effectRef>
          <a:fontRef idx="minor">
            <a:schemeClr val="tx1"/>
          </a:fontRef>
        </p:style>
      </p:cxnSp>
      <p:pic>
        <p:nvPicPr>
          <p:cNvPr id="9" name="Picture 2" descr="Image result for macdonald dettwiler and associates">
            <a:extLst>
              <a:ext uri="{FF2B5EF4-FFF2-40B4-BE49-F238E27FC236}">
                <a16:creationId xmlns:a16="http://schemas.microsoft.com/office/drawing/2014/main" id="{BA5EB31E-7220-42F9-9304-E4D43DEB977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17766" y="6466049"/>
            <a:ext cx="684532" cy="134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831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New PM LAyou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9144000" cy="625868"/>
          </a:xfrm>
          <a:prstGeom prst="rect">
            <a:avLst/>
          </a:prstGeom>
          <a:noFill/>
        </p:spPr>
        <p:txBody>
          <a:bodyPr vert="horz" lIns="0" tIns="45720" rIns="91440" bIns="45720" rtlCol="0" anchor="b" anchorCtr="0">
            <a:noAutofit/>
          </a:bodyPr>
          <a:lstStyle>
            <a:lvl1pPr marL="55472" indent="-55472" algn="ctr">
              <a:tabLst>
                <a:tab pos="0" algn="l"/>
              </a:tabLst>
              <a:defRPr kumimoji="0" lang="en-US" sz="2912" b="0" i="0" u="none" strike="noStrike" cap="none" spc="0" normalizeH="0" baseline="0" dirty="0">
                <a:ln>
                  <a:noFill/>
                </a:ln>
                <a:solidFill>
                  <a:schemeClr val="tx2"/>
                </a:solidFill>
                <a:effectLst/>
                <a:uFillTx/>
                <a:latin typeface="Lato Heavy" panose="020F0502020204030203" pitchFamily="34" charset="0"/>
                <a:ea typeface="Lato Heavy" panose="020F0502020204030203" pitchFamily="34" charset="0"/>
                <a:cs typeface="Lato Heavy" panose="020F0502020204030203" pitchFamily="34" charset="0"/>
                <a:sym typeface="Lato Regular"/>
              </a:defRPr>
            </a:lvl1pPr>
          </a:lstStyle>
          <a:p>
            <a:pPr marL="55472" lvl="0" defTabSz="976309">
              <a:lnSpc>
                <a:spcPct val="90000"/>
              </a:lnSpc>
            </a:pPr>
            <a:r>
              <a:rPr lang="en-US"/>
              <a:t>Click to edit Master title style</a:t>
            </a:r>
          </a:p>
        </p:txBody>
      </p:sp>
      <p:sp>
        <p:nvSpPr>
          <p:cNvPr id="7" name="Content Placeholder 2"/>
          <p:cNvSpPr>
            <a:spLocks noGrp="1"/>
          </p:cNvSpPr>
          <p:nvPr>
            <p:ph idx="1"/>
          </p:nvPr>
        </p:nvSpPr>
        <p:spPr>
          <a:xfrm>
            <a:off x="612183" y="838204"/>
            <a:ext cx="8090116" cy="5287963"/>
          </a:xfrm>
        </p:spPr>
        <p:txBody>
          <a:bodyPr>
            <a:normAutofit/>
          </a:bodyPr>
          <a:lstStyle>
            <a:lvl1pPr>
              <a:defRPr sz="1941" b="0" normalizeH="0" baseline="0">
                <a:latin typeface="Lato Light" panose="020F0502020204030203" pitchFamily="34" charset="0"/>
                <a:ea typeface="Lato Light" panose="020F0502020204030203" pitchFamily="34" charset="0"/>
                <a:cs typeface="Lato Light" panose="020F0502020204030203" pitchFamily="34" charset="0"/>
              </a:defRPr>
            </a:lvl1pPr>
            <a:lvl2pPr>
              <a:defRPr sz="1747" b="0" normalizeH="0" baseline="0">
                <a:latin typeface="Lato Light" panose="020F0502020204030203" pitchFamily="34" charset="0"/>
                <a:ea typeface="Lato Light" panose="020F0502020204030203" pitchFamily="34" charset="0"/>
                <a:cs typeface="Lato Light" panose="020F0502020204030203" pitchFamily="34" charset="0"/>
              </a:defRPr>
            </a:lvl2pPr>
            <a:lvl3pPr>
              <a:defRPr sz="1553" b="0" normalizeH="0" baseline="0">
                <a:latin typeface="Lato Light" panose="020F0502020204030203" pitchFamily="34" charset="0"/>
                <a:ea typeface="Lato Light" panose="020F0502020204030203" pitchFamily="34" charset="0"/>
                <a:cs typeface="Lato Light" panose="020F0502020204030203" pitchFamily="34" charset="0"/>
              </a:defRPr>
            </a:lvl3pPr>
            <a:lvl4pPr>
              <a:defRPr sz="1359" b="0" normalizeH="0" baseline="0">
                <a:latin typeface="Lato Light" panose="020F0502020204030203" pitchFamily="34" charset="0"/>
                <a:ea typeface="Lato Light" panose="020F0502020204030203" pitchFamily="34" charset="0"/>
                <a:cs typeface="Lato Light" panose="020F0502020204030203" pitchFamily="34" charset="0"/>
              </a:defRPr>
            </a:lvl4pPr>
            <a:lvl5pPr>
              <a:defRPr sz="1359" b="0" normalizeH="0" baseline="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143531" y="6487176"/>
            <a:ext cx="937305" cy="210507"/>
          </a:xfrm>
          <a:prstGeom prst="rect">
            <a:avLst/>
          </a:prstGeom>
          <a:noFill/>
        </p:spPr>
        <p:txBody>
          <a:bodyPr wrap="square" bIns="0" rtlCol="0">
            <a:spAutoFit/>
          </a:bodyPr>
          <a:lstStyle/>
          <a:p>
            <a:pPr marL="0" marR="0" lvl="0" indent="0" algn="l" defTabSz="898905" rtl="0" eaLnBrk="1" fontAlgn="auto" latinLnBrk="0" hangingPunct="1">
              <a:lnSpc>
                <a:spcPct val="100000"/>
              </a:lnSpc>
              <a:spcBef>
                <a:spcPts val="0"/>
              </a:spcBef>
              <a:spcAft>
                <a:spcPts val="0"/>
              </a:spcAft>
              <a:buClrTx/>
              <a:buSzTx/>
              <a:buFontTx/>
              <a:buNone/>
              <a:tabLst/>
              <a:defRPr/>
            </a:pPr>
            <a:r>
              <a:rPr lang="en-US" sz="1068">
                <a:solidFill>
                  <a:schemeClr val="tx1">
                    <a:lumMod val="65000"/>
                    <a:lumOff val="35000"/>
                  </a:schemeClr>
                </a:solidFill>
                <a:latin typeface="Segoe UI Light" panose="020B0502040204020203" pitchFamily="34" charset="0"/>
              </a:rPr>
              <a:t> </a:t>
            </a:r>
            <a:fld id="{21B110B3-23C7-4592-903E-944A0829BEFD}" type="slidenum">
              <a:rPr lang="en-US" sz="1068" smtClean="0">
                <a:solidFill>
                  <a:schemeClr val="tx1">
                    <a:lumMod val="65000"/>
                    <a:lumOff val="35000"/>
                  </a:schemeClr>
                </a:solidFill>
                <a:latin typeface="Segoe UI Light" panose="020B0502040204020203" pitchFamily="34" charset="0"/>
              </a:rPr>
              <a:pPr marL="0" marR="0" lvl="0" indent="0" algn="l" defTabSz="898905" rtl="0" eaLnBrk="1" fontAlgn="auto" latinLnBrk="0" hangingPunct="1">
                <a:lnSpc>
                  <a:spcPct val="100000"/>
                </a:lnSpc>
                <a:spcBef>
                  <a:spcPts val="0"/>
                </a:spcBef>
                <a:spcAft>
                  <a:spcPts val="0"/>
                </a:spcAft>
                <a:buClrTx/>
                <a:buSzTx/>
                <a:buFontTx/>
                <a:buNone/>
                <a:tabLst/>
                <a:defRPr/>
              </a:pPr>
              <a:t>‹#›</a:t>
            </a:fld>
            <a:r>
              <a:rPr lang="en-US" sz="1068">
                <a:solidFill>
                  <a:schemeClr val="tx1">
                    <a:lumMod val="65000"/>
                    <a:lumOff val="35000"/>
                  </a:schemeClr>
                </a:solidFill>
                <a:latin typeface="Segoe UI Light" panose="020B0502040204020203" pitchFamily="34" charset="0"/>
              </a:rPr>
              <a:t> | Page</a:t>
            </a:r>
          </a:p>
        </p:txBody>
      </p:sp>
      <p:pic>
        <p:nvPicPr>
          <p:cNvPr id="5" name="Picture 4" descr="A close up of a device&#10;&#10;Description generated with high confidence">
            <a:hlinkClick r:id="rId2" action="ppaction://hlinksldjump"/>
            <a:extLst>
              <a:ext uri="{FF2B5EF4-FFF2-40B4-BE49-F238E27FC236}">
                <a16:creationId xmlns:a16="http://schemas.microsoft.com/office/drawing/2014/main" id="{07B1552C-254D-4656-9F28-22F8F1F3AB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3193" y="6509323"/>
            <a:ext cx="1413824" cy="182880"/>
          </a:xfrm>
          <a:prstGeom prst="rect">
            <a:avLst/>
          </a:prstGeom>
        </p:spPr>
      </p:pic>
      <p:cxnSp>
        <p:nvCxnSpPr>
          <p:cNvPr id="9" name="Straight Connector 8">
            <a:extLst>
              <a:ext uri="{FF2B5EF4-FFF2-40B4-BE49-F238E27FC236}">
                <a16:creationId xmlns:a16="http://schemas.microsoft.com/office/drawing/2014/main" id="{DBA62602-DC00-432C-8DD1-AB722B1CCF99}"/>
              </a:ext>
            </a:extLst>
          </p:cNvPr>
          <p:cNvCxnSpPr>
            <a:cxnSpLocks/>
          </p:cNvCxnSpPr>
          <p:nvPr userDrawn="1"/>
        </p:nvCxnSpPr>
        <p:spPr>
          <a:xfrm flipV="1">
            <a:off x="522314" y="625868"/>
            <a:ext cx="8146473" cy="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60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New PM LAyou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9144000" cy="625868"/>
          </a:xfrm>
          <a:prstGeom prst="rect">
            <a:avLst/>
          </a:prstGeom>
          <a:noFill/>
        </p:spPr>
        <p:txBody>
          <a:bodyPr vert="horz" lIns="0" tIns="45720" rIns="91440" bIns="45720" rtlCol="0" anchor="b" anchorCtr="0">
            <a:noAutofit/>
          </a:bodyPr>
          <a:lstStyle>
            <a:lvl1pPr marL="55472" indent="-55472" algn="ctr">
              <a:tabLst>
                <a:tab pos="0" algn="l"/>
              </a:tabLst>
              <a:defRPr kumimoji="0" lang="en-US" sz="2912" b="0" i="0" u="none" strike="noStrike" cap="none" spc="0" normalizeH="0" baseline="0" dirty="0">
                <a:ln>
                  <a:noFill/>
                </a:ln>
                <a:solidFill>
                  <a:schemeClr val="tx2"/>
                </a:solidFill>
                <a:effectLst/>
                <a:uFillTx/>
                <a:latin typeface="Lato Heavy" panose="020F0502020204030203" pitchFamily="34" charset="0"/>
                <a:ea typeface="Lato Heavy" panose="020F0502020204030203" pitchFamily="34" charset="0"/>
                <a:cs typeface="Lato Heavy" panose="020F0502020204030203" pitchFamily="34" charset="0"/>
                <a:sym typeface="Lato Regular"/>
              </a:defRPr>
            </a:lvl1pPr>
          </a:lstStyle>
          <a:p>
            <a:pPr marL="55472" lvl="0" defTabSz="976309">
              <a:lnSpc>
                <a:spcPct val="90000"/>
              </a:lnSpc>
            </a:pPr>
            <a:r>
              <a:rPr lang="en-US"/>
              <a:t>Click to edit Master title style</a:t>
            </a:r>
          </a:p>
        </p:txBody>
      </p:sp>
      <p:sp>
        <p:nvSpPr>
          <p:cNvPr id="7" name="Content Placeholder 2"/>
          <p:cNvSpPr>
            <a:spLocks noGrp="1"/>
          </p:cNvSpPr>
          <p:nvPr>
            <p:ph idx="1"/>
          </p:nvPr>
        </p:nvSpPr>
        <p:spPr>
          <a:xfrm>
            <a:off x="562965" y="2941544"/>
            <a:ext cx="3992880" cy="3234764"/>
          </a:xfrm>
        </p:spPr>
        <p:txBody>
          <a:bodyPr lIns="0" tIns="0" rIns="0" bIns="0">
            <a:normAutofit/>
          </a:bodyPr>
          <a:lstStyle>
            <a:lvl1pPr marL="0"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1pPr>
            <a:lvl2pPr marL="443777"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2pPr>
            <a:lvl3pPr marL="887553"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3pPr>
            <a:lvl4pPr marL="1331330"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4pPr>
            <a:lvl5pPr marL="1775106"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close up of a device&#10;&#10;Description generated with high confidence">
            <a:hlinkClick r:id="rId2" action="ppaction://hlinksldjump"/>
            <a:extLst>
              <a:ext uri="{FF2B5EF4-FFF2-40B4-BE49-F238E27FC236}">
                <a16:creationId xmlns:a16="http://schemas.microsoft.com/office/drawing/2014/main" id="{07B1552C-254D-4656-9F28-22F8F1F3AB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3193" y="6509323"/>
            <a:ext cx="1413824" cy="182880"/>
          </a:xfrm>
          <a:prstGeom prst="rect">
            <a:avLst/>
          </a:prstGeom>
        </p:spPr>
      </p:pic>
      <p:sp>
        <p:nvSpPr>
          <p:cNvPr id="10" name="Content Placeholder 2">
            <a:extLst>
              <a:ext uri="{FF2B5EF4-FFF2-40B4-BE49-F238E27FC236}">
                <a16:creationId xmlns:a16="http://schemas.microsoft.com/office/drawing/2014/main" id="{103D01CA-5EA3-497C-A71D-0730FE70D9C2}"/>
              </a:ext>
            </a:extLst>
          </p:cNvPr>
          <p:cNvSpPr>
            <a:spLocks noGrp="1"/>
          </p:cNvSpPr>
          <p:nvPr>
            <p:ph idx="10"/>
          </p:nvPr>
        </p:nvSpPr>
        <p:spPr>
          <a:xfrm>
            <a:off x="562966" y="1086149"/>
            <a:ext cx="3992879" cy="1552837"/>
          </a:xfrm>
        </p:spPr>
        <p:txBody>
          <a:bodyPr lIns="0" tIns="0" rIns="0" bIns="0" anchor="b" anchorCtr="0">
            <a:noAutofit/>
          </a:bodyPr>
          <a:lstStyle>
            <a:lvl1pPr marL="0"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1pPr>
            <a:lvl2pPr marL="443777"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2pPr>
            <a:lvl3pPr marL="887553"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3pPr>
            <a:lvl4pPr marL="1331330"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4pPr>
            <a:lvl5pPr marL="1775106"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FCACDBEC-37E9-479B-9A07-454BF9C2BBC5}"/>
              </a:ext>
            </a:extLst>
          </p:cNvPr>
          <p:cNvCxnSpPr>
            <a:cxnSpLocks/>
          </p:cNvCxnSpPr>
          <p:nvPr userDrawn="1"/>
        </p:nvCxnSpPr>
        <p:spPr>
          <a:xfrm flipV="1">
            <a:off x="522314" y="625868"/>
            <a:ext cx="8146473" cy="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891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New PM LAyou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9144000" cy="625868"/>
          </a:xfrm>
          <a:prstGeom prst="rect">
            <a:avLst/>
          </a:prstGeom>
          <a:noFill/>
        </p:spPr>
        <p:txBody>
          <a:bodyPr vert="horz" lIns="0" tIns="45720" rIns="91440" bIns="45720" rtlCol="0" anchor="b" anchorCtr="0">
            <a:noAutofit/>
          </a:bodyPr>
          <a:lstStyle>
            <a:lvl1pPr marL="55472" indent="-55472" algn="ctr">
              <a:tabLst>
                <a:tab pos="0" algn="l"/>
              </a:tabLst>
              <a:defRPr kumimoji="0" lang="en-US" sz="2912" b="0" i="0" u="none" strike="noStrike" cap="none" spc="0" normalizeH="0" baseline="0" dirty="0">
                <a:ln>
                  <a:noFill/>
                </a:ln>
                <a:solidFill>
                  <a:schemeClr val="tx2"/>
                </a:solidFill>
                <a:effectLst/>
                <a:uFillTx/>
                <a:latin typeface="Lato Heavy" panose="020F0502020204030203" pitchFamily="34" charset="0"/>
                <a:ea typeface="Lato Heavy" panose="020F0502020204030203" pitchFamily="34" charset="0"/>
                <a:cs typeface="Lato Heavy" panose="020F0502020204030203" pitchFamily="34" charset="0"/>
                <a:sym typeface="Lato Regular"/>
              </a:defRPr>
            </a:lvl1pPr>
          </a:lstStyle>
          <a:p>
            <a:pPr marL="55472" lvl="0" defTabSz="976309">
              <a:lnSpc>
                <a:spcPct val="90000"/>
              </a:lnSpc>
            </a:pPr>
            <a:r>
              <a:rPr lang="en-US"/>
              <a:t>Click to edit Master title style</a:t>
            </a:r>
          </a:p>
        </p:txBody>
      </p:sp>
      <p:sp>
        <p:nvSpPr>
          <p:cNvPr id="7" name="Content Placeholder 2"/>
          <p:cNvSpPr>
            <a:spLocks noGrp="1"/>
          </p:cNvSpPr>
          <p:nvPr>
            <p:ph idx="1"/>
          </p:nvPr>
        </p:nvSpPr>
        <p:spPr>
          <a:xfrm>
            <a:off x="4417498" y="2832741"/>
            <a:ext cx="4092715" cy="3339969"/>
          </a:xfrm>
        </p:spPr>
        <p:txBody>
          <a:bodyPr>
            <a:normAutofit/>
          </a:bodyPr>
          <a:lstStyle>
            <a:lvl1pPr marL="0"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1pPr>
            <a:lvl2pPr marL="443777"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2pPr>
            <a:lvl3pPr marL="887553"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3pPr>
            <a:lvl4pPr marL="1331330"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4pPr>
            <a:lvl5pPr marL="1775106"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close up of a device&#10;&#10;Description generated with high confidence">
            <a:hlinkClick r:id="rId2" action="ppaction://hlinksldjump"/>
            <a:extLst>
              <a:ext uri="{FF2B5EF4-FFF2-40B4-BE49-F238E27FC236}">
                <a16:creationId xmlns:a16="http://schemas.microsoft.com/office/drawing/2014/main" id="{07B1552C-254D-4656-9F28-22F8F1F3AB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3193" y="6518597"/>
            <a:ext cx="1413824" cy="182880"/>
          </a:xfrm>
          <a:prstGeom prst="rect">
            <a:avLst/>
          </a:prstGeom>
        </p:spPr>
      </p:pic>
      <p:sp>
        <p:nvSpPr>
          <p:cNvPr id="10" name="Content Placeholder 2">
            <a:extLst>
              <a:ext uri="{FF2B5EF4-FFF2-40B4-BE49-F238E27FC236}">
                <a16:creationId xmlns:a16="http://schemas.microsoft.com/office/drawing/2014/main" id="{103D01CA-5EA3-497C-A71D-0730FE70D9C2}"/>
              </a:ext>
            </a:extLst>
          </p:cNvPr>
          <p:cNvSpPr>
            <a:spLocks noGrp="1"/>
          </p:cNvSpPr>
          <p:nvPr>
            <p:ph idx="10"/>
          </p:nvPr>
        </p:nvSpPr>
        <p:spPr>
          <a:xfrm>
            <a:off x="4417498" y="1082550"/>
            <a:ext cx="4092714" cy="1531677"/>
          </a:xfrm>
        </p:spPr>
        <p:txBody>
          <a:bodyPr anchor="b" anchorCtr="0">
            <a:noAutofit/>
          </a:bodyPr>
          <a:lstStyle>
            <a:lvl1pPr marL="0"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1pPr>
            <a:lvl2pPr marL="443777"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2pPr>
            <a:lvl3pPr marL="887553"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3pPr>
            <a:lvl4pPr marL="1331330"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4pPr>
            <a:lvl5pPr marL="1775106"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CE60A58D-4F67-4191-A838-7F4E989C7ED3}"/>
              </a:ext>
            </a:extLst>
          </p:cNvPr>
          <p:cNvCxnSpPr>
            <a:cxnSpLocks/>
          </p:cNvCxnSpPr>
          <p:nvPr userDrawn="1"/>
        </p:nvCxnSpPr>
        <p:spPr>
          <a:xfrm flipV="1">
            <a:off x="522314" y="625868"/>
            <a:ext cx="8146473" cy="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1AF90FC-FE6D-4033-8024-7348685C76DE}"/>
              </a:ext>
            </a:extLst>
          </p:cNvPr>
          <p:cNvSpPr txBox="1"/>
          <p:nvPr userDrawn="1"/>
        </p:nvSpPr>
        <p:spPr>
          <a:xfrm>
            <a:off x="143531" y="6487176"/>
            <a:ext cx="937305" cy="210507"/>
          </a:xfrm>
          <a:prstGeom prst="rect">
            <a:avLst/>
          </a:prstGeom>
          <a:noFill/>
        </p:spPr>
        <p:txBody>
          <a:bodyPr wrap="square" bIns="0" rtlCol="0">
            <a:spAutoFit/>
          </a:bodyPr>
          <a:lstStyle/>
          <a:p>
            <a:pPr marL="0" marR="0" lvl="0" indent="0" algn="l" defTabSz="898905" rtl="0" eaLnBrk="1" fontAlgn="auto" latinLnBrk="0" hangingPunct="1">
              <a:lnSpc>
                <a:spcPct val="100000"/>
              </a:lnSpc>
              <a:spcBef>
                <a:spcPts val="0"/>
              </a:spcBef>
              <a:spcAft>
                <a:spcPts val="0"/>
              </a:spcAft>
              <a:buClrTx/>
              <a:buSzTx/>
              <a:buFontTx/>
              <a:buNone/>
              <a:tabLst/>
              <a:defRPr/>
            </a:pPr>
            <a:r>
              <a:rPr lang="en-US" sz="1068">
                <a:solidFill>
                  <a:schemeClr val="tx1">
                    <a:lumMod val="65000"/>
                    <a:lumOff val="35000"/>
                  </a:schemeClr>
                </a:solidFill>
                <a:latin typeface="Segoe UI Light" panose="020B0502040204020203" pitchFamily="34" charset="0"/>
              </a:rPr>
              <a:t> </a:t>
            </a:r>
            <a:fld id="{21B110B3-23C7-4592-903E-944A0829BEFD}" type="slidenum">
              <a:rPr lang="en-US" sz="1068" smtClean="0">
                <a:solidFill>
                  <a:schemeClr val="tx1">
                    <a:lumMod val="65000"/>
                    <a:lumOff val="35000"/>
                  </a:schemeClr>
                </a:solidFill>
                <a:latin typeface="Segoe UI Light" panose="020B0502040204020203" pitchFamily="34" charset="0"/>
              </a:rPr>
              <a:pPr marL="0" marR="0" lvl="0" indent="0" algn="l" defTabSz="898905" rtl="0" eaLnBrk="1" fontAlgn="auto" latinLnBrk="0" hangingPunct="1">
                <a:lnSpc>
                  <a:spcPct val="100000"/>
                </a:lnSpc>
                <a:spcBef>
                  <a:spcPts val="0"/>
                </a:spcBef>
                <a:spcAft>
                  <a:spcPts val="0"/>
                </a:spcAft>
                <a:buClrTx/>
                <a:buSzTx/>
                <a:buFontTx/>
                <a:buNone/>
                <a:tabLst/>
                <a:defRPr/>
              </a:pPr>
              <a:t>‹#›</a:t>
            </a:fld>
            <a:r>
              <a:rPr lang="en-US" sz="1068">
                <a:solidFill>
                  <a:schemeClr val="tx1">
                    <a:lumMod val="65000"/>
                    <a:lumOff val="35000"/>
                  </a:schemeClr>
                </a:solidFill>
                <a:latin typeface="Segoe UI Light" panose="020B0502040204020203" pitchFamily="34" charset="0"/>
              </a:rPr>
              <a:t> | Page</a:t>
            </a:r>
          </a:p>
        </p:txBody>
      </p:sp>
    </p:spTree>
    <p:extLst>
      <p:ext uri="{BB962C8B-B14F-4D97-AF65-F5344CB8AC3E}">
        <p14:creationId xmlns:p14="http://schemas.microsoft.com/office/powerpoint/2010/main" val="3866884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75F21-FC8C-45C5-BCC7-4F4398FB38A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F6471B6-F34D-4755-B8E5-1375A548147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09EC1B2-FC11-4D9F-BD47-04EE1C02C190}"/>
              </a:ext>
            </a:extLst>
          </p:cNvPr>
          <p:cNvSpPr>
            <a:spLocks noGrp="1"/>
          </p:cNvSpPr>
          <p:nvPr>
            <p:ph type="dt" sz="half" idx="10"/>
          </p:nvPr>
        </p:nvSpPr>
        <p:spPr/>
        <p:txBody>
          <a:bodyPr/>
          <a:lstStyle/>
          <a:p>
            <a:fld id="{51AC9EC6-46DE-4812-BD44-EA0FDF84F6F4}" type="datetimeFigureOut">
              <a:rPr lang="en-US" smtClean="0"/>
              <a:t>10/15/2020</a:t>
            </a:fld>
            <a:endParaRPr lang="en-US"/>
          </a:p>
        </p:txBody>
      </p:sp>
      <p:sp>
        <p:nvSpPr>
          <p:cNvPr id="5" name="Footer Placeholder 4">
            <a:extLst>
              <a:ext uri="{FF2B5EF4-FFF2-40B4-BE49-F238E27FC236}">
                <a16:creationId xmlns:a16="http://schemas.microsoft.com/office/drawing/2014/main" id="{FD9A81BF-6A72-4802-816B-AACD74181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B594A-ED15-41D3-A008-8FB6EB2630E5}"/>
              </a:ext>
            </a:extLst>
          </p:cNvPr>
          <p:cNvSpPr>
            <a:spLocks noGrp="1"/>
          </p:cNvSpPr>
          <p:nvPr>
            <p:ph type="sldNum" sz="quarter" idx="12"/>
          </p:nvPr>
        </p:nvSpPr>
        <p:spPr/>
        <p:txBody>
          <a:bodyPr/>
          <a:lstStyle/>
          <a:p>
            <a:fld id="{CBE46EC3-A636-4C1B-A07D-9AA881A7E825}" type="slidenum">
              <a:rPr lang="en-US" smtClean="0"/>
              <a:t>‹#›</a:t>
            </a:fld>
            <a:endParaRPr lang="en-US"/>
          </a:p>
        </p:txBody>
      </p:sp>
    </p:spTree>
    <p:extLst>
      <p:ext uri="{BB962C8B-B14F-4D97-AF65-F5344CB8AC3E}">
        <p14:creationId xmlns:p14="http://schemas.microsoft.com/office/powerpoint/2010/main" val="2901592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New PM LAyou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9144000" cy="625868"/>
          </a:xfrm>
          <a:prstGeom prst="rect">
            <a:avLst/>
          </a:prstGeom>
          <a:noFill/>
        </p:spPr>
        <p:txBody>
          <a:bodyPr vert="horz" lIns="0" tIns="45720" rIns="91440" bIns="45720" rtlCol="0" anchor="b" anchorCtr="0">
            <a:noAutofit/>
          </a:bodyPr>
          <a:lstStyle>
            <a:lvl1pPr marL="55344" indent="-55344" algn="ctr">
              <a:tabLst>
                <a:tab pos="0" algn="l"/>
              </a:tabLst>
              <a:defRPr kumimoji="0" lang="en-US" sz="2905" b="0" i="0" u="none" strike="noStrike" cap="none" spc="0" normalizeH="0" baseline="0" dirty="0">
                <a:ln>
                  <a:noFill/>
                </a:ln>
                <a:solidFill>
                  <a:schemeClr val="tx2"/>
                </a:solidFill>
                <a:effectLst/>
                <a:uFillTx/>
                <a:latin typeface="Lato Heavy" panose="020F0502020204030203" pitchFamily="34" charset="0"/>
                <a:ea typeface="Lato Heavy" panose="020F0502020204030203" pitchFamily="34" charset="0"/>
                <a:cs typeface="Lato Heavy" panose="020F0502020204030203" pitchFamily="34" charset="0"/>
                <a:sym typeface="Lato Regular"/>
              </a:defRPr>
            </a:lvl1pPr>
          </a:lstStyle>
          <a:p>
            <a:pPr marL="55344" lvl="0" defTabSz="974059">
              <a:lnSpc>
                <a:spcPct val="90000"/>
              </a:lnSpc>
            </a:pPr>
            <a:r>
              <a:rPr lang="en-US"/>
              <a:t>Click to edit Master title style</a:t>
            </a:r>
          </a:p>
        </p:txBody>
      </p:sp>
      <p:sp>
        <p:nvSpPr>
          <p:cNvPr id="7" name="Content Placeholder 2"/>
          <p:cNvSpPr>
            <a:spLocks noGrp="1"/>
          </p:cNvSpPr>
          <p:nvPr>
            <p:ph idx="1"/>
          </p:nvPr>
        </p:nvSpPr>
        <p:spPr>
          <a:xfrm>
            <a:off x="562965" y="2941544"/>
            <a:ext cx="3992880" cy="3234764"/>
          </a:xfrm>
        </p:spPr>
        <p:txBody>
          <a:bodyPr lIns="0" tIns="0" rIns="0" bIns="0">
            <a:normAutofit/>
          </a:bodyPr>
          <a:lstStyle>
            <a:lvl1pPr marL="0" indent="0">
              <a:lnSpc>
                <a:spcPct val="110000"/>
              </a:lnSpc>
              <a:spcBef>
                <a:spcPts val="0"/>
              </a:spcBef>
              <a:buNone/>
              <a:defRPr sz="1584" b="0" normalizeH="0" baseline="0">
                <a:latin typeface="Lato Light" panose="020F0502020204030203" pitchFamily="34" charset="0"/>
                <a:ea typeface="Lato Light" panose="020F0502020204030203" pitchFamily="34" charset="0"/>
                <a:cs typeface="Lato Light" panose="020F0502020204030203" pitchFamily="34" charset="0"/>
              </a:defRPr>
            </a:lvl1pPr>
            <a:lvl2pPr marL="442754" indent="0">
              <a:lnSpc>
                <a:spcPct val="110000"/>
              </a:lnSpc>
              <a:spcBef>
                <a:spcPts val="0"/>
              </a:spcBef>
              <a:buNone/>
              <a:defRPr sz="1584" b="0" normalizeH="0" baseline="0">
                <a:latin typeface="Lato Light" panose="020F0502020204030203" pitchFamily="34" charset="0"/>
                <a:ea typeface="Lato Light" panose="020F0502020204030203" pitchFamily="34" charset="0"/>
                <a:cs typeface="Lato Light" panose="020F0502020204030203" pitchFamily="34" charset="0"/>
              </a:defRPr>
            </a:lvl2pPr>
            <a:lvl3pPr marL="885507" indent="0">
              <a:lnSpc>
                <a:spcPct val="110000"/>
              </a:lnSpc>
              <a:spcBef>
                <a:spcPts val="0"/>
              </a:spcBef>
              <a:buNone/>
              <a:defRPr sz="1584" b="0" normalizeH="0" baseline="0">
                <a:latin typeface="Lato Light" panose="020F0502020204030203" pitchFamily="34" charset="0"/>
                <a:ea typeface="Lato Light" panose="020F0502020204030203" pitchFamily="34" charset="0"/>
                <a:cs typeface="Lato Light" panose="020F0502020204030203" pitchFamily="34" charset="0"/>
              </a:defRPr>
            </a:lvl3pPr>
            <a:lvl4pPr marL="1328261" indent="0">
              <a:lnSpc>
                <a:spcPct val="110000"/>
              </a:lnSpc>
              <a:spcBef>
                <a:spcPts val="0"/>
              </a:spcBef>
              <a:buNone/>
              <a:defRPr sz="1584" b="0" normalizeH="0" baseline="0">
                <a:latin typeface="Lato Light" panose="020F0502020204030203" pitchFamily="34" charset="0"/>
                <a:ea typeface="Lato Light" panose="020F0502020204030203" pitchFamily="34" charset="0"/>
                <a:cs typeface="Lato Light" panose="020F0502020204030203" pitchFamily="34" charset="0"/>
              </a:defRPr>
            </a:lvl4pPr>
            <a:lvl5pPr marL="1771014" indent="0">
              <a:lnSpc>
                <a:spcPct val="110000"/>
              </a:lnSpc>
              <a:spcBef>
                <a:spcPts val="0"/>
              </a:spcBef>
              <a:buNone/>
              <a:defRPr sz="1584" b="0" normalizeH="0" baseline="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03D01CA-5EA3-497C-A71D-0730FE70D9C2}"/>
              </a:ext>
            </a:extLst>
          </p:cNvPr>
          <p:cNvSpPr>
            <a:spLocks noGrp="1"/>
          </p:cNvSpPr>
          <p:nvPr>
            <p:ph idx="10"/>
          </p:nvPr>
        </p:nvSpPr>
        <p:spPr>
          <a:xfrm>
            <a:off x="562967" y="1086149"/>
            <a:ext cx="3992879" cy="1552837"/>
          </a:xfrm>
        </p:spPr>
        <p:txBody>
          <a:bodyPr lIns="0" tIns="0" rIns="0" bIns="0" anchor="b" anchorCtr="0">
            <a:noAutofit/>
          </a:bodyPr>
          <a:lstStyle>
            <a:lvl1pPr marL="0" indent="0">
              <a:lnSpc>
                <a:spcPct val="110000"/>
              </a:lnSpc>
              <a:spcBef>
                <a:spcPts val="0"/>
              </a:spcBef>
              <a:spcAft>
                <a:spcPts val="1163"/>
              </a:spcAft>
              <a:buNone/>
              <a:defRPr sz="2465"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1pPr>
            <a:lvl2pPr marL="442754" indent="0">
              <a:lnSpc>
                <a:spcPct val="110000"/>
              </a:lnSpc>
              <a:spcBef>
                <a:spcPts val="0"/>
              </a:spcBef>
              <a:spcAft>
                <a:spcPts val="1163"/>
              </a:spcAft>
              <a:buNone/>
              <a:defRPr sz="2465"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2pPr>
            <a:lvl3pPr marL="885507" indent="0">
              <a:lnSpc>
                <a:spcPct val="110000"/>
              </a:lnSpc>
              <a:spcBef>
                <a:spcPts val="0"/>
              </a:spcBef>
              <a:spcAft>
                <a:spcPts val="1163"/>
              </a:spcAft>
              <a:buNone/>
              <a:defRPr sz="2465"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3pPr>
            <a:lvl4pPr marL="1328261" indent="0">
              <a:lnSpc>
                <a:spcPct val="110000"/>
              </a:lnSpc>
              <a:spcBef>
                <a:spcPts val="0"/>
              </a:spcBef>
              <a:spcAft>
                <a:spcPts val="1163"/>
              </a:spcAft>
              <a:buNone/>
              <a:defRPr sz="2465"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4pPr>
            <a:lvl5pPr marL="1771014" indent="0">
              <a:lnSpc>
                <a:spcPct val="110000"/>
              </a:lnSpc>
              <a:spcBef>
                <a:spcPts val="0"/>
              </a:spcBef>
              <a:spcAft>
                <a:spcPts val="1163"/>
              </a:spcAft>
              <a:buNone/>
              <a:defRPr sz="2465"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FCACDBEC-37E9-479B-9A07-454BF9C2BBC5}"/>
              </a:ext>
            </a:extLst>
          </p:cNvPr>
          <p:cNvCxnSpPr>
            <a:cxnSpLocks/>
          </p:cNvCxnSpPr>
          <p:nvPr userDrawn="1"/>
        </p:nvCxnSpPr>
        <p:spPr>
          <a:xfrm flipV="1">
            <a:off x="522315" y="625868"/>
            <a:ext cx="8146473" cy="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200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844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p:bg>
      <p:bgPr>
        <a:gradFill rotWithShape="1">
          <a:gsLst>
            <a:gs pos="100000">
              <a:schemeClr val="tx1"/>
            </a:gs>
            <a:gs pos="100000">
              <a:srgbClr val="00336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45295" y="1927059"/>
            <a:ext cx="5853411" cy="1338413"/>
          </a:xfrm>
          <a:prstGeom prst="rect">
            <a:avLst/>
          </a:prstGeom>
        </p:spPr>
        <p:txBody>
          <a:bodyPr anchor="t" anchorCtr="0"/>
          <a:lstStyle>
            <a:lvl1pPr algn="ctr">
              <a:defRPr sz="3200" b="0" spc="0">
                <a:solidFill>
                  <a:schemeClr val="tx1">
                    <a:lumMod val="65000"/>
                    <a:lumOff val="35000"/>
                  </a:schemeClr>
                </a:solidFill>
                <a:effectLst/>
                <a:latin typeface="Segoe UI Semilight" panose="020B0402040204020203" pitchFamily="34" charset="0"/>
                <a:cs typeface="Segoe UI Semilight" panose="020B0402040204020203" pitchFamily="34" charset="0"/>
              </a:defRPr>
            </a:lvl1pPr>
          </a:lstStyle>
          <a:p>
            <a:r>
              <a:rPr lang="en-US" dirty="0"/>
              <a:t>CLICK TO EDIT MASTER TITLE STYLE</a:t>
            </a:r>
          </a:p>
        </p:txBody>
      </p:sp>
      <p:sp>
        <p:nvSpPr>
          <p:cNvPr id="7" name="Text Placeholder 6"/>
          <p:cNvSpPr>
            <a:spLocks noGrp="1"/>
          </p:cNvSpPr>
          <p:nvPr>
            <p:ph type="body" sz="quarter" idx="10"/>
          </p:nvPr>
        </p:nvSpPr>
        <p:spPr>
          <a:xfrm>
            <a:off x="1771649" y="3523818"/>
            <a:ext cx="5519739" cy="1125538"/>
          </a:xfrm>
        </p:spPr>
        <p:txBody>
          <a:bodyPr>
            <a:normAutofit/>
          </a:bodyPr>
          <a:lstStyle>
            <a:lvl1pPr marL="0" indent="0" algn="ctr">
              <a:buNone/>
              <a:defRPr sz="1771">
                <a:solidFill>
                  <a:schemeClr val="tx1">
                    <a:lumMod val="65000"/>
                    <a:lumOff val="35000"/>
                  </a:schemeClr>
                </a:solidFill>
                <a:latin typeface="Segoe UI Semilight" panose="020B0402040204020203" pitchFamily="34" charset="0"/>
                <a:cs typeface="Segoe UI Semilight" panose="020B0402040204020203" pitchFamily="34" charset="0"/>
              </a:defRPr>
            </a:lvl1pPr>
            <a:lvl2pPr marL="157159" indent="0">
              <a:buNone/>
              <a:defRPr/>
            </a:lvl2pPr>
            <a:lvl3pPr marL="314317" indent="0">
              <a:buNone/>
              <a:defRPr/>
            </a:lvl3pPr>
            <a:lvl4pPr marL="471476" indent="0">
              <a:buNone/>
              <a:defRPr/>
            </a:lvl4pPr>
            <a:lvl5pPr marL="628635" indent="0">
              <a:buNone/>
              <a:defRPr/>
            </a:lvl5pPr>
          </a:lstStyle>
          <a:p>
            <a:pPr lvl="0"/>
            <a:r>
              <a:rPr lang="en-US" dirty="0"/>
              <a:t>Click to edit Master text styles</a:t>
            </a:r>
          </a:p>
        </p:txBody>
      </p:sp>
    </p:spTree>
    <p:extLst>
      <p:ext uri="{BB962C8B-B14F-4D97-AF65-F5344CB8AC3E}">
        <p14:creationId xmlns:p14="http://schemas.microsoft.com/office/powerpoint/2010/main" val="336118694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New PM LAyou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9144000" cy="625868"/>
          </a:xfrm>
          <a:prstGeom prst="rect">
            <a:avLst/>
          </a:prstGeom>
          <a:noFill/>
        </p:spPr>
        <p:txBody>
          <a:bodyPr vert="horz" lIns="0" tIns="45720" rIns="91440" bIns="45720" rtlCol="0" anchor="b" anchorCtr="0">
            <a:noAutofit/>
          </a:bodyPr>
          <a:lstStyle>
            <a:lvl1pPr marL="55472" indent="-55472" algn="ctr">
              <a:tabLst>
                <a:tab pos="0" algn="l"/>
              </a:tabLst>
              <a:defRPr kumimoji="0" lang="en-US" sz="2912" b="0" i="0" u="none" strike="noStrike" cap="none" spc="0" normalizeH="0" baseline="0" dirty="0">
                <a:ln>
                  <a:noFill/>
                </a:ln>
                <a:solidFill>
                  <a:srgbClr val="1F497D"/>
                </a:solidFill>
                <a:effectLst/>
                <a:uFillTx/>
                <a:latin typeface="Lato" panose="020F0502020204030203" pitchFamily="34" charset="0"/>
                <a:ea typeface="Lato" panose="020F0502020204030203" pitchFamily="34" charset="0"/>
                <a:cs typeface="Lato" panose="020F0502020204030203" pitchFamily="34" charset="0"/>
                <a:sym typeface="Lato Regular"/>
              </a:defRPr>
            </a:lvl1pPr>
          </a:lstStyle>
          <a:p>
            <a:pPr marL="55472" lvl="0" defTabSz="976309">
              <a:lnSpc>
                <a:spcPct val="90000"/>
              </a:lnSpc>
            </a:pPr>
            <a:r>
              <a:rPr lang="en-US" dirty="0"/>
              <a:t>Click to edit Master title style</a:t>
            </a:r>
          </a:p>
        </p:txBody>
      </p:sp>
      <p:sp>
        <p:nvSpPr>
          <p:cNvPr id="7" name="Content Placeholder 2"/>
          <p:cNvSpPr>
            <a:spLocks noGrp="1"/>
          </p:cNvSpPr>
          <p:nvPr>
            <p:ph idx="1"/>
          </p:nvPr>
        </p:nvSpPr>
        <p:spPr>
          <a:xfrm>
            <a:off x="562965" y="2941544"/>
            <a:ext cx="3992880" cy="3234764"/>
          </a:xfrm>
        </p:spPr>
        <p:txBody>
          <a:bodyPr lIns="0" tIns="0" rIns="0" bIns="0">
            <a:normAutofit/>
          </a:bodyPr>
          <a:lstStyle>
            <a:lvl1pPr marL="0"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1pPr>
            <a:lvl2pPr marL="443777"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2pPr>
            <a:lvl3pPr marL="887553"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3pPr>
            <a:lvl4pPr marL="1331330"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4pPr>
            <a:lvl5pPr marL="1775106"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close up of a device&#10;&#10;Description generated with high confidence">
            <a:hlinkClick r:id="" action="ppaction://noaction"/>
            <a:extLst>
              <a:ext uri="{FF2B5EF4-FFF2-40B4-BE49-F238E27FC236}">
                <a16:creationId xmlns:a16="http://schemas.microsoft.com/office/drawing/2014/main" id="{07B1552C-254D-4656-9F28-22F8F1F3AB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83193" y="6509323"/>
            <a:ext cx="1413824" cy="182880"/>
          </a:xfrm>
          <a:prstGeom prst="rect">
            <a:avLst/>
          </a:prstGeom>
        </p:spPr>
      </p:pic>
      <p:sp>
        <p:nvSpPr>
          <p:cNvPr id="10" name="Content Placeholder 2">
            <a:extLst>
              <a:ext uri="{FF2B5EF4-FFF2-40B4-BE49-F238E27FC236}">
                <a16:creationId xmlns:a16="http://schemas.microsoft.com/office/drawing/2014/main" id="{103D01CA-5EA3-497C-A71D-0730FE70D9C2}"/>
              </a:ext>
            </a:extLst>
          </p:cNvPr>
          <p:cNvSpPr>
            <a:spLocks noGrp="1"/>
          </p:cNvSpPr>
          <p:nvPr>
            <p:ph idx="10"/>
          </p:nvPr>
        </p:nvSpPr>
        <p:spPr>
          <a:xfrm>
            <a:off x="562966" y="1086149"/>
            <a:ext cx="3992879" cy="1552837"/>
          </a:xfrm>
        </p:spPr>
        <p:txBody>
          <a:bodyPr lIns="0" tIns="0" rIns="0" bIns="0" anchor="b" anchorCtr="0">
            <a:noAutofit/>
          </a:bodyPr>
          <a:lstStyle>
            <a:lvl1pPr marL="0"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1pPr>
            <a:lvl2pPr marL="443777"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2pPr>
            <a:lvl3pPr marL="887553"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3pPr>
            <a:lvl4pPr marL="1331330"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4pPr>
            <a:lvl5pPr marL="1775106"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FCACDBEC-37E9-479B-9A07-454BF9C2BBC5}"/>
              </a:ext>
            </a:extLst>
          </p:cNvPr>
          <p:cNvCxnSpPr>
            <a:cxnSpLocks/>
          </p:cNvCxnSpPr>
          <p:nvPr userDrawn="1"/>
        </p:nvCxnSpPr>
        <p:spPr>
          <a:xfrm flipV="1">
            <a:off x="522314" y="625868"/>
            <a:ext cx="8146473" cy="2"/>
          </a:xfrm>
          <a:prstGeom prst="line">
            <a:avLst/>
          </a:prstGeom>
          <a:ln w="19050">
            <a:solidFill>
              <a:srgbClr val="1F497D"/>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3272CCE-81CC-49CC-B29C-A862D3809C9A}"/>
              </a:ext>
            </a:extLst>
          </p:cNvPr>
          <p:cNvSpPr txBox="1"/>
          <p:nvPr userDrawn="1"/>
        </p:nvSpPr>
        <p:spPr>
          <a:xfrm>
            <a:off x="143531" y="6487176"/>
            <a:ext cx="937305" cy="210507"/>
          </a:xfrm>
          <a:prstGeom prst="rect">
            <a:avLst/>
          </a:prstGeom>
          <a:noFill/>
        </p:spPr>
        <p:txBody>
          <a:bodyPr wrap="square" bIns="0" rtlCol="0">
            <a:spAutoFit/>
          </a:bodyPr>
          <a:lstStyle/>
          <a:p>
            <a:pPr marL="0" marR="0" lvl="0" indent="0" algn="l" defTabSz="898905" rtl="0" eaLnBrk="1" fontAlgn="auto" latinLnBrk="0" hangingPunct="1">
              <a:lnSpc>
                <a:spcPct val="100000"/>
              </a:lnSpc>
              <a:spcBef>
                <a:spcPts val="0"/>
              </a:spcBef>
              <a:spcAft>
                <a:spcPts val="0"/>
              </a:spcAft>
              <a:buClrTx/>
              <a:buSzTx/>
              <a:buFontTx/>
              <a:buNone/>
              <a:tabLst/>
              <a:defRPr/>
            </a:pPr>
            <a:r>
              <a:rPr lang="en-US" sz="1068">
                <a:solidFill>
                  <a:schemeClr val="tx1">
                    <a:lumMod val="65000"/>
                    <a:lumOff val="35000"/>
                  </a:schemeClr>
                </a:solidFill>
                <a:latin typeface="Segoe UI Light" panose="020B0502040204020203" pitchFamily="34" charset="0"/>
              </a:rPr>
              <a:t> </a:t>
            </a:r>
            <a:fld id="{21B110B3-23C7-4592-903E-944A0829BEFD}" type="slidenum">
              <a:rPr lang="en-US" sz="1068" smtClean="0">
                <a:solidFill>
                  <a:schemeClr val="tx1">
                    <a:lumMod val="65000"/>
                    <a:lumOff val="35000"/>
                  </a:schemeClr>
                </a:solidFill>
                <a:latin typeface="Segoe UI Light" panose="020B0502040204020203" pitchFamily="34" charset="0"/>
              </a:rPr>
              <a:pPr marL="0" marR="0" lvl="0" indent="0" algn="l" defTabSz="898905" rtl="0" eaLnBrk="1" fontAlgn="auto" latinLnBrk="0" hangingPunct="1">
                <a:lnSpc>
                  <a:spcPct val="100000"/>
                </a:lnSpc>
                <a:spcBef>
                  <a:spcPts val="0"/>
                </a:spcBef>
                <a:spcAft>
                  <a:spcPts val="0"/>
                </a:spcAft>
                <a:buClrTx/>
                <a:buSzTx/>
                <a:buFontTx/>
                <a:buNone/>
                <a:tabLst/>
                <a:defRPr/>
              </a:pPr>
              <a:t>‹#›</a:t>
            </a:fld>
            <a:r>
              <a:rPr lang="en-US" sz="1068">
                <a:solidFill>
                  <a:schemeClr val="tx1">
                    <a:lumMod val="65000"/>
                    <a:lumOff val="35000"/>
                  </a:schemeClr>
                </a:solidFill>
                <a:latin typeface="Segoe UI Light" panose="020B0502040204020203" pitchFamily="34" charset="0"/>
              </a:rPr>
              <a:t> | Page</a:t>
            </a:r>
          </a:p>
        </p:txBody>
      </p:sp>
    </p:spTree>
    <p:extLst>
      <p:ext uri="{BB962C8B-B14F-4D97-AF65-F5344CB8AC3E}">
        <p14:creationId xmlns:p14="http://schemas.microsoft.com/office/powerpoint/2010/main" val="1755773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p:bg>
      <p:bgPr>
        <a:gradFill rotWithShape="1">
          <a:gsLst>
            <a:gs pos="100000">
              <a:schemeClr val="tx1"/>
            </a:gs>
            <a:gs pos="100000">
              <a:srgbClr val="00336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45295" y="1927059"/>
            <a:ext cx="5853411" cy="1338413"/>
          </a:xfrm>
          <a:prstGeom prst="rect">
            <a:avLst/>
          </a:prstGeom>
        </p:spPr>
        <p:txBody>
          <a:bodyPr anchor="t" anchorCtr="0"/>
          <a:lstStyle>
            <a:lvl1pPr algn="ctr">
              <a:defRPr sz="3200" b="0" spc="0">
                <a:solidFill>
                  <a:schemeClr val="tx1">
                    <a:lumMod val="65000"/>
                    <a:lumOff val="35000"/>
                  </a:schemeClr>
                </a:solidFill>
                <a:effectLst/>
                <a:latin typeface="Segoe UI Semilight" panose="020B0402040204020203" pitchFamily="34" charset="0"/>
                <a:cs typeface="Segoe UI Semilight" panose="020B0402040204020203" pitchFamily="34" charset="0"/>
              </a:defRPr>
            </a:lvl1pPr>
          </a:lstStyle>
          <a:p>
            <a:r>
              <a:rPr lang="en-US" dirty="0"/>
              <a:t>CLICK TO EDIT MASTER TITLE STYLE</a:t>
            </a:r>
          </a:p>
        </p:txBody>
      </p:sp>
      <p:sp>
        <p:nvSpPr>
          <p:cNvPr id="7" name="Text Placeholder 6"/>
          <p:cNvSpPr>
            <a:spLocks noGrp="1"/>
          </p:cNvSpPr>
          <p:nvPr>
            <p:ph type="body" sz="quarter" idx="10"/>
          </p:nvPr>
        </p:nvSpPr>
        <p:spPr>
          <a:xfrm>
            <a:off x="1771649" y="3523818"/>
            <a:ext cx="5519739" cy="1125538"/>
          </a:xfrm>
        </p:spPr>
        <p:txBody>
          <a:bodyPr>
            <a:normAutofit/>
          </a:bodyPr>
          <a:lstStyle>
            <a:lvl1pPr marL="0" indent="0" algn="ctr">
              <a:buNone/>
              <a:defRPr sz="1771">
                <a:solidFill>
                  <a:schemeClr val="tx1">
                    <a:lumMod val="65000"/>
                    <a:lumOff val="35000"/>
                  </a:schemeClr>
                </a:solidFill>
                <a:latin typeface="Segoe UI Semilight" panose="020B0402040204020203" pitchFamily="34" charset="0"/>
                <a:cs typeface="Segoe UI Semilight" panose="020B0402040204020203" pitchFamily="34" charset="0"/>
              </a:defRPr>
            </a:lvl1pPr>
            <a:lvl2pPr marL="157159" indent="0">
              <a:buNone/>
              <a:defRPr/>
            </a:lvl2pPr>
            <a:lvl3pPr marL="314317" indent="0">
              <a:buNone/>
              <a:defRPr/>
            </a:lvl3pPr>
            <a:lvl4pPr marL="471476" indent="0">
              <a:buNone/>
              <a:defRPr/>
            </a:lvl4pPr>
            <a:lvl5pPr marL="628635" indent="0">
              <a:buNone/>
              <a:defRPr/>
            </a:lvl5pPr>
          </a:lstStyle>
          <a:p>
            <a:pPr lvl="0"/>
            <a:r>
              <a:rPr lang="en-US" dirty="0"/>
              <a:t>Click to edit Master text styles</a:t>
            </a:r>
          </a:p>
        </p:txBody>
      </p:sp>
    </p:spTree>
    <p:extLst>
      <p:ext uri="{BB962C8B-B14F-4D97-AF65-F5344CB8AC3E}">
        <p14:creationId xmlns:p14="http://schemas.microsoft.com/office/powerpoint/2010/main" val="186418845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w PM LAyou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0" y="838202"/>
            <a:ext cx="8534400" cy="5287963"/>
          </a:xfrm>
        </p:spPr>
        <p:txBody>
          <a:bodyPr>
            <a:normAutofit/>
          </a:bodyPr>
          <a:lstStyle>
            <a:lvl1pPr>
              <a:spcBef>
                <a:spcPts val="600"/>
              </a:spcBef>
              <a:spcAft>
                <a:spcPts val="600"/>
              </a:spcAft>
              <a:defRPr sz="1600" b="0" normalizeH="0" baseline="0">
                <a:latin typeface="Segoe UI Semilight" panose="020B0402040204020203" pitchFamily="34" charset="0"/>
                <a:cs typeface="Segoe UI Semilight" panose="020B0402040204020203" pitchFamily="34" charset="0"/>
              </a:defRPr>
            </a:lvl1pPr>
            <a:lvl2pPr>
              <a:spcBef>
                <a:spcPts val="600"/>
              </a:spcBef>
              <a:spcAft>
                <a:spcPts val="600"/>
              </a:spcAft>
              <a:defRPr sz="1400" b="0" normalizeH="0" baseline="0">
                <a:latin typeface="Segoe UI Semilight" panose="020B0402040204020203" pitchFamily="34" charset="0"/>
                <a:cs typeface="Segoe UI Semilight" panose="020B0402040204020203" pitchFamily="34" charset="0"/>
              </a:defRPr>
            </a:lvl2pPr>
            <a:lvl3pPr>
              <a:spcBef>
                <a:spcPts val="600"/>
              </a:spcBef>
              <a:spcAft>
                <a:spcPts val="600"/>
              </a:spcAft>
              <a:defRPr sz="1200" b="0" normalizeH="0" baseline="0">
                <a:latin typeface="Segoe UI Semilight" panose="020B0402040204020203" pitchFamily="34" charset="0"/>
                <a:cs typeface="Segoe UI Semilight" panose="020B0402040204020203" pitchFamily="34" charset="0"/>
              </a:defRPr>
            </a:lvl3pPr>
            <a:lvl4pPr>
              <a:spcBef>
                <a:spcPts val="600"/>
              </a:spcBef>
              <a:spcAft>
                <a:spcPts val="600"/>
              </a:spcAft>
              <a:defRPr sz="1100" b="0" normalizeH="0" baseline="0">
                <a:latin typeface="Segoe UI Semilight" panose="020B0402040204020203" pitchFamily="34" charset="0"/>
                <a:cs typeface="Segoe UI Semilight" panose="020B0402040204020203" pitchFamily="34" charset="0"/>
              </a:defRPr>
            </a:lvl4pPr>
            <a:lvl5pPr>
              <a:spcBef>
                <a:spcPts val="600"/>
              </a:spcBef>
              <a:spcAft>
                <a:spcPts val="600"/>
              </a:spcAft>
              <a:defRPr sz="1100" b="0" normalizeH="0" baseline="0">
                <a:latin typeface="Segoe UI Semilight" panose="020B0402040204020203" pitchFamily="34" charset="0"/>
                <a:cs typeface="Segoe UI Semilight" panose="020B04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73479" y="6573669"/>
            <a:ext cx="2057400" cy="276999"/>
          </a:xfrm>
          <a:prstGeom prst="rect">
            <a:avLst/>
          </a:prstGeom>
          <a:noFill/>
        </p:spPr>
        <p:txBody>
          <a:bodyPr wrap="square" rtlCol="0">
            <a:spAutoFit/>
          </a:bodyPr>
          <a:lstStyle/>
          <a:p>
            <a:pPr marL="0" algn="l" defTabSz="914377" rtl="0" eaLnBrk="1" fontAlgn="auto" latinLnBrk="0" hangingPunct="1">
              <a:spcBef>
                <a:spcPts val="0"/>
              </a:spcBef>
              <a:spcAft>
                <a:spcPts val="0"/>
              </a:spcAft>
            </a:pPr>
            <a:fld id="{21B110B3-23C7-4592-903E-944A0829BEFD}" type="slidenum">
              <a:rPr lang="en-US" sz="1200" kern="1200" cap="small" baseline="0" smtClean="0">
                <a:solidFill>
                  <a:schemeClr val="tx1">
                    <a:lumMod val="65000"/>
                    <a:lumOff val="35000"/>
                  </a:schemeClr>
                </a:solidFill>
                <a:latin typeface="Segoe UI Semilight" panose="020B0402040204020203" pitchFamily="34" charset="0"/>
                <a:ea typeface="+mn-ea"/>
                <a:cs typeface="Segoe UI Semilight" panose="020B0402040204020203" pitchFamily="34" charset="0"/>
              </a:rPr>
              <a:pPr marL="0" algn="l" defTabSz="914377" rtl="0" eaLnBrk="1" fontAlgn="auto" latinLnBrk="0" hangingPunct="1">
                <a:spcBef>
                  <a:spcPts val="0"/>
                </a:spcBef>
                <a:spcAft>
                  <a:spcPts val="0"/>
                </a:spcAft>
              </a:pPr>
              <a:t>‹#›</a:t>
            </a:fld>
            <a:r>
              <a:rPr lang="en-US" sz="1200" kern="1200" cap="small" baseline="0" dirty="0">
                <a:solidFill>
                  <a:schemeClr val="tx1">
                    <a:lumMod val="65000"/>
                    <a:lumOff val="35000"/>
                  </a:schemeClr>
                </a:solidFill>
                <a:latin typeface="Segoe UI Semilight" panose="020B0402040204020203" pitchFamily="34" charset="0"/>
                <a:ea typeface="+mn-ea"/>
                <a:cs typeface="Segoe UI Semilight" panose="020B0402040204020203" pitchFamily="34" charset="0"/>
              </a:rPr>
              <a:t> | Page</a:t>
            </a:r>
          </a:p>
        </p:txBody>
      </p:sp>
      <p:sp>
        <p:nvSpPr>
          <p:cNvPr id="14" name="Rectangle 13"/>
          <p:cNvSpPr/>
          <p:nvPr userDrawn="1"/>
        </p:nvSpPr>
        <p:spPr>
          <a:xfrm>
            <a:off x="2" y="568005"/>
            <a:ext cx="9143999" cy="45719"/>
          </a:xfrm>
          <a:prstGeom prst="rect">
            <a:avLst/>
          </a:prstGeom>
          <a:solidFill>
            <a:srgbClr val="1E3C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5" name="Title 1"/>
          <p:cNvSpPr>
            <a:spLocks noGrp="1"/>
          </p:cNvSpPr>
          <p:nvPr>
            <p:ph type="title"/>
          </p:nvPr>
        </p:nvSpPr>
        <p:spPr>
          <a:xfrm>
            <a:off x="136356" y="2"/>
            <a:ext cx="9144003" cy="568003"/>
          </a:xfrm>
          <a:prstGeom prst="rect">
            <a:avLst/>
          </a:prstGeom>
          <a:noFill/>
        </p:spPr>
        <p:txBody>
          <a:bodyPr vert="horz" lIns="182880" tIns="45720" rIns="91440" bIns="45720" rtlCol="0" anchor="ctr">
            <a:noAutofit/>
          </a:bodyPr>
          <a:lstStyle>
            <a:lvl1pPr>
              <a:defRPr lang="en-US" sz="2800" b="0" cap="small" baseline="0">
                <a:solidFill>
                  <a:schemeClr val="tx1">
                    <a:lumMod val="65000"/>
                    <a:lumOff val="35000"/>
                  </a:schemeClr>
                </a:solidFill>
                <a:effectLst/>
                <a:latin typeface="Segoe UI Semilight" panose="020B0402040204020203" pitchFamily="34" charset="0"/>
                <a:ea typeface="+mj-ea"/>
                <a:cs typeface="Segoe UI Semilight" panose="020B0402040204020203" pitchFamily="34" charset="0"/>
              </a:defRPr>
            </a:lvl1pPr>
          </a:lstStyle>
          <a:p>
            <a:pPr marL="57149" lvl="0" defTabSz="1005815">
              <a:lnSpc>
                <a:spcPct val="90000"/>
              </a:lnSpc>
            </a:pPr>
            <a:r>
              <a:rPr lang="en-US" dirty="0"/>
              <a:t>Click to edit Master title style</a:t>
            </a:r>
          </a:p>
        </p:txBody>
      </p:sp>
    </p:spTree>
    <p:extLst>
      <p:ext uri="{BB962C8B-B14F-4D97-AF65-F5344CB8AC3E}">
        <p14:creationId xmlns:p14="http://schemas.microsoft.com/office/powerpoint/2010/main" val="380492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p:bg>
      <p:bgPr>
        <a:gradFill rotWithShape="1">
          <a:gsLst>
            <a:gs pos="100000">
              <a:schemeClr val="tx1"/>
            </a:gs>
            <a:gs pos="100000">
              <a:srgbClr val="00336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45295" y="1927059"/>
            <a:ext cx="5853411" cy="1338413"/>
          </a:xfrm>
          <a:prstGeom prst="rect">
            <a:avLst/>
          </a:prstGeom>
        </p:spPr>
        <p:txBody>
          <a:bodyPr anchor="t" anchorCtr="0"/>
          <a:lstStyle>
            <a:lvl1pPr algn="ctr">
              <a:defRPr sz="3200" b="0" spc="0">
                <a:solidFill>
                  <a:schemeClr val="tx1">
                    <a:lumMod val="65000"/>
                    <a:lumOff val="35000"/>
                  </a:schemeClr>
                </a:solidFill>
                <a:effectLst/>
                <a:latin typeface="Segoe UI Semilight" panose="020B0402040204020203" pitchFamily="34" charset="0"/>
                <a:cs typeface="Segoe UI Semilight" panose="020B0402040204020203" pitchFamily="34" charset="0"/>
              </a:defRPr>
            </a:lvl1pPr>
          </a:lstStyle>
          <a:p>
            <a:r>
              <a:rPr lang="en-US" dirty="0"/>
              <a:t>CLICK TO EDIT MASTER TITLE STYLE</a:t>
            </a:r>
          </a:p>
        </p:txBody>
      </p:sp>
      <p:sp>
        <p:nvSpPr>
          <p:cNvPr id="7" name="Text Placeholder 6"/>
          <p:cNvSpPr>
            <a:spLocks noGrp="1"/>
          </p:cNvSpPr>
          <p:nvPr>
            <p:ph type="body" sz="quarter" idx="10"/>
          </p:nvPr>
        </p:nvSpPr>
        <p:spPr>
          <a:xfrm>
            <a:off x="1771649" y="3523818"/>
            <a:ext cx="5519739" cy="1125538"/>
          </a:xfrm>
        </p:spPr>
        <p:txBody>
          <a:bodyPr>
            <a:normAutofit/>
          </a:bodyPr>
          <a:lstStyle>
            <a:lvl1pPr marL="0" indent="0" algn="ctr">
              <a:buNone/>
              <a:defRPr sz="1771">
                <a:solidFill>
                  <a:schemeClr val="tx1">
                    <a:lumMod val="65000"/>
                    <a:lumOff val="35000"/>
                  </a:schemeClr>
                </a:solidFill>
                <a:latin typeface="Segoe UI Semilight" panose="020B0402040204020203" pitchFamily="34" charset="0"/>
                <a:cs typeface="Segoe UI Semilight" panose="020B0402040204020203" pitchFamily="34" charset="0"/>
              </a:defRPr>
            </a:lvl1pPr>
            <a:lvl2pPr marL="157159" indent="0">
              <a:buNone/>
              <a:defRPr/>
            </a:lvl2pPr>
            <a:lvl3pPr marL="314317" indent="0">
              <a:buNone/>
              <a:defRPr/>
            </a:lvl3pPr>
            <a:lvl4pPr marL="471476" indent="0">
              <a:buNone/>
              <a:defRPr/>
            </a:lvl4pPr>
            <a:lvl5pPr marL="628635" indent="0">
              <a:buNone/>
              <a:defRPr/>
            </a:lvl5pPr>
          </a:lstStyle>
          <a:p>
            <a:pPr lvl="0"/>
            <a:r>
              <a:rPr lang="en-US" dirty="0"/>
              <a:t>Click to edit Master text styles</a:t>
            </a:r>
          </a:p>
        </p:txBody>
      </p:sp>
    </p:spTree>
    <p:extLst>
      <p:ext uri="{BB962C8B-B14F-4D97-AF65-F5344CB8AC3E}">
        <p14:creationId xmlns:p14="http://schemas.microsoft.com/office/powerpoint/2010/main" val="140455950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New PM LAyout">
    <p:spTree>
      <p:nvGrpSpPr>
        <p:cNvPr id="1" name=""/>
        <p:cNvGrpSpPr/>
        <p:nvPr/>
      </p:nvGrpSpPr>
      <p:grpSpPr>
        <a:xfrm>
          <a:off x="0" y="0"/>
          <a:ext cx="0" cy="0"/>
          <a:chOff x="0" y="0"/>
          <a:chExt cx="0" cy="0"/>
        </a:xfrm>
      </p:grpSpPr>
      <p:sp>
        <p:nvSpPr>
          <p:cNvPr id="7" name="Content Placeholder 2"/>
          <p:cNvSpPr>
            <a:spLocks noGrp="1"/>
          </p:cNvSpPr>
          <p:nvPr>
            <p:ph idx="1"/>
          </p:nvPr>
        </p:nvSpPr>
        <p:spPr>
          <a:xfrm>
            <a:off x="4780800" y="1148612"/>
            <a:ext cx="3957600" cy="4977553"/>
          </a:xfrm>
        </p:spPr>
        <p:txBody>
          <a:bodyPr vert="horz" lIns="91440" tIns="45720" rIns="91440" bIns="45720" rtlCol="0">
            <a:normAutofit/>
          </a:bodyPr>
          <a:lstStyle>
            <a:lvl1pPr>
              <a:spcBef>
                <a:spcPts val="1200"/>
              </a:spcBef>
              <a:spcAft>
                <a:spcPts val="1200"/>
              </a:spcAft>
              <a:defRPr lang="en-US" sz="1600" normalizeH="0" baseline="0" dirty="0">
                <a:latin typeface="Segoe UI Semilight" panose="020B0402040204020203" pitchFamily="34" charset="0"/>
                <a:cs typeface="Segoe UI Semilight" panose="020B0402040204020203" pitchFamily="34" charset="0"/>
              </a:defRPr>
            </a:lvl1pPr>
            <a:lvl2pPr>
              <a:spcBef>
                <a:spcPts val="1200"/>
              </a:spcBef>
              <a:spcAft>
                <a:spcPts val="1200"/>
              </a:spcAft>
              <a:defRPr lang="en-US" sz="1400" normalizeH="0" baseline="0" dirty="0">
                <a:latin typeface="Segoe UI Semilight" panose="020B0402040204020203" pitchFamily="34" charset="0"/>
                <a:cs typeface="Segoe UI Semilight" panose="020B0402040204020203" pitchFamily="34" charset="0"/>
              </a:defRPr>
            </a:lvl2pPr>
            <a:lvl3pPr>
              <a:spcBef>
                <a:spcPts val="1200"/>
              </a:spcBef>
              <a:spcAft>
                <a:spcPts val="1200"/>
              </a:spcAft>
              <a:defRPr lang="en-US" sz="1200" normalizeH="0" baseline="0" dirty="0">
                <a:latin typeface="Segoe UI Semilight" panose="020B0402040204020203" pitchFamily="34" charset="0"/>
                <a:cs typeface="Segoe UI Semilight" panose="020B0402040204020203" pitchFamily="34" charset="0"/>
              </a:defRPr>
            </a:lvl3pPr>
            <a:lvl4pPr>
              <a:spcBef>
                <a:spcPts val="1200"/>
              </a:spcBef>
              <a:spcAft>
                <a:spcPts val="1200"/>
              </a:spcAft>
              <a:defRPr lang="en-US" sz="1100" normalizeH="0" baseline="0" dirty="0">
                <a:latin typeface="Segoe UI Semilight" panose="020B0402040204020203" pitchFamily="34" charset="0"/>
                <a:cs typeface="Segoe UI Semilight" panose="020B0402040204020203" pitchFamily="34" charset="0"/>
              </a:defRPr>
            </a:lvl4pPr>
            <a:lvl5pPr>
              <a:spcBef>
                <a:spcPts val="1200"/>
              </a:spcBef>
              <a:spcAft>
                <a:spcPts val="1200"/>
              </a:spcAft>
              <a:defRPr lang="en-US" sz="1100" normalizeH="0" baseline="0" dirty="0">
                <a:latin typeface="Segoe UI Semilight" panose="020B0402040204020203" pitchFamily="34" charset="0"/>
                <a:cs typeface="Segoe UI Semilight" panose="020B0402040204020203" pitchFamily="34" charset="0"/>
              </a:defRPr>
            </a:lvl5pPr>
          </a:lstStyle>
          <a:p>
            <a:pPr lvl="0">
              <a:spcBef>
                <a:spcPts val="600"/>
              </a:spcBef>
              <a:spcAft>
                <a:spcPts val="600"/>
              </a:spcAft>
            </a:pPr>
            <a:r>
              <a:rPr lang="en-US" dirty="0"/>
              <a:t>Click to edit Master text styles</a:t>
            </a:r>
          </a:p>
          <a:p>
            <a:pPr lvl="1">
              <a:spcBef>
                <a:spcPts val="600"/>
              </a:spcBef>
              <a:spcAft>
                <a:spcPts val="600"/>
              </a:spcAft>
            </a:pPr>
            <a:r>
              <a:rPr lang="en-US" dirty="0"/>
              <a:t>Second level</a:t>
            </a:r>
          </a:p>
          <a:p>
            <a:pPr lvl="2">
              <a:spcBef>
                <a:spcPts val="600"/>
              </a:spcBef>
              <a:spcAft>
                <a:spcPts val="600"/>
              </a:spcAft>
            </a:pPr>
            <a:r>
              <a:rPr lang="en-US" dirty="0"/>
              <a:t>Third level</a:t>
            </a:r>
          </a:p>
          <a:p>
            <a:pPr lvl="3">
              <a:spcBef>
                <a:spcPts val="600"/>
              </a:spcBef>
              <a:spcAft>
                <a:spcPts val="600"/>
              </a:spcAft>
            </a:pPr>
            <a:r>
              <a:rPr lang="en-US" dirty="0"/>
              <a:t>Fourth level</a:t>
            </a:r>
          </a:p>
          <a:p>
            <a:pPr lvl="4">
              <a:spcBef>
                <a:spcPts val="600"/>
              </a:spcBef>
              <a:spcAft>
                <a:spcPts val="600"/>
              </a:spcAft>
            </a:pPr>
            <a:r>
              <a:rPr lang="en-US" dirty="0"/>
              <a:t>Fifth level</a:t>
            </a:r>
          </a:p>
        </p:txBody>
      </p:sp>
      <p:sp>
        <p:nvSpPr>
          <p:cNvPr id="10" name="Picture Placeholder 5"/>
          <p:cNvSpPr>
            <a:spLocks noGrp="1"/>
          </p:cNvSpPr>
          <p:nvPr>
            <p:ph type="pic" sz="quarter" idx="10"/>
          </p:nvPr>
        </p:nvSpPr>
        <p:spPr>
          <a:xfrm>
            <a:off x="317586" y="1148610"/>
            <a:ext cx="3894415" cy="2487390"/>
          </a:xfrm>
          <a:ln w="28575" cmpd="sng">
            <a:solidFill>
              <a:srgbClr val="1E3C91"/>
            </a:solidFill>
          </a:ln>
        </p:spPr>
      </p:sp>
      <p:sp>
        <p:nvSpPr>
          <p:cNvPr id="16" name="TextBox 15"/>
          <p:cNvSpPr txBox="1"/>
          <p:nvPr userDrawn="1"/>
        </p:nvSpPr>
        <p:spPr>
          <a:xfrm>
            <a:off x="73479" y="6573669"/>
            <a:ext cx="2057400" cy="276999"/>
          </a:xfrm>
          <a:prstGeom prst="rect">
            <a:avLst/>
          </a:prstGeom>
          <a:noFill/>
        </p:spPr>
        <p:txBody>
          <a:bodyPr wrap="square" rtlCol="0">
            <a:spAutoFit/>
          </a:bodyPr>
          <a:lstStyle/>
          <a:p>
            <a:pPr marL="0" algn="l" defTabSz="914377" rtl="0" eaLnBrk="1" fontAlgn="auto" latinLnBrk="0" hangingPunct="1">
              <a:spcBef>
                <a:spcPts val="0"/>
              </a:spcBef>
              <a:spcAft>
                <a:spcPts val="0"/>
              </a:spcAft>
            </a:pPr>
            <a:fld id="{21B110B3-23C7-4592-903E-944A0829BEFD}" type="slidenum">
              <a:rPr lang="en-US" sz="1200" kern="1200" cap="small" baseline="0" smtClean="0">
                <a:solidFill>
                  <a:schemeClr val="tx1">
                    <a:lumMod val="65000"/>
                    <a:lumOff val="35000"/>
                  </a:schemeClr>
                </a:solidFill>
                <a:latin typeface="Segoe UI Semilight" panose="020B0402040204020203" pitchFamily="34" charset="0"/>
                <a:ea typeface="+mn-ea"/>
                <a:cs typeface="Segoe UI Semilight" panose="020B0402040204020203" pitchFamily="34" charset="0"/>
              </a:rPr>
              <a:pPr marL="0" algn="l" defTabSz="914377" rtl="0" eaLnBrk="1" fontAlgn="auto" latinLnBrk="0" hangingPunct="1">
                <a:spcBef>
                  <a:spcPts val="0"/>
                </a:spcBef>
                <a:spcAft>
                  <a:spcPts val="0"/>
                </a:spcAft>
              </a:pPr>
              <a:t>‹#›</a:t>
            </a:fld>
            <a:r>
              <a:rPr lang="en-US" sz="1200" kern="1200" cap="small" baseline="0" dirty="0">
                <a:solidFill>
                  <a:schemeClr val="tx1">
                    <a:lumMod val="65000"/>
                    <a:lumOff val="35000"/>
                  </a:schemeClr>
                </a:solidFill>
                <a:latin typeface="Segoe UI Semilight" panose="020B0402040204020203" pitchFamily="34" charset="0"/>
                <a:ea typeface="+mn-ea"/>
                <a:cs typeface="Segoe UI Semilight" panose="020B0402040204020203" pitchFamily="34" charset="0"/>
              </a:rPr>
              <a:t> | Page</a:t>
            </a:r>
          </a:p>
        </p:txBody>
      </p:sp>
      <p:sp>
        <p:nvSpPr>
          <p:cNvPr id="18" name="Rectangle 17"/>
          <p:cNvSpPr/>
          <p:nvPr userDrawn="1"/>
        </p:nvSpPr>
        <p:spPr>
          <a:xfrm>
            <a:off x="1" y="568005"/>
            <a:ext cx="9144000" cy="45719"/>
          </a:xfrm>
          <a:prstGeom prst="rect">
            <a:avLst/>
          </a:prstGeom>
          <a:solidFill>
            <a:srgbClr val="1E3C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9" name="Title 1"/>
          <p:cNvSpPr>
            <a:spLocks noGrp="1"/>
          </p:cNvSpPr>
          <p:nvPr>
            <p:ph type="title"/>
          </p:nvPr>
        </p:nvSpPr>
        <p:spPr>
          <a:xfrm>
            <a:off x="136356" y="2"/>
            <a:ext cx="9144003" cy="568003"/>
          </a:xfrm>
          <a:prstGeom prst="rect">
            <a:avLst/>
          </a:prstGeom>
          <a:noFill/>
        </p:spPr>
        <p:txBody>
          <a:bodyPr vert="horz" lIns="182880" tIns="45720" rIns="91440" bIns="45720" rtlCol="0" anchor="ctr">
            <a:noAutofit/>
          </a:bodyPr>
          <a:lstStyle>
            <a:lvl1pPr>
              <a:defRPr lang="en-US" sz="2800" b="0" cap="small" baseline="0">
                <a:solidFill>
                  <a:schemeClr val="tx1">
                    <a:lumMod val="65000"/>
                    <a:lumOff val="35000"/>
                  </a:schemeClr>
                </a:solidFill>
                <a:effectLst/>
                <a:latin typeface="Segoe UI Semilight" panose="020B0402040204020203" pitchFamily="34" charset="0"/>
                <a:ea typeface="+mj-ea"/>
                <a:cs typeface="Segoe UI Semilight" panose="020B0402040204020203" pitchFamily="34" charset="0"/>
              </a:defRPr>
            </a:lvl1pPr>
          </a:lstStyle>
          <a:p>
            <a:pPr marL="57149" lvl="0" defTabSz="1005815">
              <a:lnSpc>
                <a:spcPct val="90000"/>
              </a:lnSpc>
            </a:pPr>
            <a:r>
              <a:rPr lang="en-US" dirty="0"/>
              <a:t>Click to edit Master title style</a:t>
            </a:r>
          </a:p>
        </p:txBody>
      </p:sp>
    </p:spTree>
    <p:extLst>
      <p:ext uri="{BB962C8B-B14F-4D97-AF65-F5344CB8AC3E}">
        <p14:creationId xmlns:p14="http://schemas.microsoft.com/office/powerpoint/2010/main" val="2006822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New PM LAyou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60000" y="1186598"/>
            <a:ext cx="3959352" cy="4974336"/>
          </a:xfrm>
        </p:spPr>
        <p:txBody>
          <a:bodyPr vert="horz" lIns="91440" tIns="45720" rIns="91440" bIns="45720" rtlCol="0">
            <a:normAutofit/>
          </a:bodyPr>
          <a:lstStyle>
            <a:lvl1pPr>
              <a:spcBef>
                <a:spcPts val="1200"/>
              </a:spcBef>
              <a:spcAft>
                <a:spcPts val="1200"/>
              </a:spcAft>
              <a:defRPr lang="en-US" sz="1600" normalizeH="0" baseline="0" dirty="0">
                <a:latin typeface="Segoe UI Semilight" panose="020B0402040204020203" pitchFamily="34" charset="0"/>
                <a:cs typeface="Segoe UI Semilight" panose="020B0402040204020203" pitchFamily="34" charset="0"/>
              </a:defRPr>
            </a:lvl1pPr>
            <a:lvl2pPr>
              <a:spcBef>
                <a:spcPts val="1200"/>
              </a:spcBef>
              <a:spcAft>
                <a:spcPts val="1200"/>
              </a:spcAft>
              <a:defRPr lang="en-US" sz="1400" normalizeH="0" baseline="0" dirty="0">
                <a:latin typeface="Segoe UI Semilight" panose="020B0402040204020203" pitchFamily="34" charset="0"/>
                <a:cs typeface="Segoe UI Semilight" panose="020B0402040204020203" pitchFamily="34" charset="0"/>
              </a:defRPr>
            </a:lvl2pPr>
            <a:lvl3pPr>
              <a:spcBef>
                <a:spcPts val="1200"/>
              </a:spcBef>
              <a:spcAft>
                <a:spcPts val="1200"/>
              </a:spcAft>
              <a:defRPr lang="en-US" sz="1200" normalizeH="0" baseline="0" dirty="0">
                <a:latin typeface="Segoe UI Semilight" panose="020B0402040204020203" pitchFamily="34" charset="0"/>
                <a:cs typeface="Segoe UI Semilight" panose="020B0402040204020203" pitchFamily="34" charset="0"/>
              </a:defRPr>
            </a:lvl3pPr>
            <a:lvl4pPr>
              <a:spcBef>
                <a:spcPts val="1200"/>
              </a:spcBef>
              <a:spcAft>
                <a:spcPts val="1200"/>
              </a:spcAft>
              <a:defRPr lang="en-US" sz="1100" normalizeH="0" baseline="0" dirty="0">
                <a:latin typeface="Segoe UI Semilight" panose="020B0402040204020203" pitchFamily="34" charset="0"/>
                <a:cs typeface="Segoe UI Semilight" panose="020B0402040204020203" pitchFamily="34" charset="0"/>
              </a:defRPr>
            </a:lvl4pPr>
            <a:lvl5pPr>
              <a:spcBef>
                <a:spcPts val="1200"/>
              </a:spcBef>
              <a:spcAft>
                <a:spcPts val="1200"/>
              </a:spcAft>
              <a:defRPr lang="en-US" sz="1100" normalizeH="0" baseline="0" dirty="0">
                <a:latin typeface="Segoe UI Semilight" panose="020B0402040204020203" pitchFamily="34" charset="0"/>
                <a:cs typeface="Segoe UI Semilight" panose="020B0402040204020203" pitchFamily="34" charset="0"/>
              </a:defRPr>
            </a:lvl5pPr>
          </a:lstStyle>
          <a:p>
            <a:pPr lvl="0">
              <a:spcBef>
                <a:spcPts val="600"/>
              </a:spcBef>
              <a:spcAft>
                <a:spcPts val="600"/>
              </a:spcAft>
            </a:pPr>
            <a:r>
              <a:rPr lang="en-US" dirty="0"/>
              <a:t>Click to edit Master text styles</a:t>
            </a:r>
          </a:p>
          <a:p>
            <a:pPr lvl="1">
              <a:spcBef>
                <a:spcPts val="600"/>
              </a:spcBef>
              <a:spcAft>
                <a:spcPts val="600"/>
              </a:spcAft>
            </a:pPr>
            <a:r>
              <a:rPr lang="en-US" dirty="0"/>
              <a:t>Second level</a:t>
            </a:r>
          </a:p>
          <a:p>
            <a:pPr lvl="2">
              <a:spcBef>
                <a:spcPts val="600"/>
              </a:spcBef>
              <a:spcAft>
                <a:spcPts val="600"/>
              </a:spcAft>
            </a:pPr>
            <a:r>
              <a:rPr lang="en-US" dirty="0"/>
              <a:t>Third level</a:t>
            </a:r>
          </a:p>
          <a:p>
            <a:pPr lvl="3">
              <a:spcBef>
                <a:spcPts val="600"/>
              </a:spcBef>
              <a:spcAft>
                <a:spcPts val="600"/>
              </a:spcAft>
            </a:pPr>
            <a:r>
              <a:rPr lang="en-US" dirty="0"/>
              <a:t>Fourth level</a:t>
            </a:r>
          </a:p>
          <a:p>
            <a:pPr lvl="4">
              <a:spcBef>
                <a:spcPts val="600"/>
              </a:spcBef>
              <a:spcAft>
                <a:spcPts val="600"/>
              </a:spcAft>
            </a:pPr>
            <a:r>
              <a:rPr lang="en-US" dirty="0"/>
              <a:t>Fifth levels</a:t>
            </a:r>
          </a:p>
        </p:txBody>
      </p:sp>
      <p:sp>
        <p:nvSpPr>
          <p:cNvPr id="10" name="Picture Placeholder 5"/>
          <p:cNvSpPr>
            <a:spLocks noGrp="1"/>
          </p:cNvSpPr>
          <p:nvPr>
            <p:ph type="pic" sz="quarter" idx="10"/>
          </p:nvPr>
        </p:nvSpPr>
        <p:spPr>
          <a:xfrm>
            <a:off x="4846387" y="1186598"/>
            <a:ext cx="3895344" cy="2487168"/>
          </a:xfrm>
          <a:ln w="28575" cmpd="sng">
            <a:solidFill>
              <a:srgbClr val="1E3C91"/>
            </a:solidFill>
          </a:ln>
        </p:spPr>
      </p:sp>
      <p:sp>
        <p:nvSpPr>
          <p:cNvPr id="15" name="Title 1"/>
          <p:cNvSpPr>
            <a:spLocks noGrp="1"/>
          </p:cNvSpPr>
          <p:nvPr>
            <p:ph type="title"/>
          </p:nvPr>
        </p:nvSpPr>
        <p:spPr>
          <a:xfrm>
            <a:off x="136356" y="2"/>
            <a:ext cx="9144003" cy="568003"/>
          </a:xfrm>
          <a:prstGeom prst="rect">
            <a:avLst/>
          </a:prstGeom>
          <a:noFill/>
        </p:spPr>
        <p:txBody>
          <a:bodyPr vert="horz" lIns="182880" tIns="45720" rIns="91440" bIns="45720" rtlCol="0" anchor="ctr">
            <a:noAutofit/>
          </a:bodyPr>
          <a:lstStyle>
            <a:lvl1pPr>
              <a:defRPr lang="en-US" sz="2800" b="0" cap="small" baseline="0">
                <a:solidFill>
                  <a:schemeClr val="tx1">
                    <a:lumMod val="65000"/>
                    <a:lumOff val="35000"/>
                  </a:schemeClr>
                </a:solidFill>
                <a:effectLst/>
                <a:latin typeface="Segoe UI Semilight" panose="020B0402040204020203" pitchFamily="34" charset="0"/>
                <a:ea typeface="+mj-ea"/>
                <a:cs typeface="Segoe UI Semilight" panose="020B0402040204020203" pitchFamily="34" charset="0"/>
              </a:defRPr>
            </a:lvl1pPr>
          </a:lstStyle>
          <a:p>
            <a:pPr marL="57149" lvl="0" defTabSz="1005815">
              <a:lnSpc>
                <a:spcPct val="90000"/>
              </a:lnSpc>
            </a:pPr>
            <a:r>
              <a:rPr lang="en-US" dirty="0"/>
              <a:t>Click to edit Master title style</a:t>
            </a:r>
          </a:p>
        </p:txBody>
      </p:sp>
      <p:sp>
        <p:nvSpPr>
          <p:cNvPr id="16" name="Rectangle 15"/>
          <p:cNvSpPr/>
          <p:nvPr userDrawn="1"/>
        </p:nvSpPr>
        <p:spPr>
          <a:xfrm>
            <a:off x="2" y="568005"/>
            <a:ext cx="9143999" cy="45719"/>
          </a:xfrm>
          <a:prstGeom prst="rect">
            <a:avLst/>
          </a:prstGeom>
          <a:solidFill>
            <a:srgbClr val="1E3C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7" name="TextBox 16"/>
          <p:cNvSpPr txBox="1"/>
          <p:nvPr userDrawn="1"/>
        </p:nvSpPr>
        <p:spPr>
          <a:xfrm>
            <a:off x="73479" y="6573669"/>
            <a:ext cx="2057400" cy="276999"/>
          </a:xfrm>
          <a:prstGeom prst="rect">
            <a:avLst/>
          </a:prstGeom>
          <a:noFill/>
        </p:spPr>
        <p:txBody>
          <a:bodyPr wrap="square" rtlCol="0">
            <a:spAutoFit/>
          </a:bodyPr>
          <a:lstStyle/>
          <a:p>
            <a:pPr marL="0" algn="l" defTabSz="914377" rtl="0" eaLnBrk="1" fontAlgn="auto" latinLnBrk="0" hangingPunct="1">
              <a:spcBef>
                <a:spcPts val="0"/>
              </a:spcBef>
              <a:spcAft>
                <a:spcPts val="0"/>
              </a:spcAft>
            </a:pPr>
            <a:fld id="{21B110B3-23C7-4592-903E-944A0829BEFD}" type="slidenum">
              <a:rPr lang="en-US" sz="1200" kern="1200" cap="small" baseline="0" smtClean="0">
                <a:solidFill>
                  <a:schemeClr val="tx1">
                    <a:lumMod val="65000"/>
                    <a:lumOff val="35000"/>
                  </a:schemeClr>
                </a:solidFill>
                <a:latin typeface="Segoe UI Semilight" panose="020B0402040204020203" pitchFamily="34" charset="0"/>
                <a:ea typeface="+mn-ea"/>
                <a:cs typeface="Segoe UI Semilight" panose="020B0402040204020203" pitchFamily="34" charset="0"/>
              </a:rPr>
              <a:pPr marL="0" algn="l" defTabSz="914377" rtl="0" eaLnBrk="1" fontAlgn="auto" latinLnBrk="0" hangingPunct="1">
                <a:spcBef>
                  <a:spcPts val="0"/>
                </a:spcBef>
                <a:spcAft>
                  <a:spcPts val="0"/>
                </a:spcAft>
              </a:pPr>
              <a:t>‹#›</a:t>
            </a:fld>
            <a:r>
              <a:rPr lang="en-US" sz="1200" kern="1200" cap="small" baseline="0" dirty="0">
                <a:solidFill>
                  <a:schemeClr val="tx1">
                    <a:lumMod val="65000"/>
                    <a:lumOff val="35000"/>
                  </a:schemeClr>
                </a:solidFill>
                <a:latin typeface="Segoe UI Semilight" panose="020B0402040204020203" pitchFamily="34" charset="0"/>
                <a:ea typeface="+mn-ea"/>
                <a:cs typeface="Segoe UI Semilight" panose="020B0402040204020203" pitchFamily="34" charset="0"/>
              </a:rPr>
              <a:t> | Page</a:t>
            </a:r>
          </a:p>
        </p:txBody>
      </p:sp>
    </p:spTree>
    <p:extLst>
      <p:ext uri="{BB962C8B-B14F-4D97-AF65-F5344CB8AC3E}">
        <p14:creationId xmlns:p14="http://schemas.microsoft.com/office/powerpoint/2010/main" val="3528027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New PM LAyou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9144000" cy="625868"/>
          </a:xfrm>
          <a:prstGeom prst="rect">
            <a:avLst/>
          </a:prstGeom>
          <a:noFill/>
        </p:spPr>
        <p:txBody>
          <a:bodyPr vert="horz" lIns="0" tIns="45720" rIns="91440" bIns="45720" rtlCol="0" anchor="b" anchorCtr="0">
            <a:noAutofit/>
          </a:bodyPr>
          <a:lstStyle>
            <a:lvl1pPr marL="55472" indent="-55472" algn="ctr">
              <a:tabLst>
                <a:tab pos="0" algn="l"/>
              </a:tabLst>
              <a:defRPr kumimoji="0" lang="en-US" sz="2912" b="0" i="0" u="none" strike="noStrike" cap="none" spc="0" normalizeH="0" baseline="0" dirty="0">
                <a:ln>
                  <a:noFill/>
                </a:ln>
                <a:solidFill>
                  <a:srgbClr val="1F497D"/>
                </a:solidFill>
                <a:effectLst/>
                <a:uFillTx/>
                <a:latin typeface="Lato" panose="020F0502020204030203" pitchFamily="34" charset="0"/>
                <a:ea typeface="Lato" panose="020F0502020204030203" pitchFamily="34" charset="0"/>
                <a:cs typeface="Lato" panose="020F0502020204030203" pitchFamily="34" charset="0"/>
                <a:sym typeface="Lato Regular"/>
              </a:defRPr>
            </a:lvl1pPr>
          </a:lstStyle>
          <a:p>
            <a:pPr marL="55472" lvl="0" defTabSz="976309">
              <a:lnSpc>
                <a:spcPct val="90000"/>
              </a:lnSpc>
            </a:pPr>
            <a:r>
              <a:rPr lang="en-US" dirty="0"/>
              <a:t>Click to edit Master title style</a:t>
            </a:r>
          </a:p>
        </p:txBody>
      </p:sp>
      <p:sp>
        <p:nvSpPr>
          <p:cNvPr id="7" name="Content Placeholder 2"/>
          <p:cNvSpPr>
            <a:spLocks noGrp="1"/>
          </p:cNvSpPr>
          <p:nvPr>
            <p:ph idx="1"/>
          </p:nvPr>
        </p:nvSpPr>
        <p:spPr>
          <a:xfrm>
            <a:off x="562965" y="2941544"/>
            <a:ext cx="3992880" cy="3234764"/>
          </a:xfrm>
        </p:spPr>
        <p:txBody>
          <a:bodyPr lIns="0" tIns="0" rIns="0" bIns="0">
            <a:normAutofit/>
          </a:bodyPr>
          <a:lstStyle>
            <a:lvl1pPr marL="0"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1pPr>
            <a:lvl2pPr marL="443777"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2pPr>
            <a:lvl3pPr marL="887553"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3pPr>
            <a:lvl4pPr marL="1331330"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4pPr>
            <a:lvl5pPr marL="1775106"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close up of a device&#10;&#10;Description generated with high confidence">
            <a:hlinkClick r:id="" action="ppaction://noaction"/>
            <a:extLst>
              <a:ext uri="{FF2B5EF4-FFF2-40B4-BE49-F238E27FC236}">
                <a16:creationId xmlns:a16="http://schemas.microsoft.com/office/drawing/2014/main" id="{07B1552C-254D-4656-9F28-22F8F1F3AB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83193" y="6509323"/>
            <a:ext cx="1413824" cy="182880"/>
          </a:xfrm>
          <a:prstGeom prst="rect">
            <a:avLst/>
          </a:prstGeom>
        </p:spPr>
      </p:pic>
      <p:sp>
        <p:nvSpPr>
          <p:cNvPr id="10" name="Content Placeholder 2">
            <a:extLst>
              <a:ext uri="{FF2B5EF4-FFF2-40B4-BE49-F238E27FC236}">
                <a16:creationId xmlns:a16="http://schemas.microsoft.com/office/drawing/2014/main" id="{103D01CA-5EA3-497C-A71D-0730FE70D9C2}"/>
              </a:ext>
            </a:extLst>
          </p:cNvPr>
          <p:cNvSpPr>
            <a:spLocks noGrp="1"/>
          </p:cNvSpPr>
          <p:nvPr>
            <p:ph idx="10"/>
          </p:nvPr>
        </p:nvSpPr>
        <p:spPr>
          <a:xfrm>
            <a:off x="562966" y="1086149"/>
            <a:ext cx="3992879" cy="1552837"/>
          </a:xfrm>
        </p:spPr>
        <p:txBody>
          <a:bodyPr lIns="0" tIns="0" rIns="0" bIns="0" anchor="b" anchorCtr="0">
            <a:noAutofit/>
          </a:bodyPr>
          <a:lstStyle>
            <a:lvl1pPr marL="0"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1pPr>
            <a:lvl2pPr marL="443777"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2pPr>
            <a:lvl3pPr marL="887553"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3pPr>
            <a:lvl4pPr marL="1331330"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4pPr>
            <a:lvl5pPr marL="1775106"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FCACDBEC-37E9-479B-9A07-454BF9C2BBC5}"/>
              </a:ext>
            </a:extLst>
          </p:cNvPr>
          <p:cNvCxnSpPr>
            <a:cxnSpLocks/>
          </p:cNvCxnSpPr>
          <p:nvPr userDrawn="1"/>
        </p:nvCxnSpPr>
        <p:spPr>
          <a:xfrm flipV="1">
            <a:off x="522314" y="625868"/>
            <a:ext cx="8146473" cy="2"/>
          </a:xfrm>
          <a:prstGeom prst="line">
            <a:avLst/>
          </a:prstGeom>
          <a:ln w="19050">
            <a:solidFill>
              <a:srgbClr val="1F497D"/>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3272CCE-81CC-49CC-B29C-A862D3809C9A}"/>
              </a:ext>
            </a:extLst>
          </p:cNvPr>
          <p:cNvSpPr txBox="1"/>
          <p:nvPr userDrawn="1"/>
        </p:nvSpPr>
        <p:spPr>
          <a:xfrm>
            <a:off x="143531" y="6487176"/>
            <a:ext cx="937305" cy="210507"/>
          </a:xfrm>
          <a:prstGeom prst="rect">
            <a:avLst/>
          </a:prstGeom>
          <a:noFill/>
        </p:spPr>
        <p:txBody>
          <a:bodyPr wrap="square" bIns="0" rtlCol="0">
            <a:spAutoFit/>
          </a:bodyPr>
          <a:lstStyle/>
          <a:p>
            <a:pPr marL="0" marR="0" lvl="0" indent="0" algn="l" defTabSz="898905" rtl="0" eaLnBrk="1" fontAlgn="auto" latinLnBrk="0" hangingPunct="1">
              <a:lnSpc>
                <a:spcPct val="100000"/>
              </a:lnSpc>
              <a:spcBef>
                <a:spcPts val="0"/>
              </a:spcBef>
              <a:spcAft>
                <a:spcPts val="0"/>
              </a:spcAft>
              <a:buClrTx/>
              <a:buSzTx/>
              <a:buFontTx/>
              <a:buNone/>
              <a:tabLst/>
              <a:defRPr/>
            </a:pPr>
            <a:r>
              <a:rPr lang="en-US" sz="1068">
                <a:solidFill>
                  <a:schemeClr val="tx1">
                    <a:lumMod val="65000"/>
                    <a:lumOff val="35000"/>
                  </a:schemeClr>
                </a:solidFill>
                <a:latin typeface="Segoe UI Light" panose="020B0502040204020203" pitchFamily="34" charset="0"/>
              </a:rPr>
              <a:t> </a:t>
            </a:r>
            <a:fld id="{21B110B3-23C7-4592-903E-944A0829BEFD}" type="slidenum">
              <a:rPr lang="en-US" sz="1068" smtClean="0">
                <a:solidFill>
                  <a:schemeClr val="tx1">
                    <a:lumMod val="65000"/>
                    <a:lumOff val="35000"/>
                  </a:schemeClr>
                </a:solidFill>
                <a:latin typeface="Segoe UI Light" panose="020B0502040204020203" pitchFamily="34" charset="0"/>
              </a:rPr>
              <a:pPr marL="0" marR="0" lvl="0" indent="0" algn="l" defTabSz="898905" rtl="0" eaLnBrk="1" fontAlgn="auto" latinLnBrk="0" hangingPunct="1">
                <a:lnSpc>
                  <a:spcPct val="100000"/>
                </a:lnSpc>
                <a:spcBef>
                  <a:spcPts val="0"/>
                </a:spcBef>
                <a:spcAft>
                  <a:spcPts val="0"/>
                </a:spcAft>
                <a:buClrTx/>
                <a:buSzTx/>
                <a:buFontTx/>
                <a:buNone/>
                <a:tabLst/>
                <a:defRPr/>
              </a:pPr>
              <a:t>‹#›</a:t>
            </a:fld>
            <a:r>
              <a:rPr lang="en-US" sz="1068">
                <a:solidFill>
                  <a:schemeClr val="tx1">
                    <a:lumMod val="65000"/>
                    <a:lumOff val="35000"/>
                  </a:schemeClr>
                </a:solidFill>
                <a:latin typeface="Segoe UI Light" panose="020B0502040204020203" pitchFamily="34" charset="0"/>
              </a:rPr>
              <a:t> | Page</a:t>
            </a:r>
          </a:p>
        </p:txBody>
      </p:sp>
    </p:spTree>
    <p:extLst>
      <p:ext uri="{BB962C8B-B14F-4D97-AF65-F5344CB8AC3E}">
        <p14:creationId xmlns:p14="http://schemas.microsoft.com/office/powerpoint/2010/main" val="383733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New PM LAyou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9144000" cy="625868"/>
          </a:xfrm>
          <a:prstGeom prst="rect">
            <a:avLst/>
          </a:prstGeom>
          <a:noFill/>
        </p:spPr>
        <p:txBody>
          <a:bodyPr vert="horz" lIns="0" tIns="45720" rIns="91440" bIns="45720" rtlCol="0" anchor="b" anchorCtr="0">
            <a:noAutofit/>
          </a:bodyPr>
          <a:lstStyle>
            <a:lvl1pPr marL="55472" indent="-55472" algn="ctr">
              <a:tabLst>
                <a:tab pos="0" algn="l"/>
              </a:tabLst>
              <a:defRPr kumimoji="0" lang="en-US" sz="2912" b="0" i="0" u="none" strike="noStrike" cap="none" spc="0" normalizeH="0" baseline="0" dirty="0">
                <a:ln>
                  <a:noFill/>
                </a:ln>
                <a:solidFill>
                  <a:schemeClr val="tx2"/>
                </a:solidFill>
                <a:effectLst/>
                <a:uFillTx/>
                <a:latin typeface="Lato Heavy" panose="020F0502020204030203" pitchFamily="34" charset="0"/>
                <a:ea typeface="Lato Heavy" panose="020F0502020204030203" pitchFamily="34" charset="0"/>
                <a:cs typeface="Lato Heavy" panose="020F0502020204030203" pitchFamily="34" charset="0"/>
                <a:sym typeface="Lato Regular"/>
              </a:defRPr>
            </a:lvl1pPr>
          </a:lstStyle>
          <a:p>
            <a:pPr marL="55472" lvl="0" defTabSz="976309">
              <a:lnSpc>
                <a:spcPct val="90000"/>
              </a:lnSpc>
            </a:pPr>
            <a:r>
              <a:rPr lang="en-US"/>
              <a:t>Click to edit Master title style</a:t>
            </a:r>
          </a:p>
        </p:txBody>
      </p:sp>
      <p:sp>
        <p:nvSpPr>
          <p:cNvPr id="7" name="Content Placeholder 2"/>
          <p:cNvSpPr>
            <a:spLocks noGrp="1"/>
          </p:cNvSpPr>
          <p:nvPr>
            <p:ph idx="1"/>
          </p:nvPr>
        </p:nvSpPr>
        <p:spPr>
          <a:xfrm>
            <a:off x="562965" y="2941544"/>
            <a:ext cx="3992880" cy="3234764"/>
          </a:xfrm>
        </p:spPr>
        <p:txBody>
          <a:bodyPr lIns="0" tIns="0" rIns="0" bIns="0">
            <a:normAutofit/>
          </a:bodyPr>
          <a:lstStyle>
            <a:lvl1pPr marL="0"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1pPr>
            <a:lvl2pPr marL="443777"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2pPr>
            <a:lvl3pPr marL="887553"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3pPr>
            <a:lvl4pPr marL="1331330"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4pPr>
            <a:lvl5pPr marL="1775106" indent="0">
              <a:lnSpc>
                <a:spcPct val="110000"/>
              </a:lnSpc>
              <a:spcBef>
                <a:spcPts val="0"/>
              </a:spcBef>
              <a:buNone/>
              <a:defRPr sz="1588" b="0" normalizeH="0" baseline="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close up of a device&#10;&#10;Description generated with high confidence">
            <a:hlinkClick r:id="rId2" action="ppaction://hlinksldjump"/>
            <a:extLst>
              <a:ext uri="{FF2B5EF4-FFF2-40B4-BE49-F238E27FC236}">
                <a16:creationId xmlns:a16="http://schemas.microsoft.com/office/drawing/2014/main" id="{07B1552C-254D-4656-9F28-22F8F1F3AB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3193" y="6509323"/>
            <a:ext cx="1413824" cy="182880"/>
          </a:xfrm>
          <a:prstGeom prst="rect">
            <a:avLst/>
          </a:prstGeom>
        </p:spPr>
      </p:pic>
      <p:sp>
        <p:nvSpPr>
          <p:cNvPr id="10" name="Content Placeholder 2">
            <a:extLst>
              <a:ext uri="{FF2B5EF4-FFF2-40B4-BE49-F238E27FC236}">
                <a16:creationId xmlns:a16="http://schemas.microsoft.com/office/drawing/2014/main" id="{103D01CA-5EA3-497C-A71D-0730FE70D9C2}"/>
              </a:ext>
            </a:extLst>
          </p:cNvPr>
          <p:cNvSpPr>
            <a:spLocks noGrp="1"/>
          </p:cNvSpPr>
          <p:nvPr>
            <p:ph idx="10"/>
          </p:nvPr>
        </p:nvSpPr>
        <p:spPr>
          <a:xfrm>
            <a:off x="562966" y="1086149"/>
            <a:ext cx="3992879" cy="1552837"/>
          </a:xfrm>
        </p:spPr>
        <p:txBody>
          <a:bodyPr lIns="0" tIns="0" rIns="0" bIns="0" anchor="b" anchorCtr="0">
            <a:noAutofit/>
          </a:bodyPr>
          <a:lstStyle>
            <a:lvl1pPr marL="0"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1pPr>
            <a:lvl2pPr marL="443777"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2pPr>
            <a:lvl3pPr marL="887553"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3pPr>
            <a:lvl4pPr marL="1331330"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4pPr>
            <a:lvl5pPr marL="1775106" indent="0">
              <a:lnSpc>
                <a:spcPct val="110000"/>
              </a:lnSpc>
              <a:spcBef>
                <a:spcPts val="0"/>
              </a:spcBef>
              <a:spcAft>
                <a:spcPts val="1165"/>
              </a:spcAft>
              <a:buNone/>
              <a:defRPr sz="2471" b="0" spc="0" normalizeH="0" baseline="0">
                <a:solidFill>
                  <a:schemeClr val="tx2"/>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FCACDBEC-37E9-479B-9A07-454BF9C2BBC5}"/>
              </a:ext>
            </a:extLst>
          </p:cNvPr>
          <p:cNvCxnSpPr>
            <a:cxnSpLocks/>
          </p:cNvCxnSpPr>
          <p:nvPr userDrawn="1"/>
        </p:nvCxnSpPr>
        <p:spPr>
          <a:xfrm flipV="1">
            <a:off x="522314" y="625868"/>
            <a:ext cx="8146473" cy="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920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New PM LAyou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9144000" cy="625868"/>
          </a:xfrm>
          <a:prstGeom prst="rect">
            <a:avLst/>
          </a:prstGeom>
          <a:noFill/>
        </p:spPr>
        <p:txBody>
          <a:bodyPr vert="horz" lIns="0" tIns="45720" rIns="91440" bIns="45720" rtlCol="0" anchor="b" anchorCtr="0">
            <a:noAutofit/>
          </a:bodyPr>
          <a:lstStyle>
            <a:lvl1pPr marL="55472" indent="-55472" algn="ctr">
              <a:tabLst>
                <a:tab pos="0" algn="l"/>
              </a:tabLst>
              <a:defRPr kumimoji="0" lang="en-US" sz="2912" b="0" i="0" u="none" strike="noStrike" cap="none" spc="0" normalizeH="0" baseline="0" dirty="0">
                <a:ln>
                  <a:noFill/>
                </a:ln>
                <a:solidFill>
                  <a:schemeClr val="tx2"/>
                </a:solidFill>
                <a:effectLst/>
                <a:uFillTx/>
                <a:latin typeface="Lato Heavy" panose="020F0502020204030203" pitchFamily="34" charset="0"/>
                <a:ea typeface="Lato Heavy" panose="020F0502020204030203" pitchFamily="34" charset="0"/>
                <a:cs typeface="Lato Heavy" panose="020F0502020204030203" pitchFamily="34" charset="0"/>
                <a:sym typeface="Lato Regular"/>
              </a:defRPr>
            </a:lvl1pPr>
          </a:lstStyle>
          <a:p>
            <a:pPr marL="55472" lvl="0" defTabSz="976309">
              <a:lnSpc>
                <a:spcPct val="90000"/>
              </a:lnSpc>
            </a:pPr>
            <a:r>
              <a:rPr lang="en-US"/>
              <a:t>Click to edit Master title style</a:t>
            </a:r>
          </a:p>
        </p:txBody>
      </p:sp>
      <p:sp>
        <p:nvSpPr>
          <p:cNvPr id="7" name="Content Placeholder 2"/>
          <p:cNvSpPr>
            <a:spLocks noGrp="1"/>
          </p:cNvSpPr>
          <p:nvPr>
            <p:ph idx="1"/>
          </p:nvPr>
        </p:nvSpPr>
        <p:spPr>
          <a:xfrm>
            <a:off x="612183" y="838204"/>
            <a:ext cx="8090116" cy="5287963"/>
          </a:xfrm>
        </p:spPr>
        <p:txBody>
          <a:bodyPr>
            <a:normAutofit/>
          </a:bodyPr>
          <a:lstStyle>
            <a:lvl1pPr>
              <a:defRPr sz="1941" b="0" normalizeH="0" baseline="0">
                <a:latin typeface="Lato Light" panose="020F0502020204030203" pitchFamily="34" charset="0"/>
                <a:ea typeface="Lato Light" panose="020F0502020204030203" pitchFamily="34" charset="0"/>
                <a:cs typeface="Lato Light" panose="020F0502020204030203" pitchFamily="34" charset="0"/>
              </a:defRPr>
            </a:lvl1pPr>
            <a:lvl2pPr>
              <a:defRPr sz="1747" b="0" normalizeH="0" baseline="0">
                <a:latin typeface="Lato Light" panose="020F0502020204030203" pitchFamily="34" charset="0"/>
                <a:ea typeface="Lato Light" panose="020F0502020204030203" pitchFamily="34" charset="0"/>
                <a:cs typeface="Lato Light" panose="020F0502020204030203" pitchFamily="34" charset="0"/>
              </a:defRPr>
            </a:lvl2pPr>
            <a:lvl3pPr>
              <a:defRPr sz="1553" b="0" normalizeH="0" baseline="0">
                <a:latin typeface="Lato Light" panose="020F0502020204030203" pitchFamily="34" charset="0"/>
                <a:ea typeface="Lato Light" panose="020F0502020204030203" pitchFamily="34" charset="0"/>
                <a:cs typeface="Lato Light" panose="020F0502020204030203" pitchFamily="34" charset="0"/>
              </a:defRPr>
            </a:lvl3pPr>
            <a:lvl4pPr>
              <a:defRPr sz="1359" b="0" normalizeH="0" baseline="0">
                <a:latin typeface="Lato Light" panose="020F0502020204030203" pitchFamily="34" charset="0"/>
                <a:ea typeface="Lato Light" panose="020F0502020204030203" pitchFamily="34" charset="0"/>
                <a:cs typeface="Lato Light" panose="020F0502020204030203" pitchFamily="34" charset="0"/>
              </a:defRPr>
            </a:lvl4pPr>
            <a:lvl5pPr>
              <a:defRPr sz="1359" b="0" normalizeH="0" baseline="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close up of a device&#10;&#10;Description generated with high confidence">
            <a:hlinkClick r:id="rId2" action="ppaction://hlinksldjump"/>
            <a:extLst>
              <a:ext uri="{FF2B5EF4-FFF2-40B4-BE49-F238E27FC236}">
                <a16:creationId xmlns:a16="http://schemas.microsoft.com/office/drawing/2014/main" id="{07B1552C-254D-4656-9F28-22F8F1F3AB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3193" y="6509323"/>
            <a:ext cx="1413824" cy="182880"/>
          </a:xfrm>
          <a:prstGeom prst="rect">
            <a:avLst/>
          </a:prstGeom>
        </p:spPr>
      </p:pic>
      <p:cxnSp>
        <p:nvCxnSpPr>
          <p:cNvPr id="9" name="Straight Connector 8">
            <a:extLst>
              <a:ext uri="{FF2B5EF4-FFF2-40B4-BE49-F238E27FC236}">
                <a16:creationId xmlns:a16="http://schemas.microsoft.com/office/drawing/2014/main" id="{DBA62602-DC00-432C-8DD1-AB722B1CCF99}"/>
              </a:ext>
            </a:extLst>
          </p:cNvPr>
          <p:cNvCxnSpPr>
            <a:cxnSpLocks/>
          </p:cNvCxnSpPr>
          <p:nvPr userDrawn="1"/>
        </p:nvCxnSpPr>
        <p:spPr>
          <a:xfrm flipV="1">
            <a:off x="522314" y="625868"/>
            <a:ext cx="8146473" cy="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83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New PM LAyou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9144000" cy="625868"/>
          </a:xfrm>
          <a:prstGeom prst="rect">
            <a:avLst/>
          </a:prstGeom>
          <a:noFill/>
        </p:spPr>
        <p:txBody>
          <a:bodyPr vert="horz" lIns="0" tIns="45720" rIns="91440" bIns="45720" rtlCol="0" anchor="b" anchorCtr="0">
            <a:noAutofit/>
          </a:bodyPr>
          <a:lstStyle>
            <a:lvl1pPr marL="55472" indent="-55472" algn="ctr">
              <a:tabLst>
                <a:tab pos="0" algn="l"/>
              </a:tabLst>
              <a:defRPr kumimoji="0" lang="en-US" sz="2912" b="0" i="0" u="none" strike="noStrike" cap="none" spc="0" normalizeH="0" baseline="0" dirty="0">
                <a:ln>
                  <a:noFill/>
                </a:ln>
                <a:solidFill>
                  <a:schemeClr val="tx2"/>
                </a:solidFill>
                <a:effectLst/>
                <a:uFillTx/>
                <a:latin typeface="Lato Heavy" panose="020F0502020204030203" pitchFamily="34" charset="0"/>
                <a:ea typeface="Lato Heavy" panose="020F0502020204030203" pitchFamily="34" charset="0"/>
                <a:cs typeface="Lato Heavy" panose="020F0502020204030203" pitchFamily="34" charset="0"/>
                <a:sym typeface="Lato Regular"/>
              </a:defRPr>
            </a:lvl1pPr>
          </a:lstStyle>
          <a:p>
            <a:pPr marL="55472" lvl="0" defTabSz="976309">
              <a:lnSpc>
                <a:spcPct val="90000"/>
              </a:lnSpc>
            </a:pPr>
            <a:r>
              <a:rPr lang="en-US"/>
              <a:t>Click to edit Master title style</a:t>
            </a:r>
          </a:p>
        </p:txBody>
      </p:sp>
      <p:sp>
        <p:nvSpPr>
          <p:cNvPr id="7" name="Content Placeholder 2"/>
          <p:cNvSpPr>
            <a:spLocks noGrp="1"/>
          </p:cNvSpPr>
          <p:nvPr>
            <p:ph idx="1"/>
          </p:nvPr>
        </p:nvSpPr>
        <p:spPr>
          <a:xfrm>
            <a:off x="612183" y="838204"/>
            <a:ext cx="8090116" cy="5287963"/>
          </a:xfrm>
        </p:spPr>
        <p:txBody>
          <a:bodyPr>
            <a:normAutofit/>
          </a:bodyPr>
          <a:lstStyle>
            <a:lvl1pPr>
              <a:defRPr sz="1941" b="0" normalizeH="0" baseline="0">
                <a:latin typeface="Lato Light" panose="020F0502020204030203" pitchFamily="34" charset="0"/>
                <a:ea typeface="Lato Light" panose="020F0502020204030203" pitchFamily="34" charset="0"/>
                <a:cs typeface="Lato Light" panose="020F0502020204030203" pitchFamily="34" charset="0"/>
              </a:defRPr>
            </a:lvl1pPr>
            <a:lvl2pPr>
              <a:defRPr sz="1747" b="0" normalizeH="0" baseline="0">
                <a:latin typeface="Lato Light" panose="020F0502020204030203" pitchFamily="34" charset="0"/>
                <a:ea typeface="Lato Light" panose="020F0502020204030203" pitchFamily="34" charset="0"/>
                <a:cs typeface="Lato Light" panose="020F0502020204030203" pitchFamily="34" charset="0"/>
              </a:defRPr>
            </a:lvl2pPr>
            <a:lvl3pPr>
              <a:defRPr sz="1553" b="0" normalizeH="0" baseline="0">
                <a:latin typeface="Lato Light" panose="020F0502020204030203" pitchFamily="34" charset="0"/>
                <a:ea typeface="Lato Light" panose="020F0502020204030203" pitchFamily="34" charset="0"/>
                <a:cs typeface="Lato Light" panose="020F0502020204030203" pitchFamily="34" charset="0"/>
              </a:defRPr>
            </a:lvl3pPr>
            <a:lvl4pPr>
              <a:defRPr sz="1359" b="0" normalizeH="0" baseline="0">
                <a:latin typeface="Lato Light" panose="020F0502020204030203" pitchFamily="34" charset="0"/>
                <a:ea typeface="Lato Light" panose="020F0502020204030203" pitchFamily="34" charset="0"/>
                <a:cs typeface="Lato Light" panose="020F0502020204030203" pitchFamily="34" charset="0"/>
              </a:defRPr>
            </a:lvl4pPr>
            <a:lvl5pPr>
              <a:defRPr sz="1359" b="0" normalizeH="0" baseline="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close up of a device&#10;&#10;Description generated with high confidence">
            <a:hlinkClick r:id="rId2" action="ppaction://hlinksldjump"/>
            <a:extLst>
              <a:ext uri="{FF2B5EF4-FFF2-40B4-BE49-F238E27FC236}">
                <a16:creationId xmlns:a16="http://schemas.microsoft.com/office/drawing/2014/main" id="{07B1552C-254D-4656-9F28-22F8F1F3AB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3193" y="6509323"/>
            <a:ext cx="1413824" cy="182880"/>
          </a:xfrm>
          <a:prstGeom prst="rect">
            <a:avLst/>
          </a:prstGeom>
        </p:spPr>
      </p:pic>
      <p:cxnSp>
        <p:nvCxnSpPr>
          <p:cNvPr id="9" name="Straight Connector 8">
            <a:extLst>
              <a:ext uri="{FF2B5EF4-FFF2-40B4-BE49-F238E27FC236}">
                <a16:creationId xmlns:a16="http://schemas.microsoft.com/office/drawing/2014/main" id="{DBA62602-DC00-432C-8DD1-AB722B1CCF99}"/>
              </a:ext>
            </a:extLst>
          </p:cNvPr>
          <p:cNvCxnSpPr>
            <a:cxnSpLocks/>
          </p:cNvCxnSpPr>
          <p:nvPr userDrawn="1"/>
        </p:nvCxnSpPr>
        <p:spPr>
          <a:xfrm flipV="1">
            <a:off x="522314" y="625868"/>
            <a:ext cx="8146473" cy="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831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New PM LAyout">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9144000" cy="625868"/>
          </a:xfrm>
          <a:prstGeom prst="rect">
            <a:avLst/>
          </a:prstGeom>
          <a:noFill/>
        </p:spPr>
        <p:txBody>
          <a:bodyPr vert="horz" lIns="0" tIns="45720" rIns="91440" bIns="45720" rtlCol="0" anchor="b" anchorCtr="0">
            <a:noAutofit/>
          </a:bodyPr>
          <a:lstStyle>
            <a:lvl1pPr marL="55472" indent="-55472" algn="ctr">
              <a:tabLst>
                <a:tab pos="0" algn="l"/>
              </a:tabLst>
              <a:defRPr kumimoji="0" lang="en-US" sz="2912" b="0" i="0" u="none" strike="noStrike" cap="none" spc="0" normalizeH="0" baseline="0" dirty="0">
                <a:ln>
                  <a:noFill/>
                </a:ln>
                <a:solidFill>
                  <a:schemeClr val="tx2"/>
                </a:solidFill>
                <a:effectLst/>
                <a:uFillTx/>
                <a:latin typeface="Lato Heavy" panose="020F0502020204030203" pitchFamily="34" charset="0"/>
                <a:ea typeface="Lato Heavy" panose="020F0502020204030203" pitchFamily="34" charset="0"/>
                <a:cs typeface="Lato Heavy" panose="020F0502020204030203" pitchFamily="34" charset="0"/>
                <a:sym typeface="Lato Regular"/>
              </a:defRPr>
            </a:lvl1pPr>
          </a:lstStyle>
          <a:p>
            <a:pPr marL="55472" lvl="0" defTabSz="976309">
              <a:lnSpc>
                <a:spcPct val="90000"/>
              </a:lnSpc>
            </a:pPr>
            <a:r>
              <a:rPr lang="en-US"/>
              <a:t>Click to edit Master title style</a:t>
            </a:r>
          </a:p>
        </p:txBody>
      </p:sp>
      <p:sp>
        <p:nvSpPr>
          <p:cNvPr id="7" name="Content Placeholder 2"/>
          <p:cNvSpPr>
            <a:spLocks noGrp="1"/>
          </p:cNvSpPr>
          <p:nvPr>
            <p:ph idx="1"/>
          </p:nvPr>
        </p:nvSpPr>
        <p:spPr>
          <a:xfrm>
            <a:off x="612183" y="838204"/>
            <a:ext cx="8090116" cy="5287963"/>
          </a:xfrm>
        </p:spPr>
        <p:txBody>
          <a:bodyPr>
            <a:normAutofit/>
          </a:bodyPr>
          <a:lstStyle>
            <a:lvl1pPr>
              <a:defRPr sz="1941" b="0" normalizeH="0" baseline="0">
                <a:latin typeface="Lato Light" panose="020F0502020204030203" pitchFamily="34" charset="0"/>
                <a:ea typeface="Lato Light" panose="020F0502020204030203" pitchFamily="34" charset="0"/>
                <a:cs typeface="Lato Light" panose="020F0502020204030203" pitchFamily="34" charset="0"/>
              </a:defRPr>
            </a:lvl1pPr>
            <a:lvl2pPr>
              <a:defRPr sz="1747" b="0" normalizeH="0" baseline="0">
                <a:latin typeface="Lato Light" panose="020F0502020204030203" pitchFamily="34" charset="0"/>
                <a:ea typeface="Lato Light" panose="020F0502020204030203" pitchFamily="34" charset="0"/>
                <a:cs typeface="Lato Light" panose="020F0502020204030203" pitchFamily="34" charset="0"/>
              </a:defRPr>
            </a:lvl2pPr>
            <a:lvl3pPr>
              <a:defRPr sz="1553" b="0" normalizeH="0" baseline="0">
                <a:latin typeface="Lato Light" panose="020F0502020204030203" pitchFamily="34" charset="0"/>
                <a:ea typeface="Lato Light" panose="020F0502020204030203" pitchFamily="34" charset="0"/>
                <a:cs typeface="Lato Light" panose="020F0502020204030203" pitchFamily="34" charset="0"/>
              </a:defRPr>
            </a:lvl3pPr>
            <a:lvl4pPr>
              <a:defRPr sz="1359" b="0" normalizeH="0" baseline="0">
                <a:latin typeface="Lato Light" panose="020F0502020204030203" pitchFamily="34" charset="0"/>
                <a:ea typeface="Lato Light" panose="020F0502020204030203" pitchFamily="34" charset="0"/>
                <a:cs typeface="Lato Light" panose="020F0502020204030203" pitchFamily="34" charset="0"/>
              </a:defRPr>
            </a:lvl4pPr>
            <a:lvl5pPr>
              <a:defRPr sz="1359" b="0" normalizeH="0" baseline="0">
                <a:latin typeface="Lato Light" panose="020F0502020204030203" pitchFamily="34" charset="0"/>
                <a:ea typeface="Lato Light" panose="020F0502020204030203" pitchFamily="34" charset="0"/>
                <a:cs typeface="Lato Light"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143531" y="6487176"/>
            <a:ext cx="937305" cy="210507"/>
          </a:xfrm>
          <a:prstGeom prst="rect">
            <a:avLst/>
          </a:prstGeom>
          <a:noFill/>
        </p:spPr>
        <p:txBody>
          <a:bodyPr wrap="square" bIns="0" rtlCol="0">
            <a:spAutoFit/>
          </a:bodyPr>
          <a:lstStyle/>
          <a:p>
            <a:pPr marL="0" marR="0" lvl="0" indent="0" algn="l" defTabSz="898905" rtl="0" eaLnBrk="1" fontAlgn="auto" latinLnBrk="0" hangingPunct="1">
              <a:lnSpc>
                <a:spcPct val="100000"/>
              </a:lnSpc>
              <a:spcBef>
                <a:spcPts val="0"/>
              </a:spcBef>
              <a:spcAft>
                <a:spcPts val="0"/>
              </a:spcAft>
              <a:buClrTx/>
              <a:buSzTx/>
              <a:buFontTx/>
              <a:buNone/>
              <a:tabLst/>
              <a:defRPr/>
            </a:pPr>
            <a:r>
              <a:rPr lang="en-US" sz="1068">
                <a:solidFill>
                  <a:schemeClr val="tx1">
                    <a:lumMod val="65000"/>
                    <a:lumOff val="35000"/>
                  </a:schemeClr>
                </a:solidFill>
                <a:latin typeface="Segoe UI Light" panose="020B0502040204020203" pitchFamily="34" charset="0"/>
              </a:rPr>
              <a:t> </a:t>
            </a:r>
            <a:fld id="{21B110B3-23C7-4592-903E-944A0829BEFD}" type="slidenum">
              <a:rPr lang="en-US" sz="1068" smtClean="0">
                <a:solidFill>
                  <a:schemeClr val="tx1">
                    <a:lumMod val="65000"/>
                    <a:lumOff val="35000"/>
                  </a:schemeClr>
                </a:solidFill>
                <a:latin typeface="Segoe UI Light" panose="020B0502040204020203" pitchFamily="34" charset="0"/>
              </a:rPr>
              <a:pPr marL="0" marR="0" lvl="0" indent="0" algn="l" defTabSz="898905" rtl="0" eaLnBrk="1" fontAlgn="auto" latinLnBrk="0" hangingPunct="1">
                <a:lnSpc>
                  <a:spcPct val="100000"/>
                </a:lnSpc>
                <a:spcBef>
                  <a:spcPts val="0"/>
                </a:spcBef>
                <a:spcAft>
                  <a:spcPts val="0"/>
                </a:spcAft>
                <a:buClrTx/>
                <a:buSzTx/>
                <a:buFontTx/>
                <a:buNone/>
                <a:tabLst/>
                <a:defRPr/>
              </a:pPr>
              <a:t>‹#›</a:t>
            </a:fld>
            <a:r>
              <a:rPr lang="en-US" sz="1068">
                <a:solidFill>
                  <a:schemeClr val="tx1">
                    <a:lumMod val="65000"/>
                    <a:lumOff val="35000"/>
                  </a:schemeClr>
                </a:solidFill>
                <a:latin typeface="Segoe UI Light" panose="020B0502040204020203" pitchFamily="34" charset="0"/>
              </a:rPr>
              <a:t> | Page</a:t>
            </a:r>
          </a:p>
        </p:txBody>
      </p:sp>
      <p:pic>
        <p:nvPicPr>
          <p:cNvPr id="5" name="Picture 4" descr="A close up of a device&#10;&#10;Description generated with high confidence">
            <a:hlinkClick r:id="rId2" action="ppaction://hlinksldjump"/>
            <a:extLst>
              <a:ext uri="{FF2B5EF4-FFF2-40B4-BE49-F238E27FC236}">
                <a16:creationId xmlns:a16="http://schemas.microsoft.com/office/drawing/2014/main" id="{07B1552C-254D-4656-9F28-22F8F1F3AB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3193" y="6509323"/>
            <a:ext cx="1413824" cy="182880"/>
          </a:xfrm>
          <a:prstGeom prst="rect">
            <a:avLst/>
          </a:prstGeom>
        </p:spPr>
      </p:pic>
      <p:cxnSp>
        <p:nvCxnSpPr>
          <p:cNvPr id="9" name="Straight Connector 8">
            <a:extLst>
              <a:ext uri="{FF2B5EF4-FFF2-40B4-BE49-F238E27FC236}">
                <a16:creationId xmlns:a16="http://schemas.microsoft.com/office/drawing/2014/main" id="{DBA62602-DC00-432C-8DD1-AB722B1CCF99}"/>
              </a:ext>
            </a:extLst>
          </p:cNvPr>
          <p:cNvCxnSpPr>
            <a:cxnSpLocks/>
          </p:cNvCxnSpPr>
          <p:nvPr userDrawn="1"/>
        </p:nvCxnSpPr>
        <p:spPr>
          <a:xfrm flipV="1">
            <a:off x="522314" y="625868"/>
            <a:ext cx="8146473" cy="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831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034215-D18B-4083-A242-D6DBE2B4E9A4}"/>
              </a:ext>
            </a:extLst>
          </p:cNvPr>
          <p:cNvPicPr>
            <a:picLocks noChangeAspect="1"/>
          </p:cNvPicPr>
          <p:nvPr userDrawn="1"/>
        </p:nvPicPr>
        <p:blipFill rotWithShape="1">
          <a:blip r:embed="rId2" cstate="print">
            <a:duotone>
              <a:prstClr val="black"/>
              <a:schemeClr val="bg1">
                <a:lumMod val="95000"/>
                <a:tint val="45000"/>
                <a:satMod val="400000"/>
              </a:schemeClr>
            </a:duotone>
            <a:extLst>
              <a:ext uri="{BEBA8EAE-BF5A-486C-A8C5-ECC9F3942E4B}">
                <a14:imgProps xmlns:a14="http://schemas.microsoft.com/office/drawing/2010/main">
                  <a14:imgLayer r:embed="rId3">
                    <a14:imgEffect>
                      <a14:brightnessContrast bright="-1000" contrast="26000"/>
                    </a14:imgEffect>
                  </a14:imgLayer>
                </a14:imgProps>
              </a:ext>
              <a:ext uri="{28A0092B-C50C-407E-A947-70E740481C1C}">
                <a14:useLocalDpi xmlns:a14="http://schemas.microsoft.com/office/drawing/2010/main" val="0"/>
              </a:ext>
            </a:extLst>
          </a:blip>
          <a:srcRect r="10441"/>
          <a:stretch/>
        </p:blipFill>
        <p:spPr>
          <a:xfrm>
            <a:off x="3538146" y="338327"/>
            <a:ext cx="5598367" cy="3090673"/>
          </a:xfrm>
          <a:prstGeom prst="rect">
            <a:avLst/>
          </a:prstGeom>
        </p:spPr>
      </p:pic>
      <p:sp>
        <p:nvSpPr>
          <p:cNvPr id="2" name="Title 1"/>
          <p:cNvSpPr>
            <a:spLocks noGrp="1"/>
          </p:cNvSpPr>
          <p:nvPr>
            <p:ph type="title" hasCustomPrompt="1"/>
          </p:nvPr>
        </p:nvSpPr>
        <p:spPr>
          <a:xfrm>
            <a:off x="418745" y="2377709"/>
            <a:ext cx="6480819" cy="1661560"/>
          </a:xfrm>
          <a:prstGeom prst="rect">
            <a:avLst/>
          </a:prstGeom>
          <a:noFill/>
          <a:ln w="57150">
            <a:noFill/>
            <a:miter lim="800000"/>
          </a:ln>
        </p:spPr>
        <p:txBody>
          <a:bodyPr anchor="ctr" anchorCtr="0"/>
          <a:lstStyle>
            <a:lvl1pPr algn="l">
              <a:defRPr lang="en-US" sz="5824" b="0" spc="0" dirty="0">
                <a:solidFill>
                  <a:schemeClr val="tx2"/>
                </a:solidFill>
                <a:effectLst/>
                <a:latin typeface="Lato Heavy" panose="020F0502020204030203" pitchFamily="34" charset="0"/>
                <a:ea typeface="Lato Heavy" panose="020F0502020204030203" pitchFamily="34" charset="0"/>
                <a:cs typeface="Lato Heavy" panose="020F0502020204030203" pitchFamily="34" charset="0"/>
              </a:defRPr>
            </a:lvl1pPr>
          </a:lstStyle>
          <a:p>
            <a:pPr lvl="0" algn="ctr"/>
            <a:r>
              <a:rPr lang="en-US"/>
              <a:t>CLICK TO EDIT MASTER TITLE STYLE</a:t>
            </a:r>
          </a:p>
        </p:txBody>
      </p:sp>
      <p:pic>
        <p:nvPicPr>
          <p:cNvPr id="11" name="Picture 10">
            <a:extLst>
              <a:ext uri="{FF2B5EF4-FFF2-40B4-BE49-F238E27FC236}">
                <a16:creationId xmlns:a16="http://schemas.microsoft.com/office/drawing/2014/main" id="{480F7265-1F0D-46E7-9566-D101D19D65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0272" y="6000180"/>
            <a:ext cx="2476493" cy="310916"/>
          </a:xfrm>
          <a:prstGeom prst="rect">
            <a:avLst/>
          </a:prstGeom>
        </p:spPr>
      </p:pic>
      <p:sp>
        <p:nvSpPr>
          <p:cNvPr id="12" name="Rectangle 11">
            <a:extLst>
              <a:ext uri="{FF2B5EF4-FFF2-40B4-BE49-F238E27FC236}">
                <a16:creationId xmlns:a16="http://schemas.microsoft.com/office/drawing/2014/main" id="{0753E926-7652-46FA-A56E-241E92075FA4}"/>
              </a:ext>
            </a:extLst>
          </p:cNvPr>
          <p:cNvSpPr/>
          <p:nvPr userDrawn="1"/>
        </p:nvSpPr>
        <p:spPr>
          <a:xfrm>
            <a:off x="304801" y="6311097"/>
            <a:ext cx="8670968" cy="363818"/>
          </a:xfrm>
          <a:prstGeom prst="rect">
            <a:avLst/>
          </a:prstGeom>
        </p:spPr>
        <p:txBody>
          <a:bodyPr wrap="square">
            <a:spAutoFit/>
          </a:bodyPr>
          <a:lstStyle/>
          <a:p>
            <a:r>
              <a:rPr lang="en-US" sz="882">
                <a:solidFill>
                  <a:schemeClr val="bg1">
                    <a:lumMod val="65000"/>
                  </a:schemeClr>
                </a:solidFill>
                <a:latin typeface="Calibri" panose="020F0502020204030204" pitchFamily="34" charset="0"/>
                <a:ea typeface="Calibri" panose="020F0502020204030204" pitchFamily="34" charset="0"/>
              </a:rPr>
              <a:t>FOR PLAN SPONSOR USE ONLY. Pensionmark® Financial Group, LLC (“Pensionmark”) is an investment adviser registered under the Investment Advisers Act of 1940. Pensionmark is affiliated through common ownership with Pensionmark Securities, LLC (member SIPC).      </a:t>
            </a:r>
            <a:endParaRPr lang="en-US" sz="1770">
              <a:solidFill>
                <a:schemeClr val="bg1">
                  <a:lumMod val="65000"/>
                </a:schemeClr>
              </a:solidFill>
            </a:endParaRPr>
          </a:p>
        </p:txBody>
      </p:sp>
      <p:cxnSp>
        <p:nvCxnSpPr>
          <p:cNvPr id="10" name="Straight Connector 9">
            <a:extLst>
              <a:ext uri="{FF2B5EF4-FFF2-40B4-BE49-F238E27FC236}">
                <a16:creationId xmlns:a16="http://schemas.microsoft.com/office/drawing/2014/main" id="{07B0A752-7D54-4FE3-9361-216EAAF3C9F7}"/>
              </a:ext>
            </a:extLst>
          </p:cNvPr>
          <p:cNvCxnSpPr>
            <a:cxnSpLocks/>
          </p:cNvCxnSpPr>
          <p:nvPr userDrawn="1"/>
        </p:nvCxnSpPr>
        <p:spPr>
          <a:xfrm>
            <a:off x="418744" y="4141247"/>
            <a:ext cx="7788235" cy="0"/>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120AADD-A17B-4BAD-9C55-4DA8F0B45E2B}"/>
              </a:ext>
            </a:extLst>
          </p:cNvPr>
          <p:cNvSpPr>
            <a:spLocks noGrp="1"/>
          </p:cNvSpPr>
          <p:nvPr>
            <p:ph type="body" sz="quarter" idx="10"/>
          </p:nvPr>
        </p:nvSpPr>
        <p:spPr>
          <a:xfrm>
            <a:off x="418745" y="4387406"/>
            <a:ext cx="7149523" cy="431426"/>
          </a:xfrm>
        </p:spPr>
        <p:txBody>
          <a:bodyPr>
            <a:normAutofit/>
          </a:bodyPr>
          <a:lstStyle>
            <a:lvl1pPr marL="0" indent="0">
              <a:buNone/>
              <a:defRPr sz="1765"/>
            </a:lvl1pPr>
          </a:lstStyle>
          <a:p>
            <a:pPr lvl="0"/>
            <a:r>
              <a:rPr lang="en-US"/>
              <a:t>Click to edit Master text styles</a:t>
            </a:r>
          </a:p>
        </p:txBody>
      </p:sp>
    </p:spTree>
    <p:extLst>
      <p:ext uri="{BB962C8B-B14F-4D97-AF65-F5344CB8AC3E}">
        <p14:creationId xmlns:p14="http://schemas.microsoft.com/office/powerpoint/2010/main" val="3707127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034215-D18B-4083-A242-D6DBE2B4E9A4}"/>
              </a:ext>
            </a:extLst>
          </p:cNvPr>
          <p:cNvPicPr>
            <a:picLocks noChangeAspect="1"/>
          </p:cNvPicPr>
          <p:nvPr userDrawn="1"/>
        </p:nvPicPr>
        <p:blipFill rotWithShape="1">
          <a:blip r:embed="rId2" cstate="print">
            <a:duotone>
              <a:prstClr val="black"/>
              <a:schemeClr val="bg1">
                <a:lumMod val="95000"/>
                <a:tint val="45000"/>
                <a:satMod val="400000"/>
              </a:schemeClr>
            </a:duotone>
            <a:extLst>
              <a:ext uri="{BEBA8EAE-BF5A-486C-A8C5-ECC9F3942E4B}">
                <a14:imgProps xmlns:a14="http://schemas.microsoft.com/office/drawing/2010/main">
                  <a14:imgLayer r:embed="rId3">
                    <a14:imgEffect>
                      <a14:brightnessContrast bright="-1000" contrast="26000"/>
                    </a14:imgEffect>
                  </a14:imgLayer>
                </a14:imgProps>
              </a:ext>
              <a:ext uri="{28A0092B-C50C-407E-A947-70E740481C1C}">
                <a14:useLocalDpi xmlns:a14="http://schemas.microsoft.com/office/drawing/2010/main" val="0"/>
              </a:ext>
            </a:extLst>
          </a:blip>
          <a:srcRect r="10441"/>
          <a:stretch/>
        </p:blipFill>
        <p:spPr>
          <a:xfrm>
            <a:off x="3538146" y="338327"/>
            <a:ext cx="5598367" cy="3090673"/>
          </a:xfrm>
          <a:prstGeom prst="rect">
            <a:avLst/>
          </a:prstGeom>
        </p:spPr>
      </p:pic>
      <p:sp>
        <p:nvSpPr>
          <p:cNvPr id="2" name="Title 1"/>
          <p:cNvSpPr>
            <a:spLocks noGrp="1"/>
          </p:cNvSpPr>
          <p:nvPr>
            <p:ph type="title" hasCustomPrompt="1"/>
          </p:nvPr>
        </p:nvSpPr>
        <p:spPr>
          <a:xfrm>
            <a:off x="418745" y="2377709"/>
            <a:ext cx="6480819" cy="1661560"/>
          </a:xfrm>
          <a:prstGeom prst="rect">
            <a:avLst/>
          </a:prstGeom>
          <a:noFill/>
          <a:ln w="57150">
            <a:noFill/>
            <a:miter lim="800000"/>
          </a:ln>
        </p:spPr>
        <p:txBody>
          <a:bodyPr anchor="ctr" anchorCtr="0"/>
          <a:lstStyle>
            <a:lvl1pPr algn="l">
              <a:defRPr lang="en-US" sz="5824" b="0" spc="0" dirty="0">
                <a:solidFill>
                  <a:schemeClr val="tx2"/>
                </a:solidFill>
                <a:effectLst/>
                <a:latin typeface="Lato Heavy" panose="020F0502020204030203" pitchFamily="34" charset="0"/>
                <a:ea typeface="Lato Heavy" panose="020F0502020204030203" pitchFamily="34" charset="0"/>
                <a:cs typeface="Lato Heavy" panose="020F0502020204030203" pitchFamily="34" charset="0"/>
              </a:defRPr>
            </a:lvl1pPr>
          </a:lstStyle>
          <a:p>
            <a:pPr lvl="0" algn="ctr"/>
            <a:r>
              <a:rPr lang="en-US"/>
              <a:t>CLICK TO EDIT MASTER TITLE STYLE</a:t>
            </a:r>
          </a:p>
        </p:txBody>
      </p:sp>
      <p:pic>
        <p:nvPicPr>
          <p:cNvPr id="11" name="Picture 10">
            <a:extLst>
              <a:ext uri="{FF2B5EF4-FFF2-40B4-BE49-F238E27FC236}">
                <a16:creationId xmlns:a16="http://schemas.microsoft.com/office/drawing/2014/main" id="{480F7265-1F0D-46E7-9566-D101D19D65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0272" y="6000180"/>
            <a:ext cx="2476493" cy="310916"/>
          </a:xfrm>
          <a:prstGeom prst="rect">
            <a:avLst/>
          </a:prstGeom>
        </p:spPr>
      </p:pic>
      <p:sp>
        <p:nvSpPr>
          <p:cNvPr id="12" name="Rectangle 11">
            <a:extLst>
              <a:ext uri="{FF2B5EF4-FFF2-40B4-BE49-F238E27FC236}">
                <a16:creationId xmlns:a16="http://schemas.microsoft.com/office/drawing/2014/main" id="{0753E926-7652-46FA-A56E-241E92075FA4}"/>
              </a:ext>
            </a:extLst>
          </p:cNvPr>
          <p:cNvSpPr/>
          <p:nvPr userDrawn="1"/>
        </p:nvSpPr>
        <p:spPr>
          <a:xfrm>
            <a:off x="304801" y="6311096"/>
            <a:ext cx="8670968" cy="363818"/>
          </a:xfrm>
          <a:prstGeom prst="rect">
            <a:avLst/>
          </a:prstGeom>
        </p:spPr>
        <p:txBody>
          <a:bodyPr wrap="square">
            <a:spAutoFit/>
          </a:bodyPr>
          <a:lstStyle/>
          <a:p>
            <a:r>
              <a:rPr lang="en-US" sz="882">
                <a:solidFill>
                  <a:schemeClr val="bg1">
                    <a:lumMod val="65000"/>
                  </a:schemeClr>
                </a:solidFill>
                <a:latin typeface="Calibri" panose="020F0502020204030204" pitchFamily="34" charset="0"/>
                <a:ea typeface="Calibri" panose="020F0502020204030204" pitchFamily="34" charset="0"/>
              </a:rPr>
              <a:t>FOR PLAN SPONSOR USE ONLY. Pensionmark® Financial Group, LLC (“Pensionmark”) is an investment adviser registered under the Investment Advisers Act of 1940. Pensionmark is affiliated through common ownership with Pensionmark Securities, LLC (member SIPC).      </a:t>
            </a:r>
            <a:endParaRPr lang="en-US" sz="1588">
              <a:solidFill>
                <a:schemeClr val="bg1">
                  <a:lumMod val="65000"/>
                </a:schemeClr>
              </a:solidFill>
            </a:endParaRPr>
          </a:p>
        </p:txBody>
      </p:sp>
      <p:cxnSp>
        <p:nvCxnSpPr>
          <p:cNvPr id="10" name="Straight Connector 9">
            <a:extLst>
              <a:ext uri="{FF2B5EF4-FFF2-40B4-BE49-F238E27FC236}">
                <a16:creationId xmlns:a16="http://schemas.microsoft.com/office/drawing/2014/main" id="{07B0A752-7D54-4FE3-9361-216EAAF3C9F7}"/>
              </a:ext>
            </a:extLst>
          </p:cNvPr>
          <p:cNvCxnSpPr>
            <a:cxnSpLocks/>
          </p:cNvCxnSpPr>
          <p:nvPr userDrawn="1"/>
        </p:nvCxnSpPr>
        <p:spPr>
          <a:xfrm>
            <a:off x="418744" y="4141247"/>
            <a:ext cx="7788235" cy="0"/>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120AADD-A17B-4BAD-9C55-4DA8F0B45E2B}"/>
              </a:ext>
            </a:extLst>
          </p:cNvPr>
          <p:cNvSpPr>
            <a:spLocks noGrp="1"/>
          </p:cNvSpPr>
          <p:nvPr>
            <p:ph type="body" sz="quarter" idx="10"/>
          </p:nvPr>
        </p:nvSpPr>
        <p:spPr>
          <a:xfrm>
            <a:off x="418745" y="4387406"/>
            <a:ext cx="7149523" cy="431426"/>
          </a:xfrm>
        </p:spPr>
        <p:txBody>
          <a:bodyPr>
            <a:normAutofit/>
          </a:bodyPr>
          <a:lstStyle>
            <a:lvl1pPr marL="0" indent="0">
              <a:buNone/>
              <a:defRPr sz="1765"/>
            </a:lvl1pPr>
          </a:lstStyle>
          <a:p>
            <a:pPr lvl="0"/>
            <a:r>
              <a:rPr lang="en-US"/>
              <a:t>Click to edit Master text styles</a:t>
            </a:r>
          </a:p>
        </p:txBody>
      </p:sp>
    </p:spTree>
    <p:extLst>
      <p:ext uri="{BB962C8B-B14F-4D97-AF65-F5344CB8AC3E}">
        <p14:creationId xmlns:p14="http://schemas.microsoft.com/office/powerpoint/2010/main" val="2016891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8745" y="2377709"/>
            <a:ext cx="7875510" cy="1661560"/>
          </a:xfrm>
          <a:prstGeom prst="rect">
            <a:avLst/>
          </a:prstGeom>
          <a:noFill/>
          <a:ln w="57150">
            <a:noFill/>
            <a:miter lim="800000"/>
          </a:ln>
        </p:spPr>
        <p:txBody>
          <a:bodyPr anchor="ctr" anchorCtr="0"/>
          <a:lstStyle>
            <a:lvl1pPr algn="l">
              <a:defRPr lang="en-US" sz="5824" b="0" spc="0" dirty="0">
                <a:solidFill>
                  <a:schemeClr val="tx2"/>
                </a:solidFill>
                <a:effectLst/>
                <a:latin typeface="Lato Heavy" panose="020F0502020204030203" pitchFamily="34" charset="0"/>
                <a:ea typeface="Lato Heavy" panose="020F0502020204030203" pitchFamily="34" charset="0"/>
                <a:cs typeface="Lato Heavy" panose="020F0502020204030203" pitchFamily="34" charset="0"/>
              </a:defRPr>
            </a:lvl1pPr>
          </a:lstStyle>
          <a:p>
            <a:pPr lvl="0" algn="ctr"/>
            <a:r>
              <a:rPr lang="en-US"/>
              <a:t>CLICK TO EDIT MASTER TITLE STYLE</a:t>
            </a:r>
          </a:p>
        </p:txBody>
      </p:sp>
      <p:cxnSp>
        <p:nvCxnSpPr>
          <p:cNvPr id="4" name="Straight Connector 3">
            <a:extLst>
              <a:ext uri="{FF2B5EF4-FFF2-40B4-BE49-F238E27FC236}">
                <a16:creationId xmlns:a16="http://schemas.microsoft.com/office/drawing/2014/main" id="{9C6DCF14-2040-40AC-9EF0-8D58705BEE34}"/>
              </a:ext>
            </a:extLst>
          </p:cNvPr>
          <p:cNvCxnSpPr>
            <a:cxnSpLocks/>
          </p:cNvCxnSpPr>
          <p:nvPr userDrawn="1"/>
        </p:nvCxnSpPr>
        <p:spPr>
          <a:xfrm>
            <a:off x="400272" y="4148104"/>
            <a:ext cx="8365037" cy="0"/>
          </a:xfrm>
          <a:prstGeom prst="line">
            <a:avLst/>
          </a:prstGeom>
          <a:ln w="28575">
            <a:solidFill>
              <a:srgbClr val="1F497D"/>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80F7265-1F0D-46E7-9566-D101D19D65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31617" y="210671"/>
            <a:ext cx="2476493" cy="310916"/>
          </a:xfrm>
          <a:prstGeom prst="rect">
            <a:avLst/>
          </a:prstGeom>
        </p:spPr>
      </p:pic>
      <p:sp>
        <p:nvSpPr>
          <p:cNvPr id="7" name="Text Placeholder 2">
            <a:extLst>
              <a:ext uri="{FF2B5EF4-FFF2-40B4-BE49-F238E27FC236}">
                <a16:creationId xmlns:a16="http://schemas.microsoft.com/office/drawing/2014/main" id="{9E6943BB-1CA6-44A7-BC2B-7F40EBB824F8}"/>
              </a:ext>
            </a:extLst>
          </p:cNvPr>
          <p:cNvSpPr txBox="1">
            <a:spLocks/>
          </p:cNvSpPr>
          <p:nvPr userDrawn="1"/>
        </p:nvSpPr>
        <p:spPr>
          <a:xfrm>
            <a:off x="400272" y="4237752"/>
            <a:ext cx="7026235" cy="1072356"/>
          </a:xfrm>
          <a:prstGeom prst="rect">
            <a:avLst/>
          </a:prstGeom>
        </p:spPr>
        <p:txBody>
          <a:bodyPr/>
          <a:lstStyle>
            <a:lvl1pPr marL="377190" indent="-377190" algn="l" defTabSz="1005840" rtl="0" eaLnBrk="1" latinLnBrk="0" hangingPunct="1">
              <a:spcBef>
                <a:spcPct val="20000"/>
              </a:spcBef>
              <a:buFont typeface="Arial" pitchFamily="34" charset="0"/>
              <a:buChar char="•"/>
              <a:defRPr sz="2640" b="0" kern="1200" spc="11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lvl1pPr>
            <a:lvl2pPr marL="817245" indent="-314325" algn="l" defTabSz="1005840" rtl="0" eaLnBrk="1" latinLnBrk="0" hangingPunct="1">
              <a:spcBef>
                <a:spcPct val="20000"/>
              </a:spcBef>
              <a:buFont typeface="Arial" pitchFamily="34" charset="0"/>
              <a:buChar char="–"/>
              <a:defRPr sz="2200" b="0" kern="1200" spc="11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lvl2pPr>
            <a:lvl3pPr marL="1257300" indent="-251460" algn="l" defTabSz="1005840" rtl="0" eaLnBrk="1" latinLnBrk="0" hangingPunct="1">
              <a:spcBef>
                <a:spcPct val="20000"/>
              </a:spcBef>
              <a:buFont typeface="Arial" pitchFamily="34" charset="0"/>
              <a:buChar char="•"/>
              <a:defRPr sz="1980" b="0" kern="1200" spc="11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lvl3pPr>
            <a:lvl4pPr marL="1760220" indent="-251460" algn="l" defTabSz="1005840" rtl="0" eaLnBrk="1" latinLnBrk="0" hangingPunct="1">
              <a:spcBef>
                <a:spcPct val="20000"/>
              </a:spcBef>
              <a:buFont typeface="Arial" pitchFamily="34" charset="0"/>
              <a:buChar char="–"/>
              <a:defRPr sz="1760" b="0" kern="1200" spc="11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lvl4pPr>
            <a:lvl5pPr marL="2263140" indent="-251460" algn="l" defTabSz="1005840" rtl="0" eaLnBrk="1" latinLnBrk="0" hangingPunct="1">
              <a:spcBef>
                <a:spcPct val="20000"/>
              </a:spcBef>
              <a:buFont typeface="Arial" pitchFamily="34" charset="0"/>
              <a:buChar char="»"/>
              <a:defRPr sz="1760" b="0" kern="1200" spc="11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lvl5pPr>
            <a:lvl6pPr marL="276606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898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90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82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2471"/>
              <a:t>Presentation of Services</a:t>
            </a:r>
          </a:p>
        </p:txBody>
      </p:sp>
    </p:spTree>
    <p:extLst>
      <p:ext uri="{BB962C8B-B14F-4D97-AF65-F5344CB8AC3E}">
        <p14:creationId xmlns:p14="http://schemas.microsoft.com/office/powerpoint/2010/main" val="2865536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5.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838200"/>
            <a:ext cx="8534400" cy="5287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Segoe UI Light" panose="020B0502040204020203" pitchFamily="34" charset="0"/>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Segoe UI Light"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0" y="6492875"/>
            <a:ext cx="2133600" cy="365125"/>
          </a:xfrm>
          <a:prstGeom prst="rect">
            <a:avLst/>
          </a:prstGeom>
        </p:spPr>
        <p:txBody>
          <a:bodyPr vert="horz" lIns="91440" tIns="45720" rIns="91440" bIns="45720" rtlCol="0" anchor="b"/>
          <a:lstStyle>
            <a:lvl1pPr algn="l">
              <a:defRPr sz="1000">
                <a:solidFill>
                  <a:schemeClr val="tx1">
                    <a:tint val="75000"/>
                  </a:schemeClr>
                </a:solidFill>
                <a:latin typeface="Segoe UI Light" panose="020B0502040204020203" pitchFamily="34" charset="0"/>
              </a:defRPr>
            </a:lvl1pPr>
          </a:lstStyle>
          <a:p>
            <a:fld id="{21B110B3-23C7-4592-903E-944A0829BEF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4973" r:id="rId2"/>
  </p:sldLayoutIdLst>
  <p:hf sldNum="0" hdr="0" ftr="0" dt="0"/>
  <p:txStyles>
    <p:titleStyle>
      <a:lvl1pPr marL="0" marR="0" indent="0" algn="l" defTabSz="914400" rtl="0" eaLnBrk="1" fontAlgn="auto" latinLnBrk="0" hangingPunct="1">
        <a:lnSpc>
          <a:spcPct val="100000"/>
        </a:lnSpc>
        <a:spcBef>
          <a:spcPct val="0"/>
        </a:spcBef>
        <a:spcAft>
          <a:spcPct val="0"/>
        </a:spcAft>
        <a:buNone/>
        <a:defRPr sz="1600" b="1" kern="1200" cap="small" spc="150" baseline="0">
          <a:ln w="11430"/>
          <a:solidFill>
            <a:schemeClr val="tx2"/>
          </a:solidFill>
          <a:effectLst>
            <a:outerShdw blurRad="25400" algn="tl" rotWithShape="0">
              <a:srgbClr val="000000">
                <a:alpha val="43000"/>
              </a:srgbClr>
            </a:outerShdw>
          </a:effectLst>
          <a:latin typeface="Microsoft Yi Baiti" pitchFamily="66" charset="0"/>
          <a:ea typeface="Microsoft Yi Baiti" pitchFamily="66" charset="0"/>
          <a:cs typeface="Microsoft Sans Serif" pitchFamily="34" charset="0"/>
        </a:defRPr>
      </a:lvl1pPr>
    </p:titleStyle>
    <p:bodyStyle>
      <a:lvl1pPr marL="342900" indent="-342900" algn="l" defTabSz="914400" rtl="0" eaLnBrk="1" latinLnBrk="0" hangingPunct="1">
        <a:spcBef>
          <a:spcPct val="20000"/>
        </a:spcBef>
        <a:buFont typeface="Arial" pitchFamily="34" charset="0"/>
        <a:buChar char="•"/>
        <a:defRPr sz="2400" b="0" kern="1200">
          <a:solidFill>
            <a:schemeClr val="tx1">
              <a:lumMod val="65000"/>
              <a:lumOff val="35000"/>
            </a:schemeClr>
          </a:solidFill>
          <a:latin typeface="Segoe UI Light" panose="020B0502040204020203"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000" b="0" kern="1200">
          <a:solidFill>
            <a:schemeClr val="tx1">
              <a:lumMod val="65000"/>
              <a:lumOff val="35000"/>
            </a:schemeClr>
          </a:solidFill>
          <a:latin typeface="Segoe UI Light" panose="020B0502040204020203"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1800" b="0" kern="1200">
          <a:solidFill>
            <a:schemeClr val="tx1">
              <a:lumMod val="65000"/>
              <a:lumOff val="35000"/>
            </a:schemeClr>
          </a:solidFill>
          <a:latin typeface="Segoe UI Light" panose="020B0502040204020203"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1600" b="0" kern="1200">
          <a:solidFill>
            <a:schemeClr val="tx1">
              <a:lumMod val="65000"/>
              <a:lumOff val="35000"/>
            </a:schemeClr>
          </a:solidFill>
          <a:latin typeface="Segoe UI Light" panose="020B0502040204020203"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1600" b="0" kern="1200">
          <a:solidFill>
            <a:schemeClr val="tx1">
              <a:lumMod val="65000"/>
              <a:lumOff val="35000"/>
            </a:schemeClr>
          </a:solidFill>
          <a:latin typeface="Segoe UI Light" panose="020B0502040204020203"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1" y="838204"/>
            <a:ext cx="8534400" cy="5287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65">
                <a:solidFill>
                  <a:schemeClr val="tx1">
                    <a:tint val="75000"/>
                  </a:schemeClr>
                </a:solidFill>
                <a:latin typeface="Segoe UI Light" panose="020B0502040204020203" pitchFamily="34" charset="0"/>
              </a:defRPr>
            </a:lvl1pPr>
          </a:lstStyle>
          <a:p>
            <a:endParaRPr lang="en-US"/>
          </a:p>
        </p:txBody>
      </p:sp>
      <p:sp>
        <p:nvSpPr>
          <p:cNvPr id="5" name="Footer Placeholder 4"/>
          <p:cNvSpPr>
            <a:spLocks noGrp="1"/>
          </p:cNvSpPr>
          <p:nvPr>
            <p:ph type="ftr" sz="quarter" idx="3"/>
          </p:nvPr>
        </p:nvSpPr>
        <p:spPr>
          <a:xfrm>
            <a:off x="3124201" y="6356350"/>
            <a:ext cx="2895600" cy="365125"/>
          </a:xfrm>
          <a:prstGeom prst="rect">
            <a:avLst/>
          </a:prstGeom>
        </p:spPr>
        <p:txBody>
          <a:bodyPr vert="horz" lIns="91440" tIns="45720" rIns="91440" bIns="45720" rtlCol="0" anchor="ctr"/>
          <a:lstStyle>
            <a:lvl1pPr algn="ctr">
              <a:defRPr sz="1165">
                <a:solidFill>
                  <a:schemeClr val="tx1">
                    <a:tint val="75000"/>
                  </a:schemeClr>
                </a:solidFill>
                <a:latin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0" y="6492875"/>
            <a:ext cx="2133600" cy="365125"/>
          </a:xfrm>
          <a:prstGeom prst="rect">
            <a:avLst/>
          </a:prstGeom>
        </p:spPr>
        <p:txBody>
          <a:bodyPr vert="horz" lIns="91440" tIns="45720" rIns="91440" bIns="45720" rtlCol="0" anchor="b"/>
          <a:lstStyle>
            <a:lvl1pPr algn="l">
              <a:defRPr sz="971">
                <a:solidFill>
                  <a:schemeClr val="tx1">
                    <a:tint val="75000"/>
                  </a:schemeClr>
                </a:solidFill>
                <a:latin typeface="Segoe UI Light" panose="020B0502040204020203" pitchFamily="34" charset="0"/>
              </a:defRPr>
            </a:lvl1pPr>
          </a:lstStyle>
          <a:p>
            <a:fld id="{21B110B3-23C7-4592-903E-944A0829BEFD}" type="slidenum">
              <a:rPr lang="en-US" smtClean="0"/>
              <a:pPr/>
              <a:t>‹#›</a:t>
            </a:fld>
            <a:endParaRPr lang="en-US"/>
          </a:p>
        </p:txBody>
      </p:sp>
    </p:spTree>
    <p:extLst>
      <p:ext uri="{BB962C8B-B14F-4D97-AF65-F5344CB8AC3E}">
        <p14:creationId xmlns:p14="http://schemas.microsoft.com/office/powerpoint/2010/main" val="896556146"/>
      </p:ext>
    </p:extLst>
  </p:cSld>
  <p:clrMap bg1="lt1" tx1="dk1" bg2="lt2" tx2="dk2" accent1="accent1" accent2="accent2" accent3="accent3" accent4="accent4" accent5="accent5" accent6="accent6" hlink="hlink" folHlink="folHlink"/>
  <p:sldLayoutIdLst>
    <p:sldLayoutId id="2147483676" r:id="rId1"/>
    <p:sldLayoutId id="2147483699" r:id="rId2"/>
    <p:sldLayoutId id="2147483698" r:id="rId3"/>
    <p:sldLayoutId id="2147483697" r:id="rId4"/>
    <p:sldLayoutId id="2147483680" r:id="rId5"/>
    <p:sldLayoutId id="2147483689" r:id="rId6"/>
    <p:sldLayoutId id="2147483690" r:id="rId7"/>
    <p:sldLayoutId id="2147483691" r:id="rId8"/>
    <p:sldLayoutId id="2147483692" r:id="rId9"/>
    <p:sldLayoutId id="2147483693" r:id="rId10"/>
    <p:sldLayoutId id="2147484967" r:id="rId11"/>
  </p:sldLayoutIdLst>
  <p:hf sldNum="0" hdr="0" ftr="0" dt="0"/>
  <p:txStyles>
    <p:titleStyle>
      <a:lvl1pPr marL="0" marR="0" indent="0" algn="l" defTabSz="887553" rtl="0" eaLnBrk="1" fontAlgn="auto" latinLnBrk="0" hangingPunct="1">
        <a:lnSpc>
          <a:spcPct val="100000"/>
        </a:lnSpc>
        <a:spcBef>
          <a:spcPct val="0"/>
        </a:spcBef>
        <a:spcAft>
          <a:spcPct val="0"/>
        </a:spcAft>
        <a:buNone/>
        <a:defRPr sz="1553" b="1" kern="1200" cap="small" spc="146" baseline="0">
          <a:ln w="11430"/>
          <a:solidFill>
            <a:schemeClr val="tx2"/>
          </a:solidFill>
          <a:effectLst>
            <a:outerShdw blurRad="25400" algn="tl" rotWithShape="0">
              <a:srgbClr val="000000">
                <a:alpha val="43000"/>
              </a:srgbClr>
            </a:outerShdw>
          </a:effectLst>
          <a:latin typeface="Microsoft Yi Baiti" pitchFamily="66" charset="0"/>
          <a:ea typeface="Microsoft Yi Baiti" pitchFamily="66" charset="0"/>
          <a:cs typeface="Microsoft Sans Serif" pitchFamily="34" charset="0"/>
        </a:defRPr>
      </a:lvl1pPr>
    </p:titleStyle>
    <p:bodyStyle>
      <a:lvl1pPr marL="332832" indent="-332832" algn="l" defTabSz="887553" rtl="0" eaLnBrk="1" latinLnBrk="0" hangingPunct="1">
        <a:spcBef>
          <a:spcPct val="20000"/>
        </a:spcBef>
        <a:buFont typeface="Arial" pitchFamily="34" charset="0"/>
        <a:buChar char="•"/>
        <a:defRPr sz="2330" b="0" kern="1200" spc="97"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lvl1pPr>
      <a:lvl2pPr marL="721137" indent="-277360" algn="l" defTabSz="887553" rtl="0" eaLnBrk="1" latinLnBrk="0" hangingPunct="1">
        <a:spcBef>
          <a:spcPct val="20000"/>
        </a:spcBef>
        <a:buFont typeface="Arial" pitchFamily="34" charset="0"/>
        <a:buChar char="–"/>
        <a:defRPr sz="1941" b="0" kern="1200" spc="97"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lvl2pPr>
      <a:lvl3pPr marL="1109442" indent="-221888" algn="l" defTabSz="887553" rtl="0" eaLnBrk="1" latinLnBrk="0" hangingPunct="1">
        <a:spcBef>
          <a:spcPct val="20000"/>
        </a:spcBef>
        <a:buFont typeface="Arial" pitchFamily="34" charset="0"/>
        <a:buChar char="•"/>
        <a:defRPr sz="1747" b="0" kern="1200" spc="97"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lvl3pPr>
      <a:lvl4pPr marL="1553218" indent="-221888" algn="l" defTabSz="887553" rtl="0" eaLnBrk="1" latinLnBrk="0" hangingPunct="1">
        <a:spcBef>
          <a:spcPct val="20000"/>
        </a:spcBef>
        <a:buFont typeface="Arial" pitchFamily="34" charset="0"/>
        <a:buChar char="–"/>
        <a:defRPr sz="1553" b="0" kern="1200" spc="97"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lvl4pPr>
      <a:lvl5pPr marL="1996995" indent="-221888" algn="l" defTabSz="887553" rtl="0" eaLnBrk="1" latinLnBrk="0" hangingPunct="1">
        <a:spcBef>
          <a:spcPct val="20000"/>
        </a:spcBef>
        <a:buFont typeface="Arial" pitchFamily="34" charset="0"/>
        <a:buChar char="»"/>
        <a:defRPr sz="1553" b="0" kern="1200" spc="97"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lvl5pPr>
      <a:lvl6pPr marL="2440771" indent="-221888" algn="l" defTabSz="887553"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884548" indent="-221888" algn="l" defTabSz="887553"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28325" indent="-221888" algn="l" defTabSz="887553"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772101" indent="-221888" algn="l" defTabSz="887553"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965" r:id="rId1"/>
    <p:sldLayoutId id="2147484976" r:id="rId2"/>
    <p:sldLayoutId id="2147484977" r:id="rId3"/>
  </p:sldLayoutIdLst>
  <p:hf sldNum="0" hdr="0" dt="0"/>
  <p:txStyles>
    <p:titleStyle>
      <a:lvl1pPr algn="l" rtl="0" eaLnBrk="0" fontAlgn="base" hangingPunct="0">
        <a:lnSpc>
          <a:spcPct val="70000"/>
        </a:lnSpc>
        <a:spcBef>
          <a:spcPct val="0"/>
        </a:spcBef>
        <a:spcAft>
          <a:spcPct val="0"/>
        </a:spcAft>
        <a:defRPr sz="2800">
          <a:solidFill>
            <a:srgbClr val="1E2268"/>
          </a:solidFill>
          <a:latin typeface="Century Gothic" pitchFamily="34" charset="0"/>
          <a:ea typeface="+mj-ea"/>
          <a:cs typeface="+mj-cs"/>
        </a:defRPr>
      </a:lvl1pPr>
      <a:lvl2pPr algn="l" rtl="0" eaLnBrk="0" fontAlgn="base" hangingPunct="0">
        <a:lnSpc>
          <a:spcPct val="70000"/>
        </a:lnSpc>
        <a:spcBef>
          <a:spcPct val="0"/>
        </a:spcBef>
        <a:spcAft>
          <a:spcPct val="0"/>
        </a:spcAft>
        <a:defRPr sz="2800">
          <a:solidFill>
            <a:srgbClr val="1E2268"/>
          </a:solidFill>
          <a:latin typeface="Century Gothic" pitchFamily="34" charset="0"/>
        </a:defRPr>
      </a:lvl2pPr>
      <a:lvl3pPr algn="l" rtl="0" eaLnBrk="0" fontAlgn="base" hangingPunct="0">
        <a:lnSpc>
          <a:spcPct val="70000"/>
        </a:lnSpc>
        <a:spcBef>
          <a:spcPct val="0"/>
        </a:spcBef>
        <a:spcAft>
          <a:spcPct val="0"/>
        </a:spcAft>
        <a:defRPr sz="2800">
          <a:solidFill>
            <a:srgbClr val="1E2268"/>
          </a:solidFill>
          <a:latin typeface="Century Gothic" pitchFamily="34" charset="0"/>
        </a:defRPr>
      </a:lvl3pPr>
      <a:lvl4pPr algn="l" rtl="0" eaLnBrk="0" fontAlgn="base" hangingPunct="0">
        <a:lnSpc>
          <a:spcPct val="70000"/>
        </a:lnSpc>
        <a:spcBef>
          <a:spcPct val="0"/>
        </a:spcBef>
        <a:spcAft>
          <a:spcPct val="0"/>
        </a:spcAft>
        <a:defRPr sz="2800">
          <a:solidFill>
            <a:srgbClr val="1E2268"/>
          </a:solidFill>
          <a:latin typeface="Century Gothic" pitchFamily="34" charset="0"/>
        </a:defRPr>
      </a:lvl4pPr>
      <a:lvl5pPr algn="l" rtl="0" eaLnBrk="0" fontAlgn="base" hangingPunct="0">
        <a:lnSpc>
          <a:spcPct val="70000"/>
        </a:lnSpc>
        <a:spcBef>
          <a:spcPct val="0"/>
        </a:spcBef>
        <a:spcAft>
          <a:spcPct val="0"/>
        </a:spcAft>
        <a:defRPr sz="2800">
          <a:solidFill>
            <a:srgbClr val="1E2268"/>
          </a:solidFill>
          <a:latin typeface="Century Gothic" pitchFamily="34" charset="0"/>
        </a:defRPr>
      </a:lvl5pPr>
      <a:lvl6pPr marL="457200" algn="l" rtl="0" eaLnBrk="1" fontAlgn="base" hangingPunct="1">
        <a:lnSpc>
          <a:spcPct val="70000"/>
        </a:lnSpc>
        <a:spcBef>
          <a:spcPct val="0"/>
        </a:spcBef>
        <a:spcAft>
          <a:spcPct val="0"/>
        </a:spcAft>
        <a:defRPr sz="2800">
          <a:solidFill>
            <a:srgbClr val="1E2268"/>
          </a:solidFill>
          <a:latin typeface="EngraversGothic BT" pitchFamily="34" charset="0"/>
        </a:defRPr>
      </a:lvl6pPr>
      <a:lvl7pPr marL="914400" algn="l" rtl="0" eaLnBrk="1" fontAlgn="base" hangingPunct="1">
        <a:lnSpc>
          <a:spcPct val="70000"/>
        </a:lnSpc>
        <a:spcBef>
          <a:spcPct val="0"/>
        </a:spcBef>
        <a:spcAft>
          <a:spcPct val="0"/>
        </a:spcAft>
        <a:defRPr sz="2800">
          <a:solidFill>
            <a:srgbClr val="1E2268"/>
          </a:solidFill>
          <a:latin typeface="EngraversGothic BT" pitchFamily="34" charset="0"/>
        </a:defRPr>
      </a:lvl7pPr>
      <a:lvl8pPr marL="1371600" algn="l" rtl="0" eaLnBrk="1" fontAlgn="base" hangingPunct="1">
        <a:lnSpc>
          <a:spcPct val="70000"/>
        </a:lnSpc>
        <a:spcBef>
          <a:spcPct val="0"/>
        </a:spcBef>
        <a:spcAft>
          <a:spcPct val="0"/>
        </a:spcAft>
        <a:defRPr sz="2800">
          <a:solidFill>
            <a:srgbClr val="1E2268"/>
          </a:solidFill>
          <a:latin typeface="EngraversGothic BT" pitchFamily="34" charset="0"/>
        </a:defRPr>
      </a:lvl8pPr>
      <a:lvl9pPr marL="1828800" algn="l" rtl="0" eaLnBrk="1" fontAlgn="base" hangingPunct="1">
        <a:lnSpc>
          <a:spcPct val="70000"/>
        </a:lnSpc>
        <a:spcBef>
          <a:spcPct val="0"/>
        </a:spcBef>
        <a:spcAft>
          <a:spcPct val="0"/>
        </a:spcAft>
        <a:defRPr sz="2800">
          <a:solidFill>
            <a:srgbClr val="1E2268"/>
          </a:solidFill>
          <a:latin typeface="EngraversGothic BT" pitchFamily="34" charset="0"/>
        </a:defRPr>
      </a:lvl9pPr>
    </p:titleStyle>
    <p:bodyStyle>
      <a:lvl1pPr marL="288925" indent="-288925" algn="l" rtl="0" eaLnBrk="0" fontAlgn="base" hangingPunct="0">
        <a:spcBef>
          <a:spcPct val="50000"/>
        </a:spcBef>
        <a:spcAft>
          <a:spcPct val="0"/>
        </a:spcAft>
        <a:buClr>
          <a:schemeClr val="tx2"/>
        </a:buClr>
        <a:buSzPct val="80000"/>
        <a:buFont typeface="Wingdings" panose="05000000000000000000" pitchFamily="2" charset="2"/>
        <a:buChar char="n"/>
        <a:defRPr sz="1600">
          <a:solidFill>
            <a:srgbClr val="4D4D4D"/>
          </a:solidFill>
          <a:latin typeface="+mn-lt"/>
          <a:ea typeface="+mn-ea"/>
          <a:cs typeface="+mn-cs"/>
        </a:defRPr>
      </a:lvl1pPr>
      <a:lvl2pPr marL="625475" indent="-222250" algn="l" rtl="0" eaLnBrk="0" fontAlgn="base" hangingPunct="0">
        <a:spcBef>
          <a:spcPct val="25000"/>
        </a:spcBef>
        <a:spcAft>
          <a:spcPct val="0"/>
        </a:spcAft>
        <a:buClr>
          <a:schemeClr val="accent1"/>
        </a:buClr>
        <a:buSzPct val="80000"/>
        <a:buFont typeface="Wingdings" panose="05000000000000000000" pitchFamily="2" charset="2"/>
        <a:buChar char="l"/>
        <a:defRPr sz="1400">
          <a:solidFill>
            <a:srgbClr val="4D4D4D"/>
          </a:solidFill>
          <a:latin typeface="+mn-lt"/>
        </a:defRPr>
      </a:lvl2pPr>
      <a:lvl3pPr marL="908050" indent="-168275" algn="l" rtl="0" eaLnBrk="0" fontAlgn="base" hangingPunct="0">
        <a:spcBef>
          <a:spcPct val="25000"/>
        </a:spcBef>
        <a:spcAft>
          <a:spcPct val="0"/>
        </a:spcAft>
        <a:buClr>
          <a:schemeClr val="accent1"/>
        </a:buClr>
        <a:buSzPct val="80000"/>
        <a:buFont typeface="Arial" panose="020B0604020202020204" pitchFamily="34" charset="0"/>
        <a:buChar char="─"/>
        <a:defRPr sz="1200">
          <a:solidFill>
            <a:srgbClr val="4D4D4D"/>
          </a:solidFill>
          <a:latin typeface="+mn-lt"/>
        </a:defRPr>
      </a:lvl3pPr>
      <a:lvl4pPr marL="1203325" indent="-180975" algn="l" rtl="0" eaLnBrk="0" fontAlgn="base" hangingPunct="0">
        <a:spcBef>
          <a:spcPct val="25000"/>
        </a:spcBef>
        <a:spcAft>
          <a:spcPct val="0"/>
        </a:spcAft>
        <a:buClr>
          <a:schemeClr val="accent1"/>
        </a:buClr>
        <a:buSzPct val="80000"/>
        <a:buFont typeface="Wingdings" panose="05000000000000000000" pitchFamily="2" charset="2"/>
        <a:buChar char="n"/>
        <a:defRPr sz="1200">
          <a:solidFill>
            <a:srgbClr val="4D4D4D"/>
          </a:solidFill>
          <a:latin typeface="+mn-lt"/>
        </a:defRPr>
      </a:lvl4pPr>
      <a:lvl5pPr marL="1484313" indent="-166688" algn="l" rtl="0" eaLnBrk="0" fontAlgn="base" hangingPunct="0">
        <a:spcBef>
          <a:spcPct val="25000"/>
        </a:spcBef>
        <a:spcAft>
          <a:spcPct val="0"/>
        </a:spcAft>
        <a:buClr>
          <a:schemeClr val="accent1"/>
        </a:buClr>
        <a:buSzPct val="80000"/>
        <a:buChar char="»"/>
        <a:defRPr sz="1200">
          <a:solidFill>
            <a:srgbClr val="4D4D4D"/>
          </a:solidFill>
          <a:latin typeface="+mn-lt"/>
        </a:defRPr>
      </a:lvl5pPr>
      <a:lvl6pPr marL="1941513" indent="-166688" algn="l" rtl="0" eaLnBrk="1" fontAlgn="base" hangingPunct="1">
        <a:spcBef>
          <a:spcPct val="25000"/>
        </a:spcBef>
        <a:spcAft>
          <a:spcPct val="0"/>
        </a:spcAft>
        <a:buClr>
          <a:schemeClr val="accent1"/>
        </a:buClr>
        <a:buSzPct val="80000"/>
        <a:buChar char="»"/>
        <a:defRPr sz="1200">
          <a:solidFill>
            <a:srgbClr val="4D4D4D"/>
          </a:solidFill>
          <a:latin typeface="+mn-lt"/>
        </a:defRPr>
      </a:lvl6pPr>
      <a:lvl7pPr marL="2398713" indent="-166688" algn="l" rtl="0" eaLnBrk="1" fontAlgn="base" hangingPunct="1">
        <a:spcBef>
          <a:spcPct val="25000"/>
        </a:spcBef>
        <a:spcAft>
          <a:spcPct val="0"/>
        </a:spcAft>
        <a:buClr>
          <a:schemeClr val="accent1"/>
        </a:buClr>
        <a:buSzPct val="80000"/>
        <a:buChar char="»"/>
        <a:defRPr sz="1200">
          <a:solidFill>
            <a:srgbClr val="4D4D4D"/>
          </a:solidFill>
          <a:latin typeface="+mn-lt"/>
        </a:defRPr>
      </a:lvl7pPr>
      <a:lvl8pPr marL="2855913" indent="-166688" algn="l" rtl="0" eaLnBrk="1" fontAlgn="base" hangingPunct="1">
        <a:spcBef>
          <a:spcPct val="25000"/>
        </a:spcBef>
        <a:spcAft>
          <a:spcPct val="0"/>
        </a:spcAft>
        <a:buClr>
          <a:schemeClr val="accent1"/>
        </a:buClr>
        <a:buSzPct val="80000"/>
        <a:buChar char="»"/>
        <a:defRPr sz="1200">
          <a:solidFill>
            <a:srgbClr val="4D4D4D"/>
          </a:solidFill>
          <a:latin typeface="+mn-lt"/>
        </a:defRPr>
      </a:lvl8pPr>
      <a:lvl9pPr marL="3313113" indent="-166688" algn="l" rtl="0" eaLnBrk="1" fontAlgn="base" hangingPunct="1">
        <a:spcBef>
          <a:spcPct val="25000"/>
        </a:spcBef>
        <a:spcAft>
          <a:spcPct val="0"/>
        </a:spcAft>
        <a:buClr>
          <a:schemeClr val="accent1"/>
        </a:buClr>
        <a:buSzPct val="80000"/>
        <a:buChar char="»"/>
        <a:defRPr sz="12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838202"/>
            <a:ext cx="8534400" cy="5287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Tree>
    <p:extLst>
      <p:ext uri="{BB962C8B-B14F-4D97-AF65-F5344CB8AC3E}">
        <p14:creationId xmlns:p14="http://schemas.microsoft.com/office/powerpoint/2010/main" val="4004113318"/>
      </p:ext>
    </p:extLst>
  </p:cSld>
  <p:clrMap bg1="lt1" tx1="dk1" bg2="lt2" tx2="dk2" accent1="accent1" accent2="accent2" accent3="accent3" accent4="accent4" accent5="accent5" accent6="accent6" hlink="hlink" folHlink="folHlink"/>
  <p:sldLayoutIdLst>
    <p:sldLayoutId id="2147484969" r:id="rId1"/>
    <p:sldLayoutId id="2147484970" r:id="rId2"/>
    <p:sldLayoutId id="2147484971" r:id="rId3"/>
    <p:sldLayoutId id="2147484972" r:id="rId4"/>
    <p:sldLayoutId id="2147484974" r:id="rId5"/>
  </p:sldLayoutIdLst>
  <p:txStyles>
    <p:titleStyle>
      <a:lvl1pPr marL="0" marR="0" indent="0" algn="l" defTabSz="914377" rtl="0" eaLnBrk="1" fontAlgn="auto" latinLnBrk="0" hangingPunct="1">
        <a:lnSpc>
          <a:spcPct val="100000"/>
        </a:lnSpc>
        <a:spcBef>
          <a:spcPct val="0"/>
        </a:spcBef>
        <a:spcAft>
          <a:spcPct val="0"/>
        </a:spcAft>
        <a:buNone/>
        <a:defRPr sz="1600" b="1" kern="1200" cap="small" spc="151" baseline="0">
          <a:ln w="11430"/>
          <a:solidFill>
            <a:schemeClr val="tx2"/>
          </a:solidFill>
          <a:effectLst>
            <a:outerShdw blurRad="25400" algn="tl" rotWithShape="0">
              <a:srgbClr val="000000">
                <a:alpha val="43000"/>
              </a:srgbClr>
            </a:outerShdw>
          </a:effectLst>
          <a:latin typeface="Microsoft Yi Baiti" pitchFamily="66" charset="0"/>
          <a:ea typeface="Microsoft Yi Baiti" pitchFamily="66" charset="0"/>
          <a:cs typeface="Microsoft Sans Serif" pitchFamily="34" charset="0"/>
        </a:defRPr>
      </a:lvl1pPr>
    </p:titleStyle>
    <p:bodyStyle>
      <a:lvl1pPr marL="342891" indent="-342891" algn="l" defTabSz="914377" rtl="0" eaLnBrk="1" latinLnBrk="0" hangingPunct="1">
        <a:spcBef>
          <a:spcPct val="20000"/>
        </a:spcBef>
        <a:buFont typeface="Arial" pitchFamily="34" charset="0"/>
        <a:buChar char="•"/>
        <a:defRPr sz="1600" b="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1pPr>
      <a:lvl2pPr marL="742932" indent="-285744" algn="l" defTabSz="914377" rtl="0" eaLnBrk="1" latinLnBrk="0" hangingPunct="1">
        <a:spcBef>
          <a:spcPct val="20000"/>
        </a:spcBef>
        <a:buFont typeface="Arial" pitchFamily="34" charset="0"/>
        <a:buChar char="–"/>
        <a:defRPr sz="1400" b="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2pPr>
      <a:lvl3pPr marL="1142971" indent="-228594" algn="l" defTabSz="914377" rtl="0" eaLnBrk="1" latinLnBrk="0" hangingPunct="1">
        <a:spcBef>
          <a:spcPct val="20000"/>
        </a:spcBef>
        <a:buFont typeface="Arial" pitchFamily="34" charset="0"/>
        <a:buChar char="•"/>
        <a:defRPr sz="1200" b="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3pPr>
      <a:lvl4pPr marL="1600160" indent="-228594" algn="l" defTabSz="914377" rtl="0" eaLnBrk="1" latinLnBrk="0" hangingPunct="1">
        <a:spcBef>
          <a:spcPct val="20000"/>
        </a:spcBef>
        <a:buFont typeface="Arial" pitchFamily="34" charset="0"/>
        <a:buChar char="–"/>
        <a:defRPr sz="1100" b="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4pPr>
      <a:lvl5pPr marL="2057349" indent="-228594" algn="l" defTabSz="914377" rtl="0" eaLnBrk="1" latinLnBrk="0" hangingPunct="1">
        <a:spcBef>
          <a:spcPct val="20000"/>
        </a:spcBef>
        <a:buFont typeface="Arial" pitchFamily="34" charset="0"/>
        <a:buChar char="»"/>
        <a:defRPr sz="1100" b="0" kern="1200">
          <a:solidFill>
            <a:schemeClr val="tx1">
              <a:lumMod val="65000"/>
              <a:lumOff val="35000"/>
            </a:schemeClr>
          </a:solidFill>
          <a:latin typeface="Segoe UI Semilight" panose="020B0402040204020203" pitchFamily="34" charset="0"/>
          <a:ea typeface="+mn-ea"/>
          <a:cs typeface="Segoe UI Semilight" panose="020B0402040204020203"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hyperlink" Target="https://policyoptions.irpp.org/magazines/july-2019/the-critical-shortage-of-cybersecurity-expertis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0.jpeg"/><Relationship Id="rId7" Type="http://schemas.microsoft.com/office/2007/relationships/hdphoto" Target="../media/hdphoto5.wdp"/><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pensionmark.com/wp-content/uploads/Goal-Planning.pdf" TargetMode="External"/><Relationship Id="rId7"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https://pensionmark.com/wp-content/uploads/SECURE-Act-Fact-Sheet.pdf" TargetMode="External"/><Relationship Id="rId5" Type="http://schemas.openxmlformats.org/officeDocument/2006/relationships/hyperlink" Target="https://pensionmark.com/wp-content/uploads/Pensionmark-Legislation-Bulletin-The-Secure-Act-1.pdf" TargetMode="Externa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hyperlink" Target="https://pensionmark.com/blog-post/the-cares-act-and-your-organizations-retirement-plan/" TargetMode="External"/><Relationship Id="rId5" Type="http://schemas.openxmlformats.org/officeDocument/2006/relationships/hyperlink" Target="https://pensionmark.com/covid19/" TargetMode="Externa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pensionmark.com/blog-post/cares-act-update-on-ebsa-disaster-relief-notice-2020-01/"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hyperlink" Target="https://pensionmark.com/blog-post/irs-notices-2020-50-and-2020-51-impacts-to-cares-act-guidance-on-plans-and-iras/" TargetMode="External"/><Relationship Id="rId5" Type="http://schemas.microsoft.com/office/2007/relationships/hdphoto" Target="../media/hdphoto3.wdp"/><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pensionmark.com/blog-post/dol-issues-final-regulation-on-e-delivery-of-plan-disclosures/"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hyperlink" Target="https://www.shrm.org/resourcesandtools/hr-topics/benefits/pages/secure-act-unscrambling-peps-meps-and-gops.aspx#:~:text=The%20pooled%20employer%20plan%20(PEP,Retirement%20Enhancement%20(SECURE)%20Act.&amp;text=While%20MEPs%20existed%20prior%20to,are%20now%20easier%20to%20establish."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tx1"/>
            </a:gs>
            <a:gs pos="100000">
              <a:srgbClr val="003366"/>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descr="A close up of a mountain&#10;&#10;Description automatically generated">
            <a:extLst>
              <a:ext uri="{FF2B5EF4-FFF2-40B4-BE49-F238E27FC236}">
                <a16:creationId xmlns:a16="http://schemas.microsoft.com/office/drawing/2014/main" id="{20FA5FB3-E176-45D7-830A-01798D3FF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45"/>
            <a:ext cx="9144000" cy="6858000"/>
          </a:xfrm>
          <a:prstGeom prst="rect">
            <a:avLst/>
          </a:prstGeom>
        </p:spPr>
      </p:pic>
      <p:sp>
        <p:nvSpPr>
          <p:cNvPr id="9" name="Title 3"/>
          <p:cNvSpPr>
            <a:spLocks noGrp="1"/>
          </p:cNvSpPr>
          <p:nvPr>
            <p:ph type="title"/>
          </p:nvPr>
        </p:nvSpPr>
        <p:spPr>
          <a:xfrm>
            <a:off x="446927" y="990753"/>
            <a:ext cx="8315108" cy="987908"/>
          </a:xfrm>
        </p:spPr>
        <p:txBody>
          <a:bodyPr/>
          <a:lstStyle/>
          <a:p>
            <a:pPr algn="l"/>
            <a:r>
              <a:rPr lang="en-US" sz="4800" dirty="0">
                <a:solidFill>
                  <a:srgbClr val="003366"/>
                </a:solidFill>
              </a:rPr>
              <a:t>401(k) News and Best Practices</a:t>
            </a:r>
            <a:endParaRPr lang="en-US" sz="3600" dirty="0">
              <a:solidFill>
                <a:schemeClr val="bg1">
                  <a:lumMod val="75000"/>
                  <a:lumOff val="25000"/>
                </a:schemeClr>
              </a:solidFill>
            </a:endParaRPr>
          </a:p>
        </p:txBody>
      </p:sp>
      <p:sp>
        <p:nvSpPr>
          <p:cNvPr id="10" name="Rectangle 9"/>
          <p:cNvSpPr/>
          <p:nvPr/>
        </p:nvSpPr>
        <p:spPr>
          <a:xfrm>
            <a:off x="446927" y="1945309"/>
            <a:ext cx="831510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small" spc="0" normalizeH="0" baseline="0" noProof="0" dirty="0">
                <a:ln w="11430"/>
                <a:solidFill>
                  <a:prstClr val="black">
                    <a:lumMod val="75000"/>
                    <a:lumOff val="25000"/>
                  </a:prstClr>
                </a:solidFill>
                <a:effectLst/>
                <a:uLnTx/>
                <a:uFillTx/>
                <a:latin typeface="Segoe UI Semilight" panose="020B0402040204020203" pitchFamily="34" charset="0"/>
                <a:ea typeface="Microsoft Yi Baiti" pitchFamily="66" charset="0"/>
                <a:cs typeface="Segoe UI Semilight" panose="020B0402040204020203" pitchFamily="34" charset="0"/>
              </a:rPr>
              <a:t>Key Considerations for Employers to Address</a:t>
            </a:r>
          </a:p>
        </p:txBody>
      </p:sp>
      <p:sp>
        <p:nvSpPr>
          <p:cNvPr id="11" name="Rectangle 10"/>
          <p:cNvSpPr/>
          <p:nvPr/>
        </p:nvSpPr>
        <p:spPr>
          <a:xfrm>
            <a:off x="0" y="6506443"/>
            <a:ext cx="9144000" cy="367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p:nvSpPr>
        <p:spPr>
          <a:xfrm>
            <a:off x="150607" y="6417529"/>
            <a:ext cx="8518831" cy="452046"/>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l" defTabSz="584200" rtl="0" eaLnBrk="1" fontAlgn="auto" latinLnBrk="1"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mn-cs"/>
                <a:sym typeface="Helvetica Light"/>
              </a:rPr>
              <a:t>FOR PLAN SPONSOR USE ONLY. Pensionmark® Financial Group, LLC (“Pensionmark”) is an investment adviser registered under the Investment Advisers Act of 1940. Pensionmark is affiliated through common ownership with Pensionmark Securities, LLC (member SIPC). </a:t>
            </a:r>
          </a:p>
        </p:txBody>
      </p:sp>
      <p:pic>
        <p:nvPicPr>
          <p:cNvPr id="3074" name="Picture 2">
            <a:extLst>
              <a:ext uri="{FF2B5EF4-FFF2-40B4-BE49-F238E27FC236}">
                <a16:creationId xmlns:a16="http://schemas.microsoft.com/office/drawing/2014/main" id="{6986C6F9-B873-4BE0-9428-8A562887C6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0931" y="562440"/>
            <a:ext cx="2517168" cy="3614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EBE7863-AE5E-41B2-8340-3EE7B6C9B91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46927" y="495221"/>
            <a:ext cx="1318260" cy="428625"/>
          </a:xfrm>
          <a:prstGeom prst="rect">
            <a:avLst/>
          </a:prstGeom>
          <a:effectLst/>
        </p:spPr>
      </p:pic>
    </p:spTree>
    <p:extLst>
      <p:ext uri="{BB962C8B-B14F-4D97-AF65-F5344CB8AC3E}">
        <p14:creationId xmlns:p14="http://schemas.microsoft.com/office/powerpoint/2010/main" val="25758415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2F98D2-2393-42A0-A75A-C0CBB8807884}"/>
              </a:ext>
            </a:extLst>
          </p:cNvPr>
          <p:cNvSpPr>
            <a:spLocks noGrp="1"/>
          </p:cNvSpPr>
          <p:nvPr>
            <p:ph type="body" sz="quarter" idx="10"/>
          </p:nvPr>
        </p:nvSpPr>
        <p:spPr/>
        <p:txBody>
          <a:bodyPr/>
          <a:lstStyle/>
          <a:p>
            <a:endParaRPr lang="en-US"/>
          </a:p>
        </p:txBody>
      </p:sp>
      <p:pic>
        <p:nvPicPr>
          <p:cNvPr id="4" name="Picture 2" descr="AssuredPartners Announces Acquisition of Owen-Dunn Insurance Services">
            <a:extLst>
              <a:ext uri="{FF2B5EF4-FFF2-40B4-BE49-F238E27FC236}">
                <a16:creationId xmlns:a16="http://schemas.microsoft.com/office/drawing/2014/main" id="{03536728-F346-4663-B631-157FB676C0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6932" y="6263112"/>
            <a:ext cx="1017142" cy="2934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0B1CB30-A7E8-4F5B-A949-27F9AE24B1C2}"/>
              </a:ext>
            </a:extLst>
          </p:cNvPr>
          <p:cNvPicPr>
            <a:picLocks noChangeAspect="1"/>
          </p:cNvPicPr>
          <p:nvPr/>
        </p:nvPicPr>
        <p:blipFill>
          <a:blip r:embed="rId4"/>
          <a:stretch>
            <a:fillRect/>
          </a:stretch>
        </p:blipFill>
        <p:spPr>
          <a:xfrm>
            <a:off x="954578" y="1025504"/>
            <a:ext cx="7400925" cy="4581525"/>
          </a:xfrm>
          <a:prstGeom prst="rect">
            <a:avLst/>
          </a:prstGeom>
        </p:spPr>
      </p:pic>
      <p:sp>
        <p:nvSpPr>
          <p:cNvPr id="8" name="Title 1">
            <a:extLst>
              <a:ext uri="{FF2B5EF4-FFF2-40B4-BE49-F238E27FC236}">
                <a16:creationId xmlns:a16="http://schemas.microsoft.com/office/drawing/2014/main" id="{2525C649-96A5-477A-97B3-9C4E9A7E1979}"/>
              </a:ext>
            </a:extLst>
          </p:cNvPr>
          <p:cNvSpPr txBox="1">
            <a:spLocks/>
          </p:cNvSpPr>
          <p:nvPr/>
        </p:nvSpPr>
        <p:spPr>
          <a:xfrm>
            <a:off x="0" y="273742"/>
            <a:ext cx="9144000" cy="625475"/>
          </a:xfrm>
          <a:prstGeom prst="rect">
            <a:avLst/>
          </a:prstGeom>
        </p:spPr>
        <p:txBody>
          <a:bodyPr anchor="ctr"/>
          <a:lstStyle>
            <a:lvl1pPr algn="l" rtl="0" eaLnBrk="0" fontAlgn="base" hangingPunct="0">
              <a:lnSpc>
                <a:spcPct val="70000"/>
              </a:lnSpc>
              <a:spcBef>
                <a:spcPct val="0"/>
              </a:spcBef>
              <a:spcAft>
                <a:spcPct val="0"/>
              </a:spcAft>
              <a:defRPr sz="2800">
                <a:solidFill>
                  <a:srgbClr val="1E2268"/>
                </a:solidFill>
                <a:latin typeface="Century Gothic" pitchFamily="34" charset="0"/>
                <a:ea typeface="+mj-ea"/>
                <a:cs typeface="+mj-cs"/>
              </a:defRPr>
            </a:lvl1pPr>
            <a:lvl2pPr algn="l" rtl="0" eaLnBrk="0" fontAlgn="base" hangingPunct="0">
              <a:lnSpc>
                <a:spcPct val="70000"/>
              </a:lnSpc>
              <a:spcBef>
                <a:spcPct val="0"/>
              </a:spcBef>
              <a:spcAft>
                <a:spcPct val="0"/>
              </a:spcAft>
              <a:defRPr sz="2800">
                <a:solidFill>
                  <a:srgbClr val="1E2268"/>
                </a:solidFill>
                <a:latin typeface="Century Gothic" pitchFamily="34" charset="0"/>
              </a:defRPr>
            </a:lvl2pPr>
            <a:lvl3pPr algn="l" rtl="0" eaLnBrk="0" fontAlgn="base" hangingPunct="0">
              <a:lnSpc>
                <a:spcPct val="70000"/>
              </a:lnSpc>
              <a:spcBef>
                <a:spcPct val="0"/>
              </a:spcBef>
              <a:spcAft>
                <a:spcPct val="0"/>
              </a:spcAft>
              <a:defRPr sz="2800">
                <a:solidFill>
                  <a:srgbClr val="1E2268"/>
                </a:solidFill>
                <a:latin typeface="Century Gothic" pitchFamily="34" charset="0"/>
              </a:defRPr>
            </a:lvl3pPr>
            <a:lvl4pPr algn="l" rtl="0" eaLnBrk="0" fontAlgn="base" hangingPunct="0">
              <a:lnSpc>
                <a:spcPct val="70000"/>
              </a:lnSpc>
              <a:spcBef>
                <a:spcPct val="0"/>
              </a:spcBef>
              <a:spcAft>
                <a:spcPct val="0"/>
              </a:spcAft>
              <a:defRPr sz="2800">
                <a:solidFill>
                  <a:srgbClr val="1E2268"/>
                </a:solidFill>
                <a:latin typeface="Century Gothic" pitchFamily="34" charset="0"/>
              </a:defRPr>
            </a:lvl4pPr>
            <a:lvl5pPr algn="l" rtl="0" eaLnBrk="0" fontAlgn="base" hangingPunct="0">
              <a:lnSpc>
                <a:spcPct val="70000"/>
              </a:lnSpc>
              <a:spcBef>
                <a:spcPct val="0"/>
              </a:spcBef>
              <a:spcAft>
                <a:spcPct val="0"/>
              </a:spcAft>
              <a:defRPr sz="2800">
                <a:solidFill>
                  <a:srgbClr val="1E2268"/>
                </a:solidFill>
                <a:latin typeface="Century Gothic" pitchFamily="34" charset="0"/>
              </a:defRPr>
            </a:lvl5pPr>
            <a:lvl6pPr marL="457200" algn="l" rtl="0" eaLnBrk="1" fontAlgn="base" hangingPunct="1">
              <a:lnSpc>
                <a:spcPct val="70000"/>
              </a:lnSpc>
              <a:spcBef>
                <a:spcPct val="0"/>
              </a:spcBef>
              <a:spcAft>
                <a:spcPct val="0"/>
              </a:spcAft>
              <a:defRPr sz="2800">
                <a:solidFill>
                  <a:srgbClr val="1E2268"/>
                </a:solidFill>
                <a:latin typeface="EngraversGothic BT" pitchFamily="34" charset="0"/>
              </a:defRPr>
            </a:lvl6pPr>
            <a:lvl7pPr marL="914400" algn="l" rtl="0" eaLnBrk="1" fontAlgn="base" hangingPunct="1">
              <a:lnSpc>
                <a:spcPct val="70000"/>
              </a:lnSpc>
              <a:spcBef>
                <a:spcPct val="0"/>
              </a:spcBef>
              <a:spcAft>
                <a:spcPct val="0"/>
              </a:spcAft>
              <a:defRPr sz="2800">
                <a:solidFill>
                  <a:srgbClr val="1E2268"/>
                </a:solidFill>
                <a:latin typeface="EngraversGothic BT" pitchFamily="34" charset="0"/>
              </a:defRPr>
            </a:lvl7pPr>
            <a:lvl8pPr marL="1371600" algn="l" rtl="0" eaLnBrk="1" fontAlgn="base" hangingPunct="1">
              <a:lnSpc>
                <a:spcPct val="70000"/>
              </a:lnSpc>
              <a:spcBef>
                <a:spcPct val="0"/>
              </a:spcBef>
              <a:spcAft>
                <a:spcPct val="0"/>
              </a:spcAft>
              <a:defRPr sz="2800">
                <a:solidFill>
                  <a:srgbClr val="1E2268"/>
                </a:solidFill>
                <a:latin typeface="EngraversGothic BT" pitchFamily="34" charset="0"/>
              </a:defRPr>
            </a:lvl8pPr>
            <a:lvl9pPr marL="1828800" algn="l" rtl="0" eaLnBrk="1" fontAlgn="base" hangingPunct="1">
              <a:lnSpc>
                <a:spcPct val="70000"/>
              </a:lnSpc>
              <a:spcBef>
                <a:spcPct val="0"/>
              </a:spcBef>
              <a:spcAft>
                <a:spcPct val="0"/>
              </a:spcAft>
              <a:defRPr sz="2800">
                <a:solidFill>
                  <a:srgbClr val="1E2268"/>
                </a:solidFill>
                <a:latin typeface="EngraversGothic BT" pitchFamily="34" charset="0"/>
              </a:defRPr>
            </a:lvl9pPr>
          </a:lstStyle>
          <a:p>
            <a:pPr algn="ctr"/>
            <a:r>
              <a:rPr lang="en-US" b="1" kern="0" dirty="0">
                <a:solidFill>
                  <a:srgbClr val="1F497D"/>
                </a:solidFill>
                <a:latin typeface="Lato" panose="020F0502020204030203" pitchFamily="34" charset="0"/>
                <a:ea typeface="Lato" panose="020F0502020204030203" pitchFamily="34" charset="0"/>
                <a:cs typeface="Lato" panose="020F0502020204030203" pitchFamily="34" charset="0"/>
              </a:rPr>
              <a:t>Market Study</a:t>
            </a:r>
          </a:p>
        </p:txBody>
      </p:sp>
    </p:spTree>
    <p:extLst>
      <p:ext uri="{BB962C8B-B14F-4D97-AF65-F5344CB8AC3E}">
        <p14:creationId xmlns:p14="http://schemas.microsoft.com/office/powerpoint/2010/main" val="200253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ssuredPartners Announces Acquisition of Owen-Dunn Insurance Services">
            <a:extLst>
              <a:ext uri="{FF2B5EF4-FFF2-40B4-BE49-F238E27FC236}">
                <a16:creationId xmlns:a16="http://schemas.microsoft.com/office/drawing/2014/main" id="{7260C39F-125E-444D-AE18-15A1107A45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6932" y="6263112"/>
            <a:ext cx="1017142" cy="2934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17DA5D7-5BE0-4F7F-AF64-51BAB66A6CDA}"/>
              </a:ext>
            </a:extLst>
          </p:cNvPr>
          <p:cNvPicPr>
            <a:picLocks noChangeAspect="1"/>
          </p:cNvPicPr>
          <p:nvPr/>
        </p:nvPicPr>
        <p:blipFill>
          <a:blip r:embed="rId4"/>
          <a:stretch>
            <a:fillRect/>
          </a:stretch>
        </p:blipFill>
        <p:spPr>
          <a:xfrm>
            <a:off x="833437" y="971242"/>
            <a:ext cx="7477125" cy="4629150"/>
          </a:xfrm>
          <a:prstGeom prst="rect">
            <a:avLst/>
          </a:prstGeom>
        </p:spPr>
      </p:pic>
      <p:sp>
        <p:nvSpPr>
          <p:cNvPr id="4" name="Title 1">
            <a:extLst>
              <a:ext uri="{FF2B5EF4-FFF2-40B4-BE49-F238E27FC236}">
                <a16:creationId xmlns:a16="http://schemas.microsoft.com/office/drawing/2014/main" id="{E79CB921-3C56-4E47-92BB-2A4A36107110}"/>
              </a:ext>
            </a:extLst>
          </p:cNvPr>
          <p:cNvSpPr txBox="1">
            <a:spLocks/>
          </p:cNvSpPr>
          <p:nvPr/>
        </p:nvSpPr>
        <p:spPr>
          <a:xfrm>
            <a:off x="0" y="273742"/>
            <a:ext cx="9144000" cy="625475"/>
          </a:xfrm>
          <a:prstGeom prst="rect">
            <a:avLst/>
          </a:prstGeom>
        </p:spPr>
        <p:txBody>
          <a:bodyPr anchor="ctr"/>
          <a:lstStyle>
            <a:lvl1pPr algn="l" rtl="0" eaLnBrk="0" fontAlgn="base" hangingPunct="0">
              <a:lnSpc>
                <a:spcPct val="70000"/>
              </a:lnSpc>
              <a:spcBef>
                <a:spcPct val="0"/>
              </a:spcBef>
              <a:spcAft>
                <a:spcPct val="0"/>
              </a:spcAft>
              <a:defRPr sz="2800">
                <a:solidFill>
                  <a:srgbClr val="1E2268"/>
                </a:solidFill>
                <a:latin typeface="Century Gothic" pitchFamily="34" charset="0"/>
                <a:ea typeface="+mj-ea"/>
                <a:cs typeface="+mj-cs"/>
              </a:defRPr>
            </a:lvl1pPr>
            <a:lvl2pPr algn="l" rtl="0" eaLnBrk="0" fontAlgn="base" hangingPunct="0">
              <a:lnSpc>
                <a:spcPct val="70000"/>
              </a:lnSpc>
              <a:spcBef>
                <a:spcPct val="0"/>
              </a:spcBef>
              <a:spcAft>
                <a:spcPct val="0"/>
              </a:spcAft>
              <a:defRPr sz="2800">
                <a:solidFill>
                  <a:srgbClr val="1E2268"/>
                </a:solidFill>
                <a:latin typeface="Century Gothic" pitchFamily="34" charset="0"/>
              </a:defRPr>
            </a:lvl2pPr>
            <a:lvl3pPr algn="l" rtl="0" eaLnBrk="0" fontAlgn="base" hangingPunct="0">
              <a:lnSpc>
                <a:spcPct val="70000"/>
              </a:lnSpc>
              <a:spcBef>
                <a:spcPct val="0"/>
              </a:spcBef>
              <a:spcAft>
                <a:spcPct val="0"/>
              </a:spcAft>
              <a:defRPr sz="2800">
                <a:solidFill>
                  <a:srgbClr val="1E2268"/>
                </a:solidFill>
                <a:latin typeface="Century Gothic" pitchFamily="34" charset="0"/>
              </a:defRPr>
            </a:lvl3pPr>
            <a:lvl4pPr algn="l" rtl="0" eaLnBrk="0" fontAlgn="base" hangingPunct="0">
              <a:lnSpc>
                <a:spcPct val="70000"/>
              </a:lnSpc>
              <a:spcBef>
                <a:spcPct val="0"/>
              </a:spcBef>
              <a:spcAft>
                <a:spcPct val="0"/>
              </a:spcAft>
              <a:defRPr sz="2800">
                <a:solidFill>
                  <a:srgbClr val="1E2268"/>
                </a:solidFill>
                <a:latin typeface="Century Gothic" pitchFamily="34" charset="0"/>
              </a:defRPr>
            </a:lvl4pPr>
            <a:lvl5pPr algn="l" rtl="0" eaLnBrk="0" fontAlgn="base" hangingPunct="0">
              <a:lnSpc>
                <a:spcPct val="70000"/>
              </a:lnSpc>
              <a:spcBef>
                <a:spcPct val="0"/>
              </a:spcBef>
              <a:spcAft>
                <a:spcPct val="0"/>
              </a:spcAft>
              <a:defRPr sz="2800">
                <a:solidFill>
                  <a:srgbClr val="1E2268"/>
                </a:solidFill>
                <a:latin typeface="Century Gothic" pitchFamily="34" charset="0"/>
              </a:defRPr>
            </a:lvl5pPr>
            <a:lvl6pPr marL="457200" algn="l" rtl="0" eaLnBrk="1" fontAlgn="base" hangingPunct="1">
              <a:lnSpc>
                <a:spcPct val="70000"/>
              </a:lnSpc>
              <a:spcBef>
                <a:spcPct val="0"/>
              </a:spcBef>
              <a:spcAft>
                <a:spcPct val="0"/>
              </a:spcAft>
              <a:defRPr sz="2800">
                <a:solidFill>
                  <a:srgbClr val="1E2268"/>
                </a:solidFill>
                <a:latin typeface="EngraversGothic BT" pitchFamily="34" charset="0"/>
              </a:defRPr>
            </a:lvl6pPr>
            <a:lvl7pPr marL="914400" algn="l" rtl="0" eaLnBrk="1" fontAlgn="base" hangingPunct="1">
              <a:lnSpc>
                <a:spcPct val="70000"/>
              </a:lnSpc>
              <a:spcBef>
                <a:spcPct val="0"/>
              </a:spcBef>
              <a:spcAft>
                <a:spcPct val="0"/>
              </a:spcAft>
              <a:defRPr sz="2800">
                <a:solidFill>
                  <a:srgbClr val="1E2268"/>
                </a:solidFill>
                <a:latin typeface="EngraversGothic BT" pitchFamily="34" charset="0"/>
              </a:defRPr>
            </a:lvl7pPr>
            <a:lvl8pPr marL="1371600" algn="l" rtl="0" eaLnBrk="1" fontAlgn="base" hangingPunct="1">
              <a:lnSpc>
                <a:spcPct val="70000"/>
              </a:lnSpc>
              <a:spcBef>
                <a:spcPct val="0"/>
              </a:spcBef>
              <a:spcAft>
                <a:spcPct val="0"/>
              </a:spcAft>
              <a:defRPr sz="2800">
                <a:solidFill>
                  <a:srgbClr val="1E2268"/>
                </a:solidFill>
                <a:latin typeface="EngraversGothic BT" pitchFamily="34" charset="0"/>
              </a:defRPr>
            </a:lvl8pPr>
            <a:lvl9pPr marL="1828800" algn="l" rtl="0" eaLnBrk="1" fontAlgn="base" hangingPunct="1">
              <a:lnSpc>
                <a:spcPct val="70000"/>
              </a:lnSpc>
              <a:spcBef>
                <a:spcPct val="0"/>
              </a:spcBef>
              <a:spcAft>
                <a:spcPct val="0"/>
              </a:spcAft>
              <a:defRPr sz="2800">
                <a:solidFill>
                  <a:srgbClr val="1E2268"/>
                </a:solidFill>
                <a:latin typeface="EngraversGothic BT" pitchFamily="34" charset="0"/>
              </a:defRPr>
            </a:lvl9pPr>
          </a:lstStyle>
          <a:p>
            <a:pPr algn="ctr"/>
            <a:r>
              <a:rPr lang="en-US" b="1" kern="0" dirty="0">
                <a:solidFill>
                  <a:srgbClr val="1F497D"/>
                </a:solidFill>
                <a:latin typeface="Lato" panose="020F0502020204030203" pitchFamily="34" charset="0"/>
                <a:ea typeface="Lato" panose="020F0502020204030203" pitchFamily="34" charset="0"/>
                <a:cs typeface="Lato" panose="020F0502020204030203" pitchFamily="34" charset="0"/>
              </a:rPr>
              <a:t>Market Study</a:t>
            </a:r>
          </a:p>
        </p:txBody>
      </p:sp>
    </p:spTree>
    <p:extLst>
      <p:ext uri="{BB962C8B-B14F-4D97-AF65-F5344CB8AC3E}">
        <p14:creationId xmlns:p14="http://schemas.microsoft.com/office/powerpoint/2010/main" val="694637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10FD4-AAB9-4867-B44C-C6ABA78F885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E3A16C7-CAE4-482E-AB04-31DB98AFEEC8}"/>
              </a:ext>
            </a:extLst>
          </p:cNvPr>
          <p:cNvSpPr>
            <a:spLocks noGrp="1"/>
          </p:cNvSpPr>
          <p:nvPr>
            <p:ph type="body" sz="quarter" idx="10"/>
          </p:nvPr>
        </p:nvSpPr>
        <p:spPr/>
        <p:txBody>
          <a:bodyPr/>
          <a:lstStyle/>
          <a:p>
            <a:endParaRPr lang="en-US"/>
          </a:p>
        </p:txBody>
      </p:sp>
      <p:pic>
        <p:nvPicPr>
          <p:cNvPr id="4" name="Picture 2" descr="AssuredPartners Announces Acquisition of Owen-Dunn Insurance Services">
            <a:extLst>
              <a:ext uri="{FF2B5EF4-FFF2-40B4-BE49-F238E27FC236}">
                <a16:creationId xmlns:a16="http://schemas.microsoft.com/office/drawing/2014/main" id="{5B1B7D27-284A-458D-AF58-7619D03674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6932" y="6263112"/>
            <a:ext cx="1017142" cy="2934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0D48628-95E7-432F-A38E-78532E40B45B}"/>
              </a:ext>
            </a:extLst>
          </p:cNvPr>
          <p:cNvPicPr>
            <a:picLocks noChangeAspect="1"/>
          </p:cNvPicPr>
          <p:nvPr/>
        </p:nvPicPr>
        <p:blipFill>
          <a:blip r:embed="rId4"/>
          <a:stretch>
            <a:fillRect/>
          </a:stretch>
        </p:blipFill>
        <p:spPr>
          <a:xfrm>
            <a:off x="0" y="1632272"/>
            <a:ext cx="9144000" cy="3593455"/>
          </a:xfrm>
          <a:prstGeom prst="rect">
            <a:avLst/>
          </a:prstGeom>
        </p:spPr>
      </p:pic>
      <p:sp>
        <p:nvSpPr>
          <p:cNvPr id="8" name="Title 1">
            <a:extLst>
              <a:ext uri="{FF2B5EF4-FFF2-40B4-BE49-F238E27FC236}">
                <a16:creationId xmlns:a16="http://schemas.microsoft.com/office/drawing/2014/main" id="{57692F1C-8A71-4ABB-A793-B66809156169}"/>
              </a:ext>
            </a:extLst>
          </p:cNvPr>
          <p:cNvSpPr txBox="1">
            <a:spLocks/>
          </p:cNvSpPr>
          <p:nvPr/>
        </p:nvSpPr>
        <p:spPr>
          <a:xfrm>
            <a:off x="0" y="273742"/>
            <a:ext cx="9144000" cy="625475"/>
          </a:xfrm>
          <a:prstGeom prst="rect">
            <a:avLst/>
          </a:prstGeom>
        </p:spPr>
        <p:txBody>
          <a:bodyPr anchor="ctr"/>
          <a:lstStyle>
            <a:lvl1pPr algn="l" rtl="0" eaLnBrk="0" fontAlgn="base" hangingPunct="0">
              <a:lnSpc>
                <a:spcPct val="70000"/>
              </a:lnSpc>
              <a:spcBef>
                <a:spcPct val="0"/>
              </a:spcBef>
              <a:spcAft>
                <a:spcPct val="0"/>
              </a:spcAft>
              <a:defRPr sz="2800">
                <a:solidFill>
                  <a:srgbClr val="1E2268"/>
                </a:solidFill>
                <a:latin typeface="Century Gothic" pitchFamily="34" charset="0"/>
                <a:ea typeface="+mj-ea"/>
                <a:cs typeface="+mj-cs"/>
              </a:defRPr>
            </a:lvl1pPr>
            <a:lvl2pPr algn="l" rtl="0" eaLnBrk="0" fontAlgn="base" hangingPunct="0">
              <a:lnSpc>
                <a:spcPct val="70000"/>
              </a:lnSpc>
              <a:spcBef>
                <a:spcPct val="0"/>
              </a:spcBef>
              <a:spcAft>
                <a:spcPct val="0"/>
              </a:spcAft>
              <a:defRPr sz="2800">
                <a:solidFill>
                  <a:srgbClr val="1E2268"/>
                </a:solidFill>
                <a:latin typeface="Century Gothic" pitchFamily="34" charset="0"/>
              </a:defRPr>
            </a:lvl2pPr>
            <a:lvl3pPr algn="l" rtl="0" eaLnBrk="0" fontAlgn="base" hangingPunct="0">
              <a:lnSpc>
                <a:spcPct val="70000"/>
              </a:lnSpc>
              <a:spcBef>
                <a:spcPct val="0"/>
              </a:spcBef>
              <a:spcAft>
                <a:spcPct val="0"/>
              </a:spcAft>
              <a:defRPr sz="2800">
                <a:solidFill>
                  <a:srgbClr val="1E2268"/>
                </a:solidFill>
                <a:latin typeface="Century Gothic" pitchFamily="34" charset="0"/>
              </a:defRPr>
            </a:lvl3pPr>
            <a:lvl4pPr algn="l" rtl="0" eaLnBrk="0" fontAlgn="base" hangingPunct="0">
              <a:lnSpc>
                <a:spcPct val="70000"/>
              </a:lnSpc>
              <a:spcBef>
                <a:spcPct val="0"/>
              </a:spcBef>
              <a:spcAft>
                <a:spcPct val="0"/>
              </a:spcAft>
              <a:defRPr sz="2800">
                <a:solidFill>
                  <a:srgbClr val="1E2268"/>
                </a:solidFill>
                <a:latin typeface="Century Gothic" pitchFamily="34" charset="0"/>
              </a:defRPr>
            </a:lvl4pPr>
            <a:lvl5pPr algn="l" rtl="0" eaLnBrk="0" fontAlgn="base" hangingPunct="0">
              <a:lnSpc>
                <a:spcPct val="70000"/>
              </a:lnSpc>
              <a:spcBef>
                <a:spcPct val="0"/>
              </a:spcBef>
              <a:spcAft>
                <a:spcPct val="0"/>
              </a:spcAft>
              <a:defRPr sz="2800">
                <a:solidFill>
                  <a:srgbClr val="1E2268"/>
                </a:solidFill>
                <a:latin typeface="Century Gothic" pitchFamily="34" charset="0"/>
              </a:defRPr>
            </a:lvl5pPr>
            <a:lvl6pPr marL="457200" algn="l" rtl="0" eaLnBrk="1" fontAlgn="base" hangingPunct="1">
              <a:lnSpc>
                <a:spcPct val="70000"/>
              </a:lnSpc>
              <a:spcBef>
                <a:spcPct val="0"/>
              </a:spcBef>
              <a:spcAft>
                <a:spcPct val="0"/>
              </a:spcAft>
              <a:defRPr sz="2800">
                <a:solidFill>
                  <a:srgbClr val="1E2268"/>
                </a:solidFill>
                <a:latin typeface="EngraversGothic BT" pitchFamily="34" charset="0"/>
              </a:defRPr>
            </a:lvl6pPr>
            <a:lvl7pPr marL="914400" algn="l" rtl="0" eaLnBrk="1" fontAlgn="base" hangingPunct="1">
              <a:lnSpc>
                <a:spcPct val="70000"/>
              </a:lnSpc>
              <a:spcBef>
                <a:spcPct val="0"/>
              </a:spcBef>
              <a:spcAft>
                <a:spcPct val="0"/>
              </a:spcAft>
              <a:defRPr sz="2800">
                <a:solidFill>
                  <a:srgbClr val="1E2268"/>
                </a:solidFill>
                <a:latin typeface="EngraversGothic BT" pitchFamily="34" charset="0"/>
              </a:defRPr>
            </a:lvl7pPr>
            <a:lvl8pPr marL="1371600" algn="l" rtl="0" eaLnBrk="1" fontAlgn="base" hangingPunct="1">
              <a:lnSpc>
                <a:spcPct val="70000"/>
              </a:lnSpc>
              <a:spcBef>
                <a:spcPct val="0"/>
              </a:spcBef>
              <a:spcAft>
                <a:spcPct val="0"/>
              </a:spcAft>
              <a:defRPr sz="2800">
                <a:solidFill>
                  <a:srgbClr val="1E2268"/>
                </a:solidFill>
                <a:latin typeface="EngraversGothic BT" pitchFamily="34" charset="0"/>
              </a:defRPr>
            </a:lvl8pPr>
            <a:lvl9pPr marL="1828800" algn="l" rtl="0" eaLnBrk="1" fontAlgn="base" hangingPunct="1">
              <a:lnSpc>
                <a:spcPct val="70000"/>
              </a:lnSpc>
              <a:spcBef>
                <a:spcPct val="0"/>
              </a:spcBef>
              <a:spcAft>
                <a:spcPct val="0"/>
              </a:spcAft>
              <a:defRPr sz="2800">
                <a:solidFill>
                  <a:srgbClr val="1E2268"/>
                </a:solidFill>
                <a:latin typeface="EngraversGothic BT" pitchFamily="34" charset="0"/>
              </a:defRPr>
            </a:lvl9pPr>
          </a:lstStyle>
          <a:p>
            <a:pPr algn="ctr"/>
            <a:r>
              <a:rPr lang="en-US" b="1" kern="0" dirty="0">
                <a:solidFill>
                  <a:srgbClr val="1F497D"/>
                </a:solidFill>
                <a:latin typeface="Lato" panose="020F0502020204030203" pitchFamily="34" charset="0"/>
                <a:ea typeface="Lato" panose="020F0502020204030203" pitchFamily="34" charset="0"/>
                <a:cs typeface="Lato" panose="020F0502020204030203" pitchFamily="34" charset="0"/>
              </a:rPr>
              <a:t>Monitor/Benchmark Investments</a:t>
            </a:r>
          </a:p>
        </p:txBody>
      </p:sp>
    </p:spTree>
    <p:extLst>
      <p:ext uri="{BB962C8B-B14F-4D97-AF65-F5344CB8AC3E}">
        <p14:creationId xmlns:p14="http://schemas.microsoft.com/office/powerpoint/2010/main" val="2393406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EB64B-D573-42B3-9CD0-D1D4CB2F758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9F53166-D9ED-4AA7-910D-DE9A8D65228D}"/>
              </a:ext>
            </a:extLst>
          </p:cNvPr>
          <p:cNvSpPr>
            <a:spLocks noGrp="1"/>
          </p:cNvSpPr>
          <p:nvPr>
            <p:ph type="body" sz="quarter" idx="10"/>
          </p:nvPr>
        </p:nvSpPr>
        <p:spPr/>
        <p:txBody>
          <a:bodyPr/>
          <a:lstStyle/>
          <a:p>
            <a:endParaRPr lang="en-US"/>
          </a:p>
        </p:txBody>
      </p:sp>
      <p:pic>
        <p:nvPicPr>
          <p:cNvPr id="4" name="Picture 2" descr="AssuredPartners Announces Acquisition of Owen-Dunn Insurance Services">
            <a:extLst>
              <a:ext uri="{FF2B5EF4-FFF2-40B4-BE49-F238E27FC236}">
                <a16:creationId xmlns:a16="http://schemas.microsoft.com/office/drawing/2014/main" id="{3BE38C21-D12A-4126-885F-53EDB892C1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6932" y="6263112"/>
            <a:ext cx="1017142" cy="2934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D14C9CF-ED76-466B-A913-AF57A32E6A33}"/>
              </a:ext>
            </a:extLst>
          </p:cNvPr>
          <p:cNvPicPr>
            <a:picLocks noChangeAspect="1"/>
          </p:cNvPicPr>
          <p:nvPr/>
        </p:nvPicPr>
        <p:blipFill>
          <a:blip r:embed="rId4"/>
          <a:stretch>
            <a:fillRect/>
          </a:stretch>
        </p:blipFill>
        <p:spPr>
          <a:xfrm>
            <a:off x="0" y="989423"/>
            <a:ext cx="9144000" cy="4879154"/>
          </a:xfrm>
          <a:prstGeom prst="rect">
            <a:avLst/>
          </a:prstGeom>
        </p:spPr>
      </p:pic>
      <p:sp>
        <p:nvSpPr>
          <p:cNvPr id="6" name="Title 1">
            <a:extLst>
              <a:ext uri="{FF2B5EF4-FFF2-40B4-BE49-F238E27FC236}">
                <a16:creationId xmlns:a16="http://schemas.microsoft.com/office/drawing/2014/main" id="{0527D505-96D0-4C94-B9AA-2674937946DC}"/>
              </a:ext>
            </a:extLst>
          </p:cNvPr>
          <p:cNvSpPr txBox="1">
            <a:spLocks/>
          </p:cNvSpPr>
          <p:nvPr/>
        </p:nvSpPr>
        <p:spPr>
          <a:xfrm>
            <a:off x="0" y="273742"/>
            <a:ext cx="9144000" cy="625475"/>
          </a:xfrm>
          <a:prstGeom prst="rect">
            <a:avLst/>
          </a:prstGeom>
        </p:spPr>
        <p:txBody>
          <a:bodyPr anchor="ctr"/>
          <a:lstStyle>
            <a:lvl1pPr algn="l" rtl="0" eaLnBrk="0" fontAlgn="base" hangingPunct="0">
              <a:lnSpc>
                <a:spcPct val="70000"/>
              </a:lnSpc>
              <a:spcBef>
                <a:spcPct val="0"/>
              </a:spcBef>
              <a:spcAft>
                <a:spcPct val="0"/>
              </a:spcAft>
              <a:defRPr sz="2800">
                <a:solidFill>
                  <a:srgbClr val="1E2268"/>
                </a:solidFill>
                <a:latin typeface="Century Gothic" pitchFamily="34" charset="0"/>
                <a:ea typeface="+mj-ea"/>
                <a:cs typeface="+mj-cs"/>
              </a:defRPr>
            </a:lvl1pPr>
            <a:lvl2pPr algn="l" rtl="0" eaLnBrk="0" fontAlgn="base" hangingPunct="0">
              <a:lnSpc>
                <a:spcPct val="70000"/>
              </a:lnSpc>
              <a:spcBef>
                <a:spcPct val="0"/>
              </a:spcBef>
              <a:spcAft>
                <a:spcPct val="0"/>
              </a:spcAft>
              <a:defRPr sz="2800">
                <a:solidFill>
                  <a:srgbClr val="1E2268"/>
                </a:solidFill>
                <a:latin typeface="Century Gothic" pitchFamily="34" charset="0"/>
              </a:defRPr>
            </a:lvl2pPr>
            <a:lvl3pPr algn="l" rtl="0" eaLnBrk="0" fontAlgn="base" hangingPunct="0">
              <a:lnSpc>
                <a:spcPct val="70000"/>
              </a:lnSpc>
              <a:spcBef>
                <a:spcPct val="0"/>
              </a:spcBef>
              <a:spcAft>
                <a:spcPct val="0"/>
              </a:spcAft>
              <a:defRPr sz="2800">
                <a:solidFill>
                  <a:srgbClr val="1E2268"/>
                </a:solidFill>
                <a:latin typeface="Century Gothic" pitchFamily="34" charset="0"/>
              </a:defRPr>
            </a:lvl3pPr>
            <a:lvl4pPr algn="l" rtl="0" eaLnBrk="0" fontAlgn="base" hangingPunct="0">
              <a:lnSpc>
                <a:spcPct val="70000"/>
              </a:lnSpc>
              <a:spcBef>
                <a:spcPct val="0"/>
              </a:spcBef>
              <a:spcAft>
                <a:spcPct val="0"/>
              </a:spcAft>
              <a:defRPr sz="2800">
                <a:solidFill>
                  <a:srgbClr val="1E2268"/>
                </a:solidFill>
                <a:latin typeface="Century Gothic" pitchFamily="34" charset="0"/>
              </a:defRPr>
            </a:lvl4pPr>
            <a:lvl5pPr algn="l" rtl="0" eaLnBrk="0" fontAlgn="base" hangingPunct="0">
              <a:lnSpc>
                <a:spcPct val="70000"/>
              </a:lnSpc>
              <a:spcBef>
                <a:spcPct val="0"/>
              </a:spcBef>
              <a:spcAft>
                <a:spcPct val="0"/>
              </a:spcAft>
              <a:defRPr sz="2800">
                <a:solidFill>
                  <a:srgbClr val="1E2268"/>
                </a:solidFill>
                <a:latin typeface="Century Gothic" pitchFamily="34" charset="0"/>
              </a:defRPr>
            </a:lvl5pPr>
            <a:lvl6pPr marL="457200" algn="l" rtl="0" eaLnBrk="1" fontAlgn="base" hangingPunct="1">
              <a:lnSpc>
                <a:spcPct val="70000"/>
              </a:lnSpc>
              <a:spcBef>
                <a:spcPct val="0"/>
              </a:spcBef>
              <a:spcAft>
                <a:spcPct val="0"/>
              </a:spcAft>
              <a:defRPr sz="2800">
                <a:solidFill>
                  <a:srgbClr val="1E2268"/>
                </a:solidFill>
                <a:latin typeface="EngraversGothic BT" pitchFamily="34" charset="0"/>
              </a:defRPr>
            </a:lvl6pPr>
            <a:lvl7pPr marL="914400" algn="l" rtl="0" eaLnBrk="1" fontAlgn="base" hangingPunct="1">
              <a:lnSpc>
                <a:spcPct val="70000"/>
              </a:lnSpc>
              <a:spcBef>
                <a:spcPct val="0"/>
              </a:spcBef>
              <a:spcAft>
                <a:spcPct val="0"/>
              </a:spcAft>
              <a:defRPr sz="2800">
                <a:solidFill>
                  <a:srgbClr val="1E2268"/>
                </a:solidFill>
                <a:latin typeface="EngraversGothic BT" pitchFamily="34" charset="0"/>
              </a:defRPr>
            </a:lvl7pPr>
            <a:lvl8pPr marL="1371600" algn="l" rtl="0" eaLnBrk="1" fontAlgn="base" hangingPunct="1">
              <a:lnSpc>
                <a:spcPct val="70000"/>
              </a:lnSpc>
              <a:spcBef>
                <a:spcPct val="0"/>
              </a:spcBef>
              <a:spcAft>
                <a:spcPct val="0"/>
              </a:spcAft>
              <a:defRPr sz="2800">
                <a:solidFill>
                  <a:srgbClr val="1E2268"/>
                </a:solidFill>
                <a:latin typeface="EngraversGothic BT" pitchFamily="34" charset="0"/>
              </a:defRPr>
            </a:lvl8pPr>
            <a:lvl9pPr marL="1828800" algn="l" rtl="0" eaLnBrk="1" fontAlgn="base" hangingPunct="1">
              <a:lnSpc>
                <a:spcPct val="70000"/>
              </a:lnSpc>
              <a:spcBef>
                <a:spcPct val="0"/>
              </a:spcBef>
              <a:spcAft>
                <a:spcPct val="0"/>
              </a:spcAft>
              <a:defRPr sz="2800">
                <a:solidFill>
                  <a:srgbClr val="1E2268"/>
                </a:solidFill>
                <a:latin typeface="EngraversGothic BT" pitchFamily="34" charset="0"/>
              </a:defRPr>
            </a:lvl9pPr>
          </a:lstStyle>
          <a:p>
            <a:pPr algn="ctr"/>
            <a:r>
              <a:rPr lang="en-US" b="1" kern="0" dirty="0">
                <a:solidFill>
                  <a:srgbClr val="1F497D"/>
                </a:solidFill>
                <a:latin typeface="Lato" panose="020F0502020204030203" pitchFamily="34" charset="0"/>
                <a:ea typeface="Lato" panose="020F0502020204030203" pitchFamily="34" charset="0"/>
                <a:cs typeface="Lato" panose="020F0502020204030203" pitchFamily="34" charset="0"/>
              </a:rPr>
              <a:t>Fee Analysis</a:t>
            </a:r>
          </a:p>
        </p:txBody>
      </p:sp>
    </p:spTree>
    <p:extLst>
      <p:ext uri="{BB962C8B-B14F-4D97-AF65-F5344CB8AC3E}">
        <p14:creationId xmlns:p14="http://schemas.microsoft.com/office/powerpoint/2010/main" val="3333860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6">
            <a:extLst>
              <a:ext uri="{FF2B5EF4-FFF2-40B4-BE49-F238E27FC236}">
                <a16:creationId xmlns:a16="http://schemas.microsoft.com/office/drawing/2014/main" id="{AAD6F542-8D7E-4B79-B6A4-E8B633B0721A}"/>
              </a:ext>
            </a:extLst>
          </p:cNvPr>
          <p:cNvGrpSpPr>
            <a:grpSpLocks/>
          </p:cNvGrpSpPr>
          <p:nvPr/>
        </p:nvGrpSpPr>
        <p:grpSpPr bwMode="auto">
          <a:xfrm>
            <a:off x="896262" y="910366"/>
            <a:ext cx="7574186" cy="5560349"/>
            <a:chOff x="990600" y="1041400"/>
            <a:chExt cx="6629400" cy="5130800"/>
          </a:xfrm>
        </p:grpSpPr>
        <p:graphicFrame>
          <p:nvGraphicFramePr>
            <p:cNvPr id="20" name="Diagram 19">
              <a:extLst>
                <a:ext uri="{FF2B5EF4-FFF2-40B4-BE49-F238E27FC236}">
                  <a16:creationId xmlns:a16="http://schemas.microsoft.com/office/drawing/2014/main" id="{77DBE11C-19F5-407F-AC5A-198B8FBD6CC7}"/>
                </a:ext>
              </a:extLst>
            </p:cNvPr>
            <p:cNvGraphicFramePr/>
            <p:nvPr>
              <p:extLst>
                <p:ext uri="{D42A27DB-BD31-4B8C-83A1-F6EECF244321}">
                  <p14:modId xmlns:p14="http://schemas.microsoft.com/office/powerpoint/2010/main" val="412013263"/>
                </p:ext>
              </p:extLst>
            </p:nvPr>
          </p:nvGraphicFramePr>
          <p:xfrm>
            <a:off x="990600" y="1041400"/>
            <a:ext cx="6629400" cy="513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1" name="Group 11">
              <a:extLst>
                <a:ext uri="{FF2B5EF4-FFF2-40B4-BE49-F238E27FC236}">
                  <a16:creationId xmlns:a16="http://schemas.microsoft.com/office/drawing/2014/main" id="{6A6AD2CA-0E68-4B69-B407-181A34886EDA}"/>
                </a:ext>
              </a:extLst>
            </p:cNvPr>
            <p:cNvGrpSpPr>
              <a:grpSpLocks/>
            </p:cNvGrpSpPr>
            <p:nvPr/>
          </p:nvGrpSpPr>
          <p:grpSpPr bwMode="auto">
            <a:xfrm>
              <a:off x="3402683" y="2818521"/>
              <a:ext cx="1692056" cy="1712066"/>
              <a:chOff x="2582519" y="1906816"/>
              <a:chExt cx="1413657" cy="1430373"/>
            </a:xfrm>
          </p:grpSpPr>
          <p:sp>
            <p:nvSpPr>
              <p:cNvPr id="22" name="Oval 21">
                <a:extLst>
                  <a:ext uri="{FF2B5EF4-FFF2-40B4-BE49-F238E27FC236}">
                    <a16:creationId xmlns:a16="http://schemas.microsoft.com/office/drawing/2014/main" id="{E00BC6D2-B912-49C7-A323-FF8FD2056365}"/>
                  </a:ext>
                </a:extLst>
              </p:cNvPr>
              <p:cNvSpPr/>
              <p:nvPr/>
            </p:nvSpPr>
            <p:spPr>
              <a:xfrm>
                <a:off x="2582519" y="1906816"/>
                <a:ext cx="1413657" cy="1430373"/>
              </a:xfrm>
              <a:prstGeom prst="ellipse">
                <a:avLst/>
              </a:prstGeom>
              <a:solidFill>
                <a:srgbClr val="1A4F84"/>
              </a:solidFill>
              <a:ln w="57150" cap="flat" cmpd="sng" algn="ctr">
                <a:solidFill>
                  <a:sysClr val="window" lastClr="FFFFFF">
                    <a:hueOff val="0"/>
                    <a:satOff val="0"/>
                    <a:lumOff val="0"/>
                    <a:alphaOff val="0"/>
                  </a:sysClr>
                </a:solidFill>
                <a:prstDash val="solid"/>
              </a:ln>
              <a:effectLst/>
            </p:spPr>
          </p:sp>
          <p:sp>
            <p:nvSpPr>
              <p:cNvPr id="23" name="Oval 4">
                <a:extLst>
                  <a:ext uri="{FF2B5EF4-FFF2-40B4-BE49-F238E27FC236}">
                    <a16:creationId xmlns:a16="http://schemas.microsoft.com/office/drawing/2014/main" id="{9DA2D117-703E-457E-AE45-DED31EC76B77}"/>
                  </a:ext>
                </a:extLst>
              </p:cNvPr>
              <p:cNvSpPr/>
              <p:nvPr/>
            </p:nvSpPr>
            <p:spPr>
              <a:xfrm>
                <a:off x="2742247" y="2102406"/>
                <a:ext cx="1094200" cy="1039191"/>
              </a:xfrm>
              <a:prstGeom prst="rect">
                <a:avLst/>
              </a:prstGeom>
              <a:noFill/>
              <a:ln w="57150">
                <a:noFill/>
              </a:ln>
              <a:effectLst/>
            </p:spPr>
            <p:txBody>
              <a:bodyPr lIns="20320" tIns="20320" rIns="20320" bIns="20320" spcCol="1270" anchor="ctr"/>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Retirement Recovery Plan</a:t>
                </a:r>
              </a:p>
            </p:txBody>
          </p:sp>
        </p:grpSp>
      </p:grpSp>
      <p:sp>
        <p:nvSpPr>
          <p:cNvPr id="25" name="TextBox 24">
            <a:extLst>
              <a:ext uri="{FF2B5EF4-FFF2-40B4-BE49-F238E27FC236}">
                <a16:creationId xmlns:a16="http://schemas.microsoft.com/office/drawing/2014/main" id="{715F22FE-F10D-4D58-A03E-D011D29458C5}"/>
              </a:ext>
            </a:extLst>
          </p:cNvPr>
          <p:cNvSpPr txBox="1"/>
          <p:nvPr/>
        </p:nvSpPr>
        <p:spPr>
          <a:xfrm>
            <a:off x="309235" y="260292"/>
            <a:ext cx="852553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1F497D"/>
                </a:solidFill>
                <a:effectLst/>
                <a:uLnTx/>
                <a:uFillTx/>
                <a:latin typeface="Lato" panose="020F0502020204030203" pitchFamily="34" charset="0"/>
                <a:ea typeface="Lato" panose="020F0502020204030203" pitchFamily="34" charset="0"/>
                <a:cs typeface="Lato" panose="020F0502020204030203" pitchFamily="34" charset="0"/>
              </a:rPr>
              <a:t>What plan risks or exposures need to be addressed?</a:t>
            </a:r>
          </a:p>
        </p:txBody>
      </p:sp>
      <p:pic>
        <p:nvPicPr>
          <p:cNvPr id="9" name="Picture 2" descr="AssuredPartners Announces Acquisition of Owen-Dunn Insurance Services">
            <a:extLst>
              <a:ext uri="{FF2B5EF4-FFF2-40B4-BE49-F238E27FC236}">
                <a16:creationId xmlns:a16="http://schemas.microsoft.com/office/drawing/2014/main" id="{8B694DA8-6127-482A-B35B-BBD85FC240D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6932" y="6263112"/>
            <a:ext cx="1017142" cy="29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669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indoor, table, desk, computer&#10;&#10;Description automatically generated">
            <a:extLst>
              <a:ext uri="{FF2B5EF4-FFF2-40B4-BE49-F238E27FC236}">
                <a16:creationId xmlns:a16="http://schemas.microsoft.com/office/drawing/2014/main" id="{A9056C96-0572-423A-9332-70C5140E3452}"/>
              </a:ext>
            </a:extLst>
          </p:cNvPr>
          <p:cNvPicPr>
            <a:picLocks noChangeAspect="1"/>
          </p:cNvPicPr>
          <p:nvPr/>
        </p:nvPicPr>
        <p:blipFill rotWithShape="1">
          <a:blip r:embed="rId3">
            <a:extLst>
              <a:ext uri="{28A0092B-C50C-407E-A947-70E740481C1C}">
                <a14:useLocalDpi xmlns:a14="http://schemas.microsoft.com/office/drawing/2010/main" val="0"/>
              </a:ext>
            </a:extLst>
          </a:blip>
          <a:srcRect l="27738" r="27782"/>
          <a:stretch/>
        </p:blipFill>
        <p:spPr>
          <a:xfrm>
            <a:off x="4572000" y="0"/>
            <a:ext cx="4572000" cy="6858000"/>
          </a:xfrm>
          <a:prstGeom prst="rect">
            <a:avLst/>
          </a:prstGeom>
        </p:spPr>
      </p:pic>
      <p:sp>
        <p:nvSpPr>
          <p:cNvPr id="14" name="TextBox 13">
            <a:extLst>
              <a:ext uri="{FF2B5EF4-FFF2-40B4-BE49-F238E27FC236}">
                <a16:creationId xmlns:a16="http://schemas.microsoft.com/office/drawing/2014/main" id="{A37E95EF-3301-462F-B5B0-F9F8395D65B9}"/>
              </a:ext>
            </a:extLst>
          </p:cNvPr>
          <p:cNvSpPr txBox="1"/>
          <p:nvPr/>
        </p:nvSpPr>
        <p:spPr>
          <a:xfrm>
            <a:off x="0" y="182817"/>
            <a:ext cx="4572000" cy="988604"/>
          </a:xfrm>
          <a:prstGeom prst="rect">
            <a:avLst/>
          </a:prstGeom>
          <a:noFill/>
        </p:spPr>
        <p:txBody>
          <a:bodyPr wrap="square">
            <a:spAutoFit/>
          </a:bodyPr>
          <a:lstStyle/>
          <a:p>
            <a:pPr algn="ctr"/>
            <a:r>
              <a:rPr kumimoji="0" lang="en-US" sz="2912" b="1" i="0" u="none" strike="noStrike" kern="1200" cap="none" spc="0" normalizeH="0" baseline="0" noProof="0" dirty="0">
                <a:ln>
                  <a:noFill/>
                </a:ln>
                <a:solidFill>
                  <a:srgbClr val="1F497D"/>
                </a:solidFill>
                <a:effectLst/>
                <a:uLnTx/>
                <a:uFillTx/>
                <a:latin typeface="Lato" panose="020F0502020204030203" pitchFamily="34" charset="0"/>
                <a:ea typeface="Lato" panose="020F0502020204030203" pitchFamily="34" charset="0"/>
                <a:cs typeface="Lato" panose="020F0502020204030203" pitchFamily="34" charset="0"/>
                <a:sym typeface="Lato Regular"/>
              </a:rPr>
              <a:t>Impacts from managing business cash flow</a:t>
            </a: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1ADA3E10-2261-4790-BE52-2E78869C3AE7}"/>
              </a:ext>
            </a:extLst>
          </p:cNvPr>
          <p:cNvSpPr txBox="1"/>
          <p:nvPr/>
        </p:nvSpPr>
        <p:spPr>
          <a:xfrm>
            <a:off x="0" y="1829859"/>
            <a:ext cx="4572000" cy="400110"/>
          </a:xfrm>
          <a:prstGeom prst="rect">
            <a:avLst/>
          </a:prstGeom>
          <a:solidFill>
            <a:srgbClr val="023D6E"/>
          </a:solidFill>
        </p:spPr>
        <p:txBody>
          <a:bodyPr wrap="square" rtlCol="0">
            <a:spAutoFit/>
          </a:bodyPr>
          <a:lstStyle/>
          <a:p>
            <a:pPr algn="ctr"/>
            <a:r>
              <a:rPr lang="en-US" sz="2000" b="1" dirty="0">
                <a:solidFill>
                  <a:schemeClr val="bg1"/>
                </a:solidFill>
                <a:latin typeface="Lato" panose="020F0502020204030203" pitchFamily="34" charset="0"/>
                <a:ea typeface="Lato" panose="020F0502020204030203" pitchFamily="34" charset="0"/>
                <a:cs typeface="Lato" panose="020F0502020204030203" pitchFamily="34" charset="0"/>
              </a:rPr>
              <a:t>Understanding the impacts: </a:t>
            </a:r>
          </a:p>
        </p:txBody>
      </p:sp>
      <p:sp>
        <p:nvSpPr>
          <p:cNvPr id="16" name="TextBox 15">
            <a:extLst>
              <a:ext uri="{FF2B5EF4-FFF2-40B4-BE49-F238E27FC236}">
                <a16:creationId xmlns:a16="http://schemas.microsoft.com/office/drawing/2014/main" id="{B015C118-D920-42DB-A64A-7F5E4ACBD5BD}"/>
              </a:ext>
            </a:extLst>
          </p:cNvPr>
          <p:cNvSpPr txBox="1"/>
          <p:nvPr/>
        </p:nvSpPr>
        <p:spPr>
          <a:xfrm>
            <a:off x="387753" y="2788441"/>
            <a:ext cx="3796495" cy="3170099"/>
          </a:xfrm>
          <a:prstGeom prst="rect">
            <a:avLst/>
          </a:prstGeom>
          <a:noFill/>
        </p:spPr>
        <p:txBody>
          <a:bodyPr wrap="square" rtlCol="0">
            <a:spAutoFit/>
          </a:bodyPr>
          <a:lstStyle/>
          <a:p>
            <a:pPr marL="342900" indent="-342900">
              <a:spcAft>
                <a:spcPts val="2400"/>
              </a:spcAft>
              <a:buFont typeface="Wingdings" panose="05000000000000000000" pitchFamily="2" charset="2"/>
              <a:buChar char="ü"/>
            </a:pPr>
            <a:r>
              <a:rPr lang="en-US" sz="20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Employee furloughs and terminations</a:t>
            </a:r>
          </a:p>
          <a:p>
            <a:pPr marL="342900" indent="-342900">
              <a:spcAft>
                <a:spcPts val="2400"/>
              </a:spcAft>
              <a:buFont typeface="Wingdings" panose="05000000000000000000" pitchFamily="2" charset="2"/>
              <a:buChar char="ü"/>
            </a:pPr>
            <a:r>
              <a:rPr lang="en-US" sz="20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Reducing or eliminating 401(k) employer contributions </a:t>
            </a:r>
          </a:p>
          <a:p>
            <a:pPr marL="342900" indent="-342900">
              <a:spcAft>
                <a:spcPts val="2400"/>
              </a:spcAft>
              <a:buFont typeface="Wingdings" panose="05000000000000000000" pitchFamily="2" charset="2"/>
              <a:buChar char="ü"/>
            </a:pPr>
            <a:r>
              <a:rPr lang="en-US" sz="20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Changes in HR staff administering the retirement program </a:t>
            </a:r>
          </a:p>
        </p:txBody>
      </p:sp>
      <p:pic>
        <p:nvPicPr>
          <p:cNvPr id="7" name="Picture 2" descr="AssuredPartners Announces Acquisition of Owen-Dunn Insurance Services">
            <a:extLst>
              <a:ext uri="{FF2B5EF4-FFF2-40B4-BE49-F238E27FC236}">
                <a16:creationId xmlns:a16="http://schemas.microsoft.com/office/drawing/2014/main" id="{F0EB6669-2D97-4A60-9899-A881B123A7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753" y="6223524"/>
            <a:ext cx="1017142" cy="29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960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3497E3-5BF2-4691-A100-FEDD4D478A90}"/>
              </a:ext>
            </a:extLst>
          </p:cNvPr>
          <p:cNvSpPr txBox="1"/>
          <p:nvPr/>
        </p:nvSpPr>
        <p:spPr>
          <a:xfrm>
            <a:off x="4572000" y="275414"/>
            <a:ext cx="4572000" cy="988604"/>
          </a:xfrm>
          <a:prstGeom prst="rect">
            <a:avLst/>
          </a:prstGeom>
          <a:noFill/>
        </p:spPr>
        <p:txBody>
          <a:bodyPr wrap="square">
            <a:spAutoFit/>
          </a:bodyPr>
          <a:lstStyle/>
          <a:p>
            <a:pPr algn="ctr"/>
            <a:r>
              <a:rPr kumimoji="0" lang="en-US" sz="2912" b="1" i="0" u="none" strike="noStrike" kern="1200" cap="none" spc="0" normalizeH="0" baseline="0" noProof="0" dirty="0">
                <a:ln>
                  <a:noFill/>
                </a:ln>
                <a:solidFill>
                  <a:srgbClr val="1F497D"/>
                </a:solidFill>
                <a:effectLst/>
                <a:uLnTx/>
                <a:uFillTx/>
                <a:latin typeface="Lato" panose="020F0502020204030203" pitchFamily="34" charset="0"/>
                <a:ea typeface="Lato" panose="020F0502020204030203" pitchFamily="34" charset="0"/>
                <a:cs typeface="Lato" panose="020F0502020204030203" pitchFamily="34" charset="0"/>
                <a:sym typeface="Lato Regular"/>
              </a:rPr>
              <a:t>Increased Regulatory Complexity</a:t>
            </a: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a16="http://schemas.microsoft.com/office/drawing/2014/main" id="{3C3F755A-B834-4023-AAFE-FC350B005E96}"/>
              </a:ext>
            </a:extLst>
          </p:cNvPr>
          <p:cNvSpPr txBox="1"/>
          <p:nvPr/>
        </p:nvSpPr>
        <p:spPr>
          <a:xfrm>
            <a:off x="4572000" y="1922456"/>
            <a:ext cx="4572000" cy="400110"/>
          </a:xfrm>
          <a:prstGeom prst="rect">
            <a:avLst/>
          </a:prstGeom>
          <a:solidFill>
            <a:srgbClr val="023D6E"/>
          </a:solidFill>
        </p:spPr>
        <p:txBody>
          <a:bodyPr wrap="square" rtlCol="0">
            <a:spAutoFit/>
          </a:bodyPr>
          <a:lstStyle/>
          <a:p>
            <a:pPr algn="ctr"/>
            <a:r>
              <a:rPr lang="en-US" sz="2000" b="1" dirty="0">
                <a:solidFill>
                  <a:schemeClr val="bg1"/>
                </a:solidFill>
                <a:latin typeface="Lato" panose="020F0502020204030203" pitchFamily="34" charset="0"/>
                <a:ea typeface="Lato" panose="020F0502020204030203" pitchFamily="34" charset="0"/>
                <a:cs typeface="Lato" panose="020F0502020204030203" pitchFamily="34" charset="0"/>
              </a:rPr>
              <a:t>New burdens to address</a:t>
            </a:r>
          </a:p>
        </p:txBody>
      </p:sp>
      <p:sp>
        <p:nvSpPr>
          <p:cNvPr id="10" name="TextBox 9">
            <a:extLst>
              <a:ext uri="{FF2B5EF4-FFF2-40B4-BE49-F238E27FC236}">
                <a16:creationId xmlns:a16="http://schemas.microsoft.com/office/drawing/2014/main" id="{AB01810C-B110-4F52-A5FA-ABB1B6F931D4}"/>
              </a:ext>
            </a:extLst>
          </p:cNvPr>
          <p:cNvSpPr txBox="1"/>
          <p:nvPr/>
        </p:nvSpPr>
        <p:spPr>
          <a:xfrm>
            <a:off x="4959752" y="3138738"/>
            <a:ext cx="3796495" cy="2000548"/>
          </a:xfrm>
          <a:prstGeom prst="rect">
            <a:avLst/>
          </a:prstGeom>
          <a:noFill/>
        </p:spPr>
        <p:txBody>
          <a:bodyPr wrap="square" rtlCol="0">
            <a:spAutoFit/>
          </a:bodyPr>
          <a:lstStyle/>
          <a:p>
            <a:pPr marL="285750" indent="-285750">
              <a:spcAft>
                <a:spcPts val="2400"/>
              </a:spcAft>
              <a:buFont typeface="Wingdings" panose="05000000000000000000" pitchFamily="2" charset="2"/>
              <a:buChar char="ü"/>
            </a:pPr>
            <a:r>
              <a:rPr lang="en-US" sz="2800" dirty="0">
                <a:latin typeface="Lato" panose="020F0502020204030203" pitchFamily="34" charset="0"/>
                <a:ea typeface="Lato" panose="020F0502020204030203" pitchFamily="34" charset="0"/>
                <a:cs typeface="Lato" panose="020F0502020204030203" pitchFamily="34" charset="0"/>
              </a:rPr>
              <a:t>CARES Act </a:t>
            </a:r>
          </a:p>
          <a:p>
            <a:pPr marL="285750" indent="-285750">
              <a:spcAft>
                <a:spcPts val="2400"/>
              </a:spcAft>
              <a:buFont typeface="Wingdings" panose="05000000000000000000" pitchFamily="2" charset="2"/>
              <a:buChar char="ü"/>
            </a:pPr>
            <a:r>
              <a:rPr lang="en-US" sz="2800" dirty="0">
                <a:latin typeface="Lato" panose="020F0502020204030203" pitchFamily="34" charset="0"/>
                <a:ea typeface="Lato" panose="020F0502020204030203" pitchFamily="34" charset="0"/>
                <a:cs typeface="Lato" panose="020F0502020204030203" pitchFamily="34" charset="0"/>
              </a:rPr>
              <a:t>SECURE Act </a:t>
            </a:r>
          </a:p>
          <a:p>
            <a:pPr marL="285750" indent="-285750">
              <a:spcAft>
                <a:spcPts val="2400"/>
              </a:spcAft>
              <a:buFont typeface="Wingdings" panose="05000000000000000000" pitchFamily="2" charset="2"/>
              <a:buChar char="ü"/>
            </a:pPr>
            <a:r>
              <a:rPr lang="en-US" sz="2800" dirty="0">
                <a:latin typeface="Lato" panose="020F0502020204030203" pitchFamily="34" charset="0"/>
                <a:ea typeface="Lato" panose="020F0502020204030203" pitchFamily="34" charset="0"/>
                <a:cs typeface="Lato" panose="020F0502020204030203" pitchFamily="34" charset="0"/>
              </a:rPr>
              <a:t>Electronic Disclosure </a:t>
            </a:r>
          </a:p>
        </p:txBody>
      </p:sp>
      <p:pic>
        <p:nvPicPr>
          <p:cNvPr id="11" name="Picture 10" descr="A large stone statue in front of a building&#10;&#10;Description automatically generated">
            <a:extLst>
              <a:ext uri="{FF2B5EF4-FFF2-40B4-BE49-F238E27FC236}">
                <a16:creationId xmlns:a16="http://schemas.microsoft.com/office/drawing/2014/main" id="{C0DF56B0-A7BE-4975-90BE-8A7BA16167B5}"/>
              </a:ext>
            </a:extLst>
          </p:cNvPr>
          <p:cNvPicPr>
            <a:picLocks noChangeAspect="1"/>
          </p:cNvPicPr>
          <p:nvPr/>
        </p:nvPicPr>
        <p:blipFill rotWithShape="1">
          <a:blip r:embed="rId3">
            <a:extLst>
              <a:ext uri="{28A0092B-C50C-407E-A947-70E740481C1C}">
                <a14:useLocalDpi xmlns:a14="http://schemas.microsoft.com/office/drawing/2010/main" val="0"/>
              </a:ext>
            </a:extLst>
          </a:blip>
          <a:srcRect l="55457"/>
          <a:stretch/>
        </p:blipFill>
        <p:spPr>
          <a:xfrm>
            <a:off x="0" y="0"/>
            <a:ext cx="4572000" cy="6847484"/>
          </a:xfrm>
          <a:prstGeom prst="rect">
            <a:avLst/>
          </a:prstGeom>
        </p:spPr>
      </p:pic>
      <p:pic>
        <p:nvPicPr>
          <p:cNvPr id="8" name="Picture 2" descr="AssuredPartners Announces Acquisition of Owen-Dunn Insurance Services">
            <a:extLst>
              <a:ext uri="{FF2B5EF4-FFF2-40B4-BE49-F238E27FC236}">
                <a16:creationId xmlns:a16="http://schemas.microsoft.com/office/drawing/2014/main" id="{625D5EAC-4A27-4DE9-8482-52468E8CB5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6932" y="6263112"/>
            <a:ext cx="1017142" cy="29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025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A9A2FF8-E69C-4BFE-AAF5-FF417CB87200}"/>
              </a:ext>
            </a:extLst>
          </p:cNvPr>
          <p:cNvSpPr txBox="1"/>
          <p:nvPr/>
        </p:nvSpPr>
        <p:spPr>
          <a:xfrm>
            <a:off x="0" y="182817"/>
            <a:ext cx="4572000" cy="988604"/>
          </a:xfrm>
          <a:prstGeom prst="rect">
            <a:avLst/>
          </a:prstGeom>
          <a:noFill/>
        </p:spPr>
        <p:txBody>
          <a:bodyPr wrap="square">
            <a:spAutoFit/>
          </a:bodyPr>
          <a:lstStyle/>
          <a:p>
            <a:pPr algn="ctr"/>
            <a:r>
              <a:rPr lang="en-US" sz="2912" b="1" dirty="0">
                <a:solidFill>
                  <a:srgbClr val="1F497D"/>
                </a:solidFill>
                <a:latin typeface="Lato" panose="020F0502020204030203" pitchFamily="34" charset="0"/>
                <a:ea typeface="Lato" panose="020F0502020204030203" pitchFamily="34" charset="0"/>
                <a:cs typeface="Lato" panose="020F0502020204030203" pitchFamily="34" charset="0"/>
                <a:sym typeface="Lato Regular"/>
              </a:rPr>
              <a:t>Increased Regulatory Complexity</a:t>
            </a:r>
            <a:endParaRPr lang="en-US" b="1"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
        <p:nvSpPr>
          <p:cNvPr id="16" name="TextBox 15">
            <a:extLst>
              <a:ext uri="{FF2B5EF4-FFF2-40B4-BE49-F238E27FC236}">
                <a16:creationId xmlns:a16="http://schemas.microsoft.com/office/drawing/2014/main" id="{6511DF26-197F-4BDD-A455-5455FFFAC546}"/>
              </a:ext>
            </a:extLst>
          </p:cNvPr>
          <p:cNvSpPr txBox="1"/>
          <p:nvPr/>
        </p:nvSpPr>
        <p:spPr>
          <a:xfrm>
            <a:off x="0" y="1829859"/>
            <a:ext cx="4572000" cy="400110"/>
          </a:xfrm>
          <a:prstGeom prst="rect">
            <a:avLst/>
          </a:prstGeom>
          <a:solidFill>
            <a:srgbClr val="023D6E"/>
          </a:solidFill>
        </p:spPr>
        <p:txBody>
          <a:bodyPr wrap="square" rtlCol="0">
            <a:spAutoFit/>
          </a:bodyPr>
          <a:lstStyle/>
          <a:p>
            <a:pPr algn="ctr"/>
            <a:r>
              <a:rPr lang="en-US" sz="2000" b="1" dirty="0">
                <a:solidFill>
                  <a:prstClr val="white"/>
                </a:solidFill>
                <a:latin typeface="Lato" panose="020F0502020204030203" pitchFamily="34" charset="0"/>
                <a:ea typeface="Lato" panose="020F0502020204030203" pitchFamily="34" charset="0"/>
                <a:cs typeface="Lato" panose="020F0502020204030203" pitchFamily="34" charset="0"/>
              </a:rPr>
              <a:t>Audit Concerns</a:t>
            </a:r>
          </a:p>
        </p:txBody>
      </p:sp>
      <p:sp>
        <p:nvSpPr>
          <p:cNvPr id="17" name="TextBox 16">
            <a:extLst>
              <a:ext uri="{FF2B5EF4-FFF2-40B4-BE49-F238E27FC236}">
                <a16:creationId xmlns:a16="http://schemas.microsoft.com/office/drawing/2014/main" id="{5A119E8F-7464-4D87-BFCF-784719794D1B}"/>
              </a:ext>
            </a:extLst>
          </p:cNvPr>
          <p:cNvSpPr txBox="1"/>
          <p:nvPr/>
        </p:nvSpPr>
        <p:spPr>
          <a:xfrm>
            <a:off x="214133" y="2888407"/>
            <a:ext cx="4357867" cy="2492990"/>
          </a:xfrm>
          <a:prstGeom prst="rect">
            <a:avLst/>
          </a:prstGeom>
          <a:noFill/>
        </p:spPr>
        <p:txBody>
          <a:bodyPr wrap="square" rtlCol="0">
            <a:spAutoFit/>
          </a:bodyPr>
          <a:lstStyle/>
          <a:p>
            <a:pPr marL="342900" indent="-342900">
              <a:spcAft>
                <a:spcPts val="2400"/>
              </a:spcAft>
              <a:buFont typeface="Wingdings" panose="05000000000000000000" pitchFamily="2" charset="2"/>
              <a:buChar char="ü"/>
            </a:pPr>
            <a:r>
              <a:rPr lang="en-US" sz="2400"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Timely Contributions</a:t>
            </a:r>
          </a:p>
          <a:p>
            <a:pPr marL="342900" indent="-342900">
              <a:spcAft>
                <a:spcPts val="2400"/>
              </a:spcAft>
              <a:buFont typeface="Wingdings" panose="05000000000000000000" pitchFamily="2" charset="2"/>
              <a:buChar char="ü"/>
            </a:pPr>
            <a:r>
              <a:rPr lang="en-US" sz="2400"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Eligibility Requirements</a:t>
            </a:r>
          </a:p>
          <a:p>
            <a:pPr marL="342900" indent="-342900">
              <a:spcAft>
                <a:spcPts val="2400"/>
              </a:spcAft>
              <a:buFont typeface="Wingdings" panose="05000000000000000000" pitchFamily="2" charset="2"/>
              <a:buChar char="ü"/>
            </a:pPr>
            <a:r>
              <a:rPr lang="en-US" sz="2400"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Definition of Compensation</a:t>
            </a:r>
          </a:p>
          <a:p>
            <a:pPr marL="342900" indent="-342900">
              <a:spcAft>
                <a:spcPts val="2400"/>
              </a:spcAft>
              <a:buFont typeface="Wingdings" panose="05000000000000000000" pitchFamily="2" charset="2"/>
              <a:buChar char="ü"/>
            </a:pPr>
            <a:r>
              <a:rPr lang="en-US" sz="2400"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Loans and Distributions</a:t>
            </a:r>
          </a:p>
        </p:txBody>
      </p:sp>
      <p:pic>
        <p:nvPicPr>
          <p:cNvPr id="20" name="Picture 19" descr="A close up of a bridge&#10;&#10;Description automatically generated">
            <a:extLst>
              <a:ext uri="{FF2B5EF4-FFF2-40B4-BE49-F238E27FC236}">
                <a16:creationId xmlns:a16="http://schemas.microsoft.com/office/drawing/2014/main" id="{FF12E07E-AB20-495B-8F5B-CFA40C697928}"/>
              </a:ext>
            </a:extLst>
          </p:cNvPr>
          <p:cNvPicPr>
            <a:picLocks noChangeAspect="1"/>
          </p:cNvPicPr>
          <p:nvPr/>
        </p:nvPicPr>
        <p:blipFill rotWithShape="1">
          <a:blip r:embed="rId3">
            <a:extLst>
              <a:ext uri="{28A0092B-C50C-407E-A947-70E740481C1C}">
                <a14:useLocalDpi xmlns:a14="http://schemas.microsoft.com/office/drawing/2010/main" val="0"/>
              </a:ext>
            </a:extLst>
          </a:blip>
          <a:srcRect l="18175"/>
          <a:stretch/>
        </p:blipFill>
        <p:spPr>
          <a:xfrm>
            <a:off x="4572000" y="0"/>
            <a:ext cx="4572001" cy="6878257"/>
          </a:xfrm>
          <a:prstGeom prst="rect">
            <a:avLst/>
          </a:prstGeom>
        </p:spPr>
      </p:pic>
      <p:pic>
        <p:nvPicPr>
          <p:cNvPr id="7" name="Picture 2" descr="AssuredPartners Announces Acquisition of Owen-Dunn Insurance Services">
            <a:extLst>
              <a:ext uri="{FF2B5EF4-FFF2-40B4-BE49-F238E27FC236}">
                <a16:creationId xmlns:a16="http://schemas.microsoft.com/office/drawing/2014/main" id="{892CE7ED-D500-4559-BAD3-C212F86034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697" y="6252838"/>
            <a:ext cx="1017142" cy="29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909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523E899-49B1-40BE-9F1A-51ADE7D5910F}"/>
              </a:ext>
            </a:extLst>
          </p:cNvPr>
          <p:cNvSpPr txBox="1"/>
          <p:nvPr/>
        </p:nvSpPr>
        <p:spPr>
          <a:xfrm>
            <a:off x="4572000" y="275414"/>
            <a:ext cx="4572000" cy="988604"/>
          </a:xfrm>
          <a:prstGeom prst="rect">
            <a:avLst/>
          </a:prstGeom>
          <a:noFill/>
        </p:spPr>
        <p:txBody>
          <a:bodyPr wrap="square">
            <a:spAutoFit/>
          </a:bodyPr>
          <a:lstStyle/>
          <a:p>
            <a:pPr algn="ctr"/>
            <a:r>
              <a:rPr lang="en-US" sz="2912" b="1" dirty="0">
                <a:solidFill>
                  <a:srgbClr val="1F497D"/>
                </a:solidFill>
                <a:latin typeface="Lato" panose="020F0502020204030203" pitchFamily="34" charset="0"/>
                <a:ea typeface="Lato" panose="020F0502020204030203" pitchFamily="34" charset="0"/>
                <a:cs typeface="Lato" panose="020F0502020204030203" pitchFamily="34" charset="0"/>
                <a:sym typeface="Lato Regular"/>
              </a:rPr>
              <a:t>Avoid pitfalls from unprotected data</a:t>
            </a:r>
            <a:endParaRPr lang="en-US" b="1" dirty="0">
              <a:solidFill>
                <a:srgbClr val="4D4D4D"/>
              </a:solidFill>
              <a:latin typeface="Lato" panose="020F0502020204030203" pitchFamily="34" charset="0"/>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8F248517-54B7-44D1-8C1C-927022D8BD2C}"/>
              </a:ext>
            </a:extLst>
          </p:cNvPr>
          <p:cNvSpPr txBox="1"/>
          <p:nvPr/>
        </p:nvSpPr>
        <p:spPr>
          <a:xfrm>
            <a:off x="4572000" y="1922456"/>
            <a:ext cx="4572000" cy="400110"/>
          </a:xfrm>
          <a:prstGeom prst="rect">
            <a:avLst/>
          </a:prstGeom>
          <a:solidFill>
            <a:srgbClr val="023D6E"/>
          </a:solidFill>
        </p:spPr>
        <p:txBody>
          <a:bodyPr wrap="square" rtlCol="0">
            <a:spAutoFit/>
          </a:bodyPr>
          <a:lstStyle/>
          <a:p>
            <a:pPr algn="ctr"/>
            <a:r>
              <a:rPr lang="en-US" sz="2000" b="1" dirty="0">
                <a:solidFill>
                  <a:srgbClr val="FFFFFF"/>
                </a:solidFill>
                <a:latin typeface="Lato" panose="020F0502020204030203" pitchFamily="34" charset="0"/>
                <a:ea typeface="Lato" panose="020F0502020204030203" pitchFamily="34" charset="0"/>
                <a:cs typeface="Lato" panose="020F0502020204030203" pitchFamily="34" charset="0"/>
              </a:rPr>
              <a:t>Assess your cybersecurity risks</a:t>
            </a:r>
          </a:p>
        </p:txBody>
      </p:sp>
      <p:sp>
        <p:nvSpPr>
          <p:cNvPr id="16" name="TextBox 15">
            <a:extLst>
              <a:ext uri="{FF2B5EF4-FFF2-40B4-BE49-F238E27FC236}">
                <a16:creationId xmlns:a16="http://schemas.microsoft.com/office/drawing/2014/main" id="{6B5C86B6-489D-4352-8B92-700E5787FB50}"/>
              </a:ext>
            </a:extLst>
          </p:cNvPr>
          <p:cNvSpPr txBox="1"/>
          <p:nvPr/>
        </p:nvSpPr>
        <p:spPr>
          <a:xfrm>
            <a:off x="4959752" y="2950385"/>
            <a:ext cx="3999053" cy="3170099"/>
          </a:xfrm>
          <a:prstGeom prst="rect">
            <a:avLst/>
          </a:prstGeom>
          <a:noFill/>
        </p:spPr>
        <p:txBody>
          <a:bodyPr wrap="square" rtlCol="0">
            <a:spAutoFit/>
          </a:bodyPr>
          <a:lstStyle/>
          <a:p>
            <a:pPr marL="285750" indent="-285750">
              <a:spcAft>
                <a:spcPts val="2400"/>
              </a:spcAft>
              <a:buFont typeface="Wingdings" panose="05000000000000000000" pitchFamily="2" charset="2"/>
              <a:buChar char="ü"/>
            </a:pPr>
            <a:r>
              <a:rPr lang="en-US" sz="2000" dirty="0">
                <a:solidFill>
                  <a:srgbClr val="4D4D4D"/>
                </a:solidFill>
                <a:latin typeface="Lato" panose="020F0502020204030203" pitchFamily="34" charset="0"/>
                <a:ea typeface="Lato" panose="020F0502020204030203" pitchFamily="34" charset="0"/>
                <a:cs typeface="Lato" panose="020F0502020204030203" pitchFamily="34" charset="0"/>
              </a:rPr>
              <a:t>Educate employees on handling sensitive data</a:t>
            </a:r>
          </a:p>
          <a:p>
            <a:pPr marL="285750" indent="-285750">
              <a:spcAft>
                <a:spcPts val="2400"/>
              </a:spcAft>
              <a:buFont typeface="Wingdings" panose="05000000000000000000" pitchFamily="2" charset="2"/>
              <a:buChar char="ü"/>
            </a:pPr>
            <a:r>
              <a:rPr lang="en-US" sz="2000" dirty="0">
                <a:solidFill>
                  <a:srgbClr val="4D4D4D"/>
                </a:solidFill>
                <a:latin typeface="Lato" panose="020F0502020204030203" pitchFamily="34" charset="0"/>
                <a:ea typeface="Lato" panose="020F0502020204030203" pitchFamily="34" charset="0"/>
                <a:cs typeface="Lato" panose="020F0502020204030203" pitchFamily="34" charset="0"/>
              </a:rPr>
              <a:t>Review provider cybersecurity protocols</a:t>
            </a:r>
          </a:p>
          <a:p>
            <a:pPr marL="285750" indent="-285750">
              <a:spcAft>
                <a:spcPts val="2400"/>
              </a:spcAft>
              <a:buFont typeface="Wingdings" panose="05000000000000000000" pitchFamily="2" charset="2"/>
              <a:buChar char="ü"/>
            </a:pPr>
            <a:r>
              <a:rPr lang="en-US" sz="2000" dirty="0">
                <a:solidFill>
                  <a:srgbClr val="4D4D4D"/>
                </a:solidFill>
                <a:latin typeface="Lato" panose="020F0502020204030203" pitchFamily="34" charset="0"/>
                <a:ea typeface="Lato" panose="020F0502020204030203" pitchFamily="34" charset="0"/>
                <a:cs typeface="Lato" panose="020F0502020204030203" pitchFamily="34" charset="0"/>
              </a:rPr>
              <a:t>Review insurance coverage</a:t>
            </a:r>
          </a:p>
          <a:p>
            <a:pPr marL="285750" indent="-285750">
              <a:spcAft>
                <a:spcPts val="2400"/>
              </a:spcAft>
              <a:buFont typeface="Wingdings" panose="05000000000000000000" pitchFamily="2" charset="2"/>
              <a:buChar char="ü"/>
            </a:pPr>
            <a:r>
              <a:rPr lang="en-US" sz="2000" dirty="0">
                <a:solidFill>
                  <a:srgbClr val="4D4D4D"/>
                </a:solidFill>
                <a:latin typeface="Lato" panose="020F0502020204030203" pitchFamily="34" charset="0"/>
                <a:ea typeface="Lato" panose="020F0502020204030203" pitchFamily="34" charset="0"/>
                <a:cs typeface="Lato" panose="020F0502020204030203" pitchFamily="34" charset="0"/>
              </a:rPr>
              <a:t>Encourage participants to protect 401(k) accounts</a:t>
            </a:r>
          </a:p>
        </p:txBody>
      </p:sp>
      <p:sp>
        <p:nvSpPr>
          <p:cNvPr id="19" name="TextBox 18">
            <a:extLst>
              <a:ext uri="{FF2B5EF4-FFF2-40B4-BE49-F238E27FC236}">
                <a16:creationId xmlns:a16="http://schemas.microsoft.com/office/drawing/2014/main" id="{25719594-0250-4F91-81D0-354C0844764A}"/>
              </a:ext>
            </a:extLst>
          </p:cNvPr>
          <p:cNvSpPr txBox="1"/>
          <p:nvPr/>
        </p:nvSpPr>
        <p:spPr>
          <a:xfrm>
            <a:off x="4808902" y="6237109"/>
            <a:ext cx="4335098"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rPr>
              <a:t>Source:  Javelin 2020 Identity Fraud Study:  Genesis of the Identity Fraud Crisis</a:t>
            </a:r>
          </a:p>
        </p:txBody>
      </p:sp>
      <p:pic>
        <p:nvPicPr>
          <p:cNvPr id="20" name="Picture 19" descr="A picture containing computer&#10;&#10;Description automatically generated">
            <a:extLst>
              <a:ext uri="{FF2B5EF4-FFF2-40B4-BE49-F238E27FC236}">
                <a16:creationId xmlns:a16="http://schemas.microsoft.com/office/drawing/2014/main" id="{E16851D7-3369-4B37-9693-A8C17733276B}"/>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7353"/>
          <a:stretch/>
        </p:blipFill>
        <p:spPr>
          <a:xfrm>
            <a:off x="0" y="0"/>
            <a:ext cx="4572000" cy="6858000"/>
          </a:xfrm>
          <a:prstGeom prst="rect">
            <a:avLst/>
          </a:prstGeom>
        </p:spPr>
      </p:pic>
      <p:pic>
        <p:nvPicPr>
          <p:cNvPr id="8" name="Picture 2" descr="AssuredPartners Announces Acquisition of Owen-Dunn Insurance Services">
            <a:extLst>
              <a:ext uri="{FF2B5EF4-FFF2-40B4-BE49-F238E27FC236}">
                <a16:creationId xmlns:a16="http://schemas.microsoft.com/office/drawing/2014/main" id="{48CB6636-1E9F-4F1C-83BE-D52ADF05A9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1663" y="6453211"/>
            <a:ext cx="1017142" cy="29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765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B7629D3-F7B7-443F-9703-80394FCB1CFC}"/>
              </a:ext>
            </a:extLst>
          </p:cNvPr>
          <p:cNvSpPr txBox="1"/>
          <p:nvPr/>
        </p:nvSpPr>
        <p:spPr>
          <a:xfrm>
            <a:off x="0" y="499845"/>
            <a:ext cx="4572000" cy="540469"/>
          </a:xfrm>
          <a:prstGeom prst="rect">
            <a:avLst/>
          </a:prstGeom>
          <a:noFill/>
        </p:spPr>
        <p:txBody>
          <a:bodyPr wrap="square">
            <a:spAutoFit/>
          </a:bodyPr>
          <a:lstStyle/>
          <a:p>
            <a:pPr algn="ctr"/>
            <a:r>
              <a:rPr lang="en-US" sz="2912" b="1" dirty="0">
                <a:solidFill>
                  <a:srgbClr val="1F497D"/>
                </a:solidFill>
                <a:latin typeface="Lato" panose="020F0502020204030203" pitchFamily="34" charset="0"/>
                <a:ea typeface="Lato" panose="020F0502020204030203" pitchFamily="34" charset="0"/>
                <a:cs typeface="Lato" panose="020F0502020204030203" pitchFamily="34" charset="0"/>
                <a:sym typeface="Lato Regular"/>
              </a:rPr>
              <a:t>Investment Exposures</a:t>
            </a:r>
            <a:endParaRPr lang="en-US" b="1"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
        <p:nvSpPr>
          <p:cNvPr id="11" name="TextBox 10">
            <a:extLst>
              <a:ext uri="{FF2B5EF4-FFF2-40B4-BE49-F238E27FC236}">
                <a16:creationId xmlns:a16="http://schemas.microsoft.com/office/drawing/2014/main" id="{4802F3F3-2153-4861-952F-3F0EF88506C9}"/>
              </a:ext>
            </a:extLst>
          </p:cNvPr>
          <p:cNvSpPr txBox="1"/>
          <p:nvPr/>
        </p:nvSpPr>
        <p:spPr>
          <a:xfrm>
            <a:off x="0" y="1829859"/>
            <a:ext cx="4572000" cy="400110"/>
          </a:xfrm>
          <a:prstGeom prst="rect">
            <a:avLst/>
          </a:prstGeom>
          <a:solidFill>
            <a:srgbClr val="023D6E"/>
          </a:solidFill>
        </p:spPr>
        <p:txBody>
          <a:bodyPr wrap="square" rtlCol="0">
            <a:spAutoFit/>
          </a:bodyPr>
          <a:lstStyle/>
          <a:p>
            <a:pPr algn="ctr"/>
            <a:r>
              <a:rPr lang="en-US" sz="2000" b="1" dirty="0">
                <a:solidFill>
                  <a:prstClr val="white"/>
                </a:solidFill>
                <a:latin typeface="Lato" panose="020F0502020204030203" pitchFamily="34" charset="0"/>
                <a:ea typeface="Lato" panose="020F0502020204030203" pitchFamily="34" charset="0"/>
                <a:cs typeface="Lato" panose="020F0502020204030203" pitchFamily="34" charset="0"/>
              </a:rPr>
              <a:t>Review plan investments</a:t>
            </a:r>
          </a:p>
        </p:txBody>
      </p:sp>
      <p:sp>
        <p:nvSpPr>
          <p:cNvPr id="12" name="TextBox 11">
            <a:extLst>
              <a:ext uri="{FF2B5EF4-FFF2-40B4-BE49-F238E27FC236}">
                <a16:creationId xmlns:a16="http://schemas.microsoft.com/office/drawing/2014/main" id="{97CEA63E-180C-4052-A672-516377ABBE3A}"/>
              </a:ext>
            </a:extLst>
          </p:cNvPr>
          <p:cNvSpPr txBox="1"/>
          <p:nvPr/>
        </p:nvSpPr>
        <p:spPr>
          <a:xfrm>
            <a:off x="214133" y="2541726"/>
            <a:ext cx="4230545" cy="4093428"/>
          </a:xfrm>
          <a:prstGeom prst="rect">
            <a:avLst/>
          </a:prstGeom>
          <a:noFill/>
        </p:spPr>
        <p:txBody>
          <a:bodyPr wrap="square" rtlCol="0">
            <a:spAutoFit/>
          </a:bodyPr>
          <a:lstStyle/>
          <a:p>
            <a:pPr marL="342900" indent="-342900">
              <a:spcAft>
                <a:spcPts val="2400"/>
              </a:spcAft>
              <a:buFont typeface="Wingdings" panose="05000000000000000000" pitchFamily="2" charset="2"/>
              <a:buChar char="ü"/>
            </a:pPr>
            <a:r>
              <a:rPr lang="en-US"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Review your process and documentation</a:t>
            </a:r>
          </a:p>
          <a:p>
            <a:pPr marL="342900" indent="-342900">
              <a:spcAft>
                <a:spcPts val="2400"/>
              </a:spcAft>
              <a:buFont typeface="Wingdings" panose="05000000000000000000" pitchFamily="2" charset="2"/>
              <a:buChar char="ü"/>
            </a:pPr>
            <a:r>
              <a:rPr lang="en-US"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Ensure you are using the lowest cost share classes</a:t>
            </a:r>
          </a:p>
          <a:p>
            <a:pPr marL="342900" indent="-342900">
              <a:spcAft>
                <a:spcPts val="2400"/>
              </a:spcAft>
              <a:buFont typeface="Wingdings" panose="05000000000000000000" pitchFamily="2" charset="2"/>
              <a:buChar char="ü"/>
            </a:pPr>
            <a:r>
              <a:rPr lang="en-US"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Assess appropriateness of Target Date Fund glidepath</a:t>
            </a:r>
          </a:p>
          <a:p>
            <a:pPr marL="342900" indent="-342900">
              <a:spcAft>
                <a:spcPts val="2400"/>
              </a:spcAft>
              <a:buFont typeface="Wingdings" panose="05000000000000000000" pitchFamily="2" charset="2"/>
              <a:buChar char="ü"/>
            </a:pPr>
            <a:r>
              <a:rPr lang="en-US"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Provide education on market volatility</a:t>
            </a:r>
          </a:p>
          <a:p>
            <a:pPr marL="342900" indent="-342900">
              <a:spcAft>
                <a:spcPts val="2400"/>
              </a:spcAft>
              <a:buFont typeface="Wingdings" panose="05000000000000000000" pitchFamily="2" charset="2"/>
              <a:buChar char="ü"/>
            </a:pPr>
            <a:r>
              <a:rPr lang="en-US"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Consider guaranteed income solutions</a:t>
            </a:r>
          </a:p>
        </p:txBody>
      </p:sp>
      <p:pic>
        <p:nvPicPr>
          <p:cNvPr id="16" name="Picture 15" descr="A picture containing table, book, sitting&#10;&#10;Description automatically generated">
            <a:extLst>
              <a:ext uri="{FF2B5EF4-FFF2-40B4-BE49-F238E27FC236}">
                <a16:creationId xmlns:a16="http://schemas.microsoft.com/office/drawing/2014/main" id="{C41E2FE8-D4E0-49E0-A987-21E22C7C8D68}"/>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5573" r="50000"/>
          <a:stretch/>
        </p:blipFill>
        <p:spPr>
          <a:xfrm>
            <a:off x="4572001" y="0"/>
            <a:ext cx="4572000" cy="6858000"/>
          </a:xfrm>
          <a:prstGeom prst="rect">
            <a:avLst/>
          </a:prstGeom>
        </p:spPr>
      </p:pic>
    </p:spTree>
    <p:extLst>
      <p:ext uri="{BB962C8B-B14F-4D97-AF65-F5344CB8AC3E}">
        <p14:creationId xmlns:p14="http://schemas.microsoft.com/office/powerpoint/2010/main" val="528278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4BB3-CA3C-4C48-BD07-C5689486AB90}"/>
              </a:ext>
            </a:extLst>
          </p:cNvPr>
          <p:cNvSpPr>
            <a:spLocks noGrp="1"/>
          </p:cNvSpPr>
          <p:nvPr>
            <p:ph type="title"/>
          </p:nvPr>
        </p:nvSpPr>
        <p:spPr/>
        <p:txBody>
          <a:bodyPr/>
          <a:lstStyle/>
          <a:p>
            <a:r>
              <a:rPr lang="en-US" b="1" dirty="0">
                <a:latin typeface="Lato" panose="020F0502020204030203" pitchFamily="34" charset="0"/>
                <a:ea typeface="Lato" panose="020F0502020204030203" pitchFamily="34" charset="0"/>
                <a:cs typeface="Lato" panose="020F0502020204030203" pitchFamily="34" charset="0"/>
              </a:rPr>
              <a:t>Retirement Plan Specialists</a:t>
            </a:r>
          </a:p>
        </p:txBody>
      </p:sp>
      <p:sp>
        <p:nvSpPr>
          <p:cNvPr id="3" name="Content Placeholder 2">
            <a:extLst>
              <a:ext uri="{FF2B5EF4-FFF2-40B4-BE49-F238E27FC236}">
                <a16:creationId xmlns:a16="http://schemas.microsoft.com/office/drawing/2014/main" id="{92DCA4E2-6100-4A8E-924C-431CD20E4AEB}"/>
              </a:ext>
            </a:extLst>
          </p:cNvPr>
          <p:cNvSpPr>
            <a:spLocks noGrp="1"/>
          </p:cNvSpPr>
          <p:nvPr>
            <p:ph idx="1"/>
          </p:nvPr>
        </p:nvSpPr>
        <p:spPr/>
        <p:txBody>
          <a:bodyPr/>
          <a:lstStyle/>
          <a:p>
            <a:pPr>
              <a:lnSpc>
                <a:spcPct val="150000"/>
              </a:lnSpc>
            </a:pPr>
            <a:r>
              <a:rPr lang="en-US" dirty="0">
                <a:solidFill>
                  <a:schemeClr val="tx1">
                    <a:lumMod val="65000"/>
                    <a:lumOff val="35000"/>
                  </a:schemeClr>
                </a:solidFill>
              </a:rPr>
              <a:t>With Assured Partners you get the best of both worlds, working with an experienced independent advisor backed by a network of support specialists.</a:t>
            </a:r>
          </a:p>
        </p:txBody>
      </p:sp>
      <p:sp>
        <p:nvSpPr>
          <p:cNvPr id="4" name="Content Placeholder 3">
            <a:extLst>
              <a:ext uri="{FF2B5EF4-FFF2-40B4-BE49-F238E27FC236}">
                <a16:creationId xmlns:a16="http://schemas.microsoft.com/office/drawing/2014/main" id="{6B4EA687-71DE-41A6-B612-DBBFEA3BBA5A}"/>
              </a:ext>
            </a:extLst>
          </p:cNvPr>
          <p:cNvSpPr>
            <a:spLocks noGrp="1"/>
          </p:cNvSpPr>
          <p:nvPr>
            <p:ph idx="10"/>
          </p:nvPr>
        </p:nvSpPr>
        <p:spPr/>
        <p:txBody>
          <a:bodyPr/>
          <a:lstStyle/>
          <a:p>
            <a:r>
              <a:rPr lang="en-US" dirty="0"/>
              <a:t>A boutique experience with the strength and resources of a national firm.</a:t>
            </a:r>
          </a:p>
        </p:txBody>
      </p:sp>
      <p:sp>
        <p:nvSpPr>
          <p:cNvPr id="16" name="Content Placeholder 7">
            <a:extLst>
              <a:ext uri="{FF2B5EF4-FFF2-40B4-BE49-F238E27FC236}">
                <a16:creationId xmlns:a16="http://schemas.microsoft.com/office/drawing/2014/main" id="{624C7321-4222-4BAE-9267-A0B930BEEDEA}"/>
              </a:ext>
            </a:extLst>
          </p:cNvPr>
          <p:cNvSpPr txBox="1">
            <a:spLocks/>
          </p:cNvSpPr>
          <p:nvPr/>
        </p:nvSpPr>
        <p:spPr>
          <a:xfrm>
            <a:off x="2964070" y="3083167"/>
            <a:ext cx="3842900" cy="4828032"/>
          </a:xfrm>
          <a:prstGeom prst="rect">
            <a:avLst/>
          </a:prstGeom>
        </p:spPr>
        <p:txBody>
          <a:bodyPr vert="horz" lIns="88751" tIns="44375" rIns="88751" bIns="44375" rtlCol="0">
            <a:normAutofit/>
          </a:bodyPr>
          <a:lstStyle>
            <a:lvl1pPr marL="342900" indent="-342900" algn="l" defTabSz="914400" rtl="0" eaLnBrk="1" latinLnBrk="0" hangingPunct="1">
              <a:spcBef>
                <a:spcPct val="20000"/>
              </a:spcBef>
              <a:buFont typeface="Arial" pitchFamily="34" charset="0"/>
              <a:buChar char="•"/>
              <a:defRPr sz="2000" b="0" kern="1200" normalizeH="0" baseline="0">
                <a:solidFill>
                  <a:schemeClr val="tx1">
                    <a:lumMod val="65000"/>
                    <a:lumOff val="35000"/>
                  </a:schemeClr>
                </a:solidFill>
                <a:latin typeface="Segoe UI Light" panose="020B0502040204020203"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b="0" kern="1200" normalizeH="0" baseline="0">
                <a:solidFill>
                  <a:schemeClr val="tx1">
                    <a:lumMod val="65000"/>
                    <a:lumOff val="35000"/>
                  </a:schemeClr>
                </a:solidFill>
                <a:latin typeface="Segoe UI Light" panose="020B0502040204020203"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b="0" kern="1200" normalizeH="0" baseline="0">
                <a:solidFill>
                  <a:schemeClr val="tx1">
                    <a:lumMod val="65000"/>
                    <a:lumOff val="35000"/>
                  </a:schemeClr>
                </a:solidFill>
                <a:latin typeface="Segoe UI Light" panose="020B0502040204020203"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b="0" kern="1200" normalizeH="0" baseline="0">
                <a:solidFill>
                  <a:schemeClr val="tx1">
                    <a:lumMod val="65000"/>
                    <a:lumOff val="35000"/>
                  </a:schemeClr>
                </a:solidFill>
                <a:latin typeface="Segoe UI Light" panose="020B0502040204020203"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b="0" kern="1200" normalizeH="0" baseline="0">
                <a:solidFill>
                  <a:schemeClr val="tx1">
                    <a:lumMod val="65000"/>
                    <a:lumOff val="35000"/>
                  </a:schemeClr>
                </a:solidFill>
                <a:latin typeface="Segoe UI Light" panose="020B0502040204020203"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359" spc="49"/>
          </a:p>
          <a:p>
            <a:pPr marL="0" indent="0">
              <a:buNone/>
            </a:pPr>
            <a:endParaRPr lang="en-US" sz="1359" spc="49"/>
          </a:p>
          <a:p>
            <a:pPr marL="0" indent="0">
              <a:buNone/>
            </a:pPr>
            <a:endParaRPr lang="en-US" sz="1359" spc="49"/>
          </a:p>
        </p:txBody>
      </p:sp>
      <p:sp>
        <p:nvSpPr>
          <p:cNvPr id="22" name="Text Placeholder 32">
            <a:extLst>
              <a:ext uri="{FF2B5EF4-FFF2-40B4-BE49-F238E27FC236}">
                <a16:creationId xmlns:a16="http://schemas.microsoft.com/office/drawing/2014/main" id="{ADD9BA01-3C78-4878-93F7-F208820715B7}"/>
              </a:ext>
            </a:extLst>
          </p:cNvPr>
          <p:cNvSpPr txBox="1">
            <a:spLocks/>
          </p:cNvSpPr>
          <p:nvPr/>
        </p:nvSpPr>
        <p:spPr>
          <a:xfrm>
            <a:off x="5987757" y="3774060"/>
            <a:ext cx="2681637" cy="513346"/>
          </a:xfrm>
          <a:prstGeom prst="rect">
            <a:avLst/>
          </a:prstGeom>
        </p:spPr>
        <p:txBody>
          <a:bodyPr wrap="square">
            <a:spAutoFit/>
          </a:bodyPr>
          <a:lstStyle>
            <a:lvl1pPr marL="0" indent="0" algn="l" defTabSz="914324" rtl="0" eaLnBrk="1" latinLnBrk="0" hangingPunct="1">
              <a:lnSpc>
                <a:spcPct val="160000"/>
              </a:lnSpc>
              <a:spcBef>
                <a:spcPts val="0"/>
              </a:spcBef>
              <a:buFont typeface="Arial" panose="020B0604020202020204" pitchFamily="34" charset="0"/>
              <a:buNone/>
              <a:defRPr kumimoji="1" sz="1067" kern="1200" baseline="0">
                <a:solidFill>
                  <a:schemeClr val="tx2"/>
                </a:solidFill>
                <a:latin typeface="+mn-lt"/>
                <a:ea typeface="+mn-ea"/>
                <a:cs typeface="+mn-cs"/>
              </a:defRPr>
            </a:lvl1pPr>
            <a:lvl2pPr marL="685743" indent="-228581" algn="l" defTabSz="91432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04" indent="-228581" algn="l" defTabSz="91432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067"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29"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390"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sz="1765" dirty="0">
                <a:latin typeface="Lato" panose="020F0502020204030203" pitchFamily="34" charset="0"/>
                <a:ea typeface="Lato" panose="020F0502020204030203" pitchFamily="34" charset="0"/>
                <a:cs typeface="Lato" panose="020F0502020204030203" pitchFamily="34" charset="0"/>
              </a:rPr>
              <a:t>Team Members</a:t>
            </a:r>
            <a:br>
              <a:rPr lang="en-US" sz="1765" dirty="0">
                <a:latin typeface="Lato" panose="020F0502020204030203" pitchFamily="34" charset="0"/>
                <a:ea typeface="Lato" panose="020F0502020204030203" pitchFamily="34" charset="0"/>
                <a:cs typeface="Lato" panose="020F0502020204030203" pitchFamily="34" charset="0"/>
              </a:rPr>
            </a:br>
            <a:r>
              <a:rPr lang="en-US" sz="97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As </a:t>
            </a:r>
            <a:r>
              <a:rPr lang="en-US" sz="971">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of 6/1/2020</a:t>
            </a:r>
            <a:endParaRPr lang="en-US" sz="97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3" name="Text Placeholder 26">
            <a:extLst>
              <a:ext uri="{FF2B5EF4-FFF2-40B4-BE49-F238E27FC236}">
                <a16:creationId xmlns:a16="http://schemas.microsoft.com/office/drawing/2014/main" id="{CBF1BE12-E7A7-4A56-AA19-30545EAFA7BF}"/>
              </a:ext>
            </a:extLst>
          </p:cNvPr>
          <p:cNvSpPr txBox="1">
            <a:spLocks/>
          </p:cNvSpPr>
          <p:nvPr/>
        </p:nvSpPr>
        <p:spPr>
          <a:xfrm>
            <a:off x="4925072" y="4739902"/>
            <a:ext cx="1048871" cy="1048871"/>
          </a:xfrm>
          <a:prstGeom prst="ellipse">
            <a:avLst/>
          </a:prstGeom>
          <a:solidFill>
            <a:schemeClr val="tx2"/>
          </a:solidFill>
        </p:spPr>
        <p:txBody>
          <a:bodyPr vert="horz" wrap="none" lIns="0" tIns="0" rIns="0" bIns="0" numCol="1" spcCol="540000" rtlCol="0" anchor="ctr" anchorCtr="0">
            <a:normAutofit/>
          </a:bodyPr>
          <a:lstStyle>
            <a:lvl1pPr marL="0" indent="0" algn="just" defTabSz="914324" rtl="0" eaLnBrk="1" latinLnBrk="0" hangingPunct="1">
              <a:lnSpc>
                <a:spcPct val="160000"/>
              </a:lnSpc>
              <a:spcBef>
                <a:spcPts val="0"/>
              </a:spcBef>
              <a:buFontTx/>
              <a:buNone/>
              <a:defRPr kumimoji="1" sz="1067" kern="1200" baseline="0">
                <a:solidFill>
                  <a:schemeClr val="tx2"/>
                </a:solidFill>
                <a:latin typeface="+mn-lt"/>
                <a:ea typeface="+mn-ea"/>
                <a:cs typeface="+mn-cs"/>
              </a:defRPr>
            </a:lvl1pPr>
            <a:lvl2pPr marL="457162" indent="0" algn="l" defTabSz="914324"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2pPr>
            <a:lvl3pPr marL="914324" indent="0" algn="l" defTabSz="914324"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3pPr>
            <a:lvl4pPr marL="1371486" indent="0" algn="l" defTabSz="914324"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4pPr>
            <a:lvl5pPr marL="1828648" indent="0" algn="l" defTabSz="914324" rtl="0" eaLnBrk="1" latinLnBrk="0" hangingPunct="1">
              <a:lnSpc>
                <a:spcPct val="90000"/>
              </a:lnSpc>
              <a:spcBef>
                <a:spcPts val="500"/>
              </a:spcBef>
              <a:buFont typeface="Arial" panose="020B0604020202020204" pitchFamily="34" charset="0"/>
              <a:buNone/>
              <a:defRPr kumimoji="1" sz="1200" kern="1200">
                <a:solidFill>
                  <a:schemeClr val="tx1"/>
                </a:solidFill>
                <a:latin typeface="+mn-lt"/>
                <a:ea typeface="+mn-ea"/>
                <a:cs typeface="+mn-cs"/>
              </a:defRPr>
            </a:lvl5pPr>
            <a:lvl6pPr marL="2514390"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ct val="100000"/>
              </a:lnSpc>
            </a:pPr>
            <a:r>
              <a:rPr lang="en-US" sz="2294" dirty="0">
                <a:solidFill>
                  <a:srgbClr val="FFFFFF"/>
                </a:solidFill>
                <a:latin typeface="Lato" panose="020F0502020204030203" pitchFamily="34" charset="0"/>
                <a:ea typeface="Lato" panose="020F0502020204030203" pitchFamily="34" charset="0"/>
                <a:cs typeface="Lato" panose="020F0502020204030203" pitchFamily="34" charset="0"/>
              </a:rPr>
              <a:t>60</a:t>
            </a:r>
          </a:p>
        </p:txBody>
      </p:sp>
      <p:sp>
        <p:nvSpPr>
          <p:cNvPr id="25" name="Text Placeholder 25">
            <a:extLst>
              <a:ext uri="{FF2B5EF4-FFF2-40B4-BE49-F238E27FC236}">
                <a16:creationId xmlns:a16="http://schemas.microsoft.com/office/drawing/2014/main" id="{73FC2CA1-C59E-4C57-8E70-803BCDC79383}"/>
              </a:ext>
            </a:extLst>
          </p:cNvPr>
          <p:cNvSpPr txBox="1">
            <a:spLocks/>
          </p:cNvSpPr>
          <p:nvPr/>
        </p:nvSpPr>
        <p:spPr>
          <a:xfrm>
            <a:off x="5987757" y="5020926"/>
            <a:ext cx="2681637" cy="513346"/>
          </a:xfrm>
          <a:prstGeom prst="rect">
            <a:avLst/>
          </a:prstGeom>
        </p:spPr>
        <p:txBody>
          <a:bodyPr wrap="square">
            <a:spAutoFit/>
          </a:bodyPr>
          <a:lstStyle>
            <a:lvl1pPr marL="0" indent="0" algn="l" defTabSz="914324" rtl="0" eaLnBrk="1" latinLnBrk="0" hangingPunct="1">
              <a:lnSpc>
                <a:spcPct val="160000"/>
              </a:lnSpc>
              <a:spcBef>
                <a:spcPts val="0"/>
              </a:spcBef>
              <a:buFont typeface="Arial" panose="020B0604020202020204" pitchFamily="34" charset="0"/>
              <a:buNone/>
              <a:defRPr kumimoji="1" sz="1067" kern="1200" baseline="0">
                <a:solidFill>
                  <a:schemeClr val="tx2"/>
                </a:solidFill>
                <a:latin typeface="+mn-lt"/>
                <a:ea typeface="+mn-ea"/>
                <a:cs typeface="+mn-cs"/>
              </a:defRPr>
            </a:lvl1pPr>
            <a:lvl2pPr marL="685743" indent="-228581" algn="l" defTabSz="91432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04" indent="-228581" algn="l" defTabSz="91432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067"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29"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390"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sz="1765" dirty="0">
                <a:latin typeface="Lato" panose="020F0502020204030203" pitchFamily="34" charset="0"/>
                <a:ea typeface="Lato" panose="020F0502020204030203" pitchFamily="34" charset="0"/>
                <a:cs typeface="Lato" panose="020F0502020204030203" pitchFamily="34" charset="0"/>
              </a:rPr>
              <a:t>Locations</a:t>
            </a:r>
            <a:br>
              <a:rPr lang="en-US" sz="1765" dirty="0">
                <a:latin typeface="Lato" panose="020F0502020204030203" pitchFamily="34" charset="0"/>
                <a:ea typeface="Lato" panose="020F0502020204030203" pitchFamily="34" charset="0"/>
                <a:cs typeface="Lato" panose="020F0502020204030203" pitchFamily="34" charset="0"/>
              </a:rPr>
            </a:br>
            <a:r>
              <a:rPr lang="en-US" sz="97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As of 6/11/2020</a:t>
            </a:r>
          </a:p>
        </p:txBody>
      </p:sp>
      <p:sp>
        <p:nvSpPr>
          <p:cNvPr id="26" name="Text Placeholder 30">
            <a:extLst>
              <a:ext uri="{FF2B5EF4-FFF2-40B4-BE49-F238E27FC236}">
                <a16:creationId xmlns:a16="http://schemas.microsoft.com/office/drawing/2014/main" id="{AAFBE66C-E619-4672-B79F-73BABF1F70C7}"/>
              </a:ext>
            </a:extLst>
          </p:cNvPr>
          <p:cNvSpPr txBox="1">
            <a:spLocks/>
          </p:cNvSpPr>
          <p:nvPr/>
        </p:nvSpPr>
        <p:spPr>
          <a:xfrm>
            <a:off x="4925072" y="3553321"/>
            <a:ext cx="1048871" cy="1048871"/>
          </a:xfrm>
          <a:prstGeom prst="ellipse">
            <a:avLst/>
          </a:prstGeom>
          <a:solidFill>
            <a:schemeClr val="tx2"/>
          </a:solidFill>
        </p:spPr>
        <p:txBody>
          <a:bodyPr wrap="none" lIns="0" tIns="0" rIns="0" bIns="0" anchor="ctr" anchorCtr="0">
            <a:normAutofit/>
          </a:bodyPr>
          <a:lstStyle>
            <a:lvl1pPr marL="0" indent="0" algn="l" defTabSz="914324" rtl="0" eaLnBrk="1" latinLnBrk="0" hangingPunct="1">
              <a:lnSpc>
                <a:spcPct val="160000"/>
              </a:lnSpc>
              <a:spcBef>
                <a:spcPts val="0"/>
              </a:spcBef>
              <a:buFont typeface="Arial" panose="020B0604020202020204" pitchFamily="34" charset="0"/>
              <a:buNone/>
              <a:defRPr kumimoji="1" sz="1067" kern="1200" baseline="0">
                <a:solidFill>
                  <a:schemeClr val="tx2"/>
                </a:solidFill>
                <a:latin typeface="+mn-lt"/>
                <a:ea typeface="+mn-ea"/>
                <a:cs typeface="+mn-cs"/>
              </a:defRPr>
            </a:lvl1pPr>
            <a:lvl2pPr marL="685743" indent="-228581" algn="l" defTabSz="91432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04" indent="-228581" algn="l" defTabSz="91432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067"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29"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390"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ct val="100000"/>
              </a:lnSpc>
            </a:pPr>
            <a:r>
              <a:rPr lang="en-US" sz="2294" dirty="0">
                <a:solidFill>
                  <a:srgbClr val="FFFFFF"/>
                </a:solidFill>
                <a:latin typeface="Lato" panose="020F0502020204030203" pitchFamily="34" charset="0"/>
                <a:ea typeface="Lato" panose="020F0502020204030203" pitchFamily="34" charset="0"/>
                <a:cs typeface="Lato" panose="020F0502020204030203" pitchFamily="34" charset="0"/>
              </a:rPr>
              <a:t>310</a:t>
            </a:r>
          </a:p>
        </p:txBody>
      </p:sp>
      <p:sp>
        <p:nvSpPr>
          <p:cNvPr id="8" name="Rectangle 7">
            <a:extLst>
              <a:ext uri="{FF2B5EF4-FFF2-40B4-BE49-F238E27FC236}">
                <a16:creationId xmlns:a16="http://schemas.microsoft.com/office/drawing/2014/main" id="{4B90E439-630D-45C6-8B13-25B6B8353F95}"/>
              </a:ext>
            </a:extLst>
          </p:cNvPr>
          <p:cNvSpPr/>
          <p:nvPr/>
        </p:nvSpPr>
        <p:spPr>
          <a:xfrm>
            <a:off x="127322" y="6431868"/>
            <a:ext cx="8792557" cy="369332"/>
          </a:xfrm>
          <a:prstGeom prst="rect">
            <a:avLst/>
          </a:prstGeom>
        </p:spPr>
        <p:txBody>
          <a:bodyPr wrap="square">
            <a:spAutoFit/>
          </a:bodyPr>
          <a:lstStyle/>
          <a:p>
            <a:r>
              <a:rPr lang="en-US" sz="9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As of 12/31/19 the Pensionmark network of advisors and firms collectively provides support to over $48 billion in assets across a variety of channels including investment management and retirement plan consulting services. This includes regulatory assets under management (AUM) of over $19 billion.</a:t>
            </a:r>
          </a:p>
        </p:txBody>
      </p:sp>
      <p:sp>
        <p:nvSpPr>
          <p:cNvPr id="135" name="Text Placeholder 35">
            <a:extLst>
              <a:ext uri="{FF2B5EF4-FFF2-40B4-BE49-F238E27FC236}">
                <a16:creationId xmlns:a16="http://schemas.microsoft.com/office/drawing/2014/main" id="{025D8DB7-138F-4A2C-8F09-C94AFB99B116}"/>
              </a:ext>
            </a:extLst>
          </p:cNvPr>
          <p:cNvSpPr txBox="1">
            <a:spLocks/>
          </p:cNvSpPr>
          <p:nvPr/>
        </p:nvSpPr>
        <p:spPr>
          <a:xfrm>
            <a:off x="5987751" y="1422154"/>
            <a:ext cx="2932129" cy="513346"/>
          </a:xfrm>
          <a:prstGeom prst="rect">
            <a:avLst/>
          </a:prstGeom>
        </p:spPr>
        <p:txBody>
          <a:bodyPr wrap="square">
            <a:spAutoFit/>
          </a:bodyPr>
          <a:lstStyle>
            <a:lvl1pPr marL="0" indent="0" algn="l" defTabSz="914324" rtl="0" eaLnBrk="1" latinLnBrk="0" hangingPunct="1">
              <a:lnSpc>
                <a:spcPct val="160000"/>
              </a:lnSpc>
              <a:spcBef>
                <a:spcPts val="0"/>
              </a:spcBef>
              <a:buFont typeface="Arial" panose="020B0604020202020204" pitchFamily="34" charset="0"/>
              <a:buNone/>
              <a:defRPr kumimoji="1" sz="1067" kern="1200" baseline="0">
                <a:solidFill>
                  <a:schemeClr val="tx2"/>
                </a:solidFill>
                <a:latin typeface="+mn-lt"/>
                <a:ea typeface="+mn-ea"/>
                <a:cs typeface="+mn-cs"/>
              </a:defRPr>
            </a:lvl1pPr>
            <a:lvl2pPr marL="685743" indent="-228581" algn="l" defTabSz="91432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04" indent="-228581" algn="l" defTabSz="91432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067"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29"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390"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sz="1765" dirty="0">
                <a:latin typeface="Lato" panose="020F0502020204030203" pitchFamily="34" charset="0"/>
                <a:ea typeface="Lato" panose="020F0502020204030203" pitchFamily="34" charset="0"/>
                <a:cs typeface="Lato" panose="020F0502020204030203" pitchFamily="34" charset="0"/>
              </a:rPr>
              <a:t>Retirement Plan Clients</a:t>
            </a:r>
            <a:br>
              <a:rPr lang="en-US" sz="1456" dirty="0">
                <a:latin typeface="Lato" panose="020F0502020204030203" pitchFamily="34" charset="0"/>
                <a:ea typeface="Lato" panose="020F0502020204030203" pitchFamily="34" charset="0"/>
                <a:cs typeface="Lato" panose="020F0502020204030203" pitchFamily="34" charset="0"/>
              </a:rPr>
            </a:br>
            <a:r>
              <a:rPr lang="en-US" sz="97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As of 6/1/2020</a:t>
            </a:r>
            <a:endParaRPr lang="en-US" sz="1412"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36" name="Text Placeholder 33">
            <a:extLst>
              <a:ext uri="{FF2B5EF4-FFF2-40B4-BE49-F238E27FC236}">
                <a16:creationId xmlns:a16="http://schemas.microsoft.com/office/drawing/2014/main" id="{D0BE1559-C921-49F2-A111-12D0A4E30366}"/>
              </a:ext>
            </a:extLst>
          </p:cNvPr>
          <p:cNvSpPr txBox="1">
            <a:spLocks/>
          </p:cNvSpPr>
          <p:nvPr/>
        </p:nvSpPr>
        <p:spPr>
          <a:xfrm>
            <a:off x="4925072" y="1180157"/>
            <a:ext cx="1048871" cy="1048871"/>
          </a:xfrm>
          <a:prstGeom prst="ellipse">
            <a:avLst/>
          </a:prstGeom>
          <a:solidFill>
            <a:schemeClr val="tx2"/>
          </a:solidFill>
        </p:spPr>
        <p:txBody>
          <a:bodyPr wrap="none" lIns="0" tIns="0" rIns="0" bIns="0" anchor="ctr" anchorCtr="0">
            <a:normAutofit/>
          </a:bodyPr>
          <a:lstStyle>
            <a:lvl1pPr marL="0" indent="0" algn="l" defTabSz="914324" rtl="0" eaLnBrk="1" latinLnBrk="0" hangingPunct="1">
              <a:lnSpc>
                <a:spcPct val="160000"/>
              </a:lnSpc>
              <a:spcBef>
                <a:spcPts val="0"/>
              </a:spcBef>
              <a:buFont typeface="Arial" panose="020B0604020202020204" pitchFamily="34" charset="0"/>
              <a:buNone/>
              <a:defRPr kumimoji="1" sz="1067" kern="1200" baseline="0">
                <a:solidFill>
                  <a:schemeClr val="tx2"/>
                </a:solidFill>
                <a:latin typeface="+mn-lt"/>
                <a:ea typeface="+mn-ea"/>
                <a:cs typeface="+mn-cs"/>
              </a:defRPr>
            </a:lvl1pPr>
            <a:lvl2pPr marL="685743" indent="-228581" algn="l" defTabSz="91432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04" indent="-228581" algn="l" defTabSz="91432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067"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29"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390"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ct val="100000"/>
              </a:lnSpc>
            </a:pPr>
            <a:r>
              <a:rPr lang="en-US" sz="2294" dirty="0">
                <a:solidFill>
                  <a:srgbClr val="FFFFFF"/>
                </a:solidFill>
                <a:latin typeface="Lato" panose="020F0502020204030203" pitchFamily="34" charset="0"/>
                <a:ea typeface="Lato" panose="020F0502020204030203" pitchFamily="34" charset="0"/>
                <a:cs typeface="Lato" panose="020F0502020204030203" pitchFamily="34" charset="0"/>
              </a:rPr>
              <a:t>3,350</a:t>
            </a:r>
          </a:p>
        </p:txBody>
      </p:sp>
      <p:sp>
        <p:nvSpPr>
          <p:cNvPr id="138" name="Text Placeholder 39">
            <a:extLst>
              <a:ext uri="{FF2B5EF4-FFF2-40B4-BE49-F238E27FC236}">
                <a16:creationId xmlns:a16="http://schemas.microsoft.com/office/drawing/2014/main" id="{1496D41C-5D2D-4D3A-94E2-9454C86E4801}"/>
              </a:ext>
            </a:extLst>
          </p:cNvPr>
          <p:cNvSpPr txBox="1">
            <a:spLocks/>
          </p:cNvSpPr>
          <p:nvPr/>
        </p:nvSpPr>
        <p:spPr>
          <a:xfrm>
            <a:off x="4925072" y="2366739"/>
            <a:ext cx="1048871" cy="1048871"/>
          </a:xfrm>
          <a:prstGeom prst="ellipse">
            <a:avLst/>
          </a:prstGeom>
          <a:solidFill>
            <a:schemeClr val="tx2"/>
          </a:solidFill>
        </p:spPr>
        <p:txBody>
          <a:bodyPr wrap="none" lIns="0" tIns="0" rIns="0" bIns="0" anchor="ctr" anchorCtr="0">
            <a:noAutofit/>
          </a:bodyPr>
          <a:lstStyle>
            <a:lvl1pPr marL="0" indent="0" algn="l" defTabSz="914324" rtl="0" eaLnBrk="1" latinLnBrk="0" hangingPunct="1">
              <a:lnSpc>
                <a:spcPct val="160000"/>
              </a:lnSpc>
              <a:spcBef>
                <a:spcPts val="0"/>
              </a:spcBef>
              <a:buFont typeface="Arial" panose="020B0604020202020204" pitchFamily="34" charset="0"/>
              <a:buNone/>
              <a:defRPr kumimoji="1" sz="1067" kern="1200" baseline="0">
                <a:solidFill>
                  <a:schemeClr val="tx2"/>
                </a:solidFill>
                <a:latin typeface="+mn-lt"/>
                <a:ea typeface="+mn-ea"/>
                <a:cs typeface="+mn-cs"/>
              </a:defRPr>
            </a:lvl1pPr>
            <a:lvl2pPr marL="685743" indent="-228581" algn="l" defTabSz="91432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04" indent="-228581" algn="l" defTabSz="91432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067"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29"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390"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ct val="100000"/>
              </a:lnSpc>
            </a:pPr>
            <a:r>
              <a:rPr lang="en-US" sz="2294" dirty="0">
                <a:solidFill>
                  <a:srgbClr val="FFFFFF"/>
                </a:solidFill>
                <a:latin typeface="Lato" panose="020F0502020204030203" pitchFamily="34" charset="0"/>
                <a:ea typeface="Lato" panose="020F0502020204030203" pitchFamily="34" charset="0"/>
                <a:cs typeface="Lato" panose="020F0502020204030203" pitchFamily="34" charset="0"/>
              </a:rPr>
              <a:t>$48B</a:t>
            </a:r>
          </a:p>
        </p:txBody>
      </p:sp>
      <p:sp>
        <p:nvSpPr>
          <p:cNvPr id="140" name="Text Placeholder 41">
            <a:extLst>
              <a:ext uri="{FF2B5EF4-FFF2-40B4-BE49-F238E27FC236}">
                <a16:creationId xmlns:a16="http://schemas.microsoft.com/office/drawing/2014/main" id="{B76FABF4-846A-42A2-86E0-4543D60B8BAC}"/>
              </a:ext>
            </a:extLst>
          </p:cNvPr>
          <p:cNvSpPr txBox="1">
            <a:spLocks/>
          </p:cNvSpPr>
          <p:nvPr/>
        </p:nvSpPr>
        <p:spPr>
          <a:xfrm>
            <a:off x="5987751" y="2566617"/>
            <a:ext cx="2591471" cy="671722"/>
          </a:xfrm>
          <a:prstGeom prst="rect">
            <a:avLst/>
          </a:prstGeom>
        </p:spPr>
        <p:txBody>
          <a:bodyPr wrap="square">
            <a:spAutoFit/>
          </a:bodyPr>
          <a:lstStyle>
            <a:lvl1pPr marL="0" indent="0" algn="l" defTabSz="914324" rtl="0" eaLnBrk="1" latinLnBrk="0" hangingPunct="1">
              <a:lnSpc>
                <a:spcPct val="160000"/>
              </a:lnSpc>
              <a:spcBef>
                <a:spcPts val="0"/>
              </a:spcBef>
              <a:buFont typeface="Arial" panose="020B0604020202020204" pitchFamily="34" charset="0"/>
              <a:buNone/>
              <a:defRPr kumimoji="1" sz="1067" kern="1200" baseline="0">
                <a:solidFill>
                  <a:schemeClr val="tx2"/>
                </a:solidFill>
                <a:latin typeface="+mn-lt"/>
                <a:ea typeface="+mn-ea"/>
                <a:cs typeface="+mn-cs"/>
              </a:defRPr>
            </a:lvl1pPr>
            <a:lvl2pPr marL="685743" indent="-228581" algn="l" defTabSz="91432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04" indent="-228581" algn="l" defTabSz="91432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067"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29"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390"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sz="1765" dirty="0">
                <a:latin typeface="Lato" panose="020F0502020204030203" pitchFamily="34" charset="0"/>
                <a:ea typeface="Lato" panose="020F0502020204030203" pitchFamily="34" charset="0"/>
                <a:cs typeface="Lato" panose="020F0502020204030203" pitchFamily="34" charset="0"/>
              </a:rPr>
              <a:t>Assets Supported</a:t>
            </a:r>
            <a:r>
              <a:rPr lang="en-US" sz="1765" baseline="30000" dirty="0">
                <a:latin typeface="Lato" panose="020F0502020204030203" pitchFamily="34" charset="0"/>
                <a:ea typeface="Lato" panose="020F0502020204030203" pitchFamily="34" charset="0"/>
                <a:cs typeface="Lato" panose="020F0502020204030203" pitchFamily="34" charset="0"/>
              </a:rPr>
              <a:t>1</a:t>
            </a:r>
            <a:br>
              <a:rPr lang="en-US" sz="1765" dirty="0">
                <a:latin typeface="Lato" panose="020F0502020204030203" pitchFamily="34" charset="0"/>
                <a:ea typeface="Lato" panose="020F0502020204030203" pitchFamily="34" charset="0"/>
                <a:cs typeface="Lato" panose="020F0502020204030203" pitchFamily="34" charset="0"/>
              </a:rPr>
            </a:br>
            <a:r>
              <a:rPr lang="en-US" sz="10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$19B in Regulatory Assets under Management.</a:t>
            </a:r>
            <a:r>
              <a:rPr lang="en-US" sz="1000" baseline="300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1</a:t>
            </a:r>
            <a:endParaRPr lang="en-US" sz="971" baseline="300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801493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A3C7E4A-C8DD-4A75-B50F-90555B79CF5F}"/>
              </a:ext>
            </a:extLst>
          </p:cNvPr>
          <p:cNvSpPr txBox="1"/>
          <p:nvPr/>
        </p:nvSpPr>
        <p:spPr>
          <a:xfrm>
            <a:off x="5257799" y="306033"/>
            <a:ext cx="3402957" cy="988604"/>
          </a:xfrm>
          <a:prstGeom prst="rect">
            <a:avLst/>
          </a:prstGeom>
          <a:noFill/>
        </p:spPr>
        <p:txBody>
          <a:bodyPr wrap="square">
            <a:spAutoFit/>
          </a:bodyPr>
          <a:lstStyle/>
          <a:p>
            <a:pPr algn="ctr"/>
            <a:r>
              <a:rPr lang="en-US" sz="2912" b="1" dirty="0">
                <a:solidFill>
                  <a:srgbClr val="1F497D"/>
                </a:solidFill>
                <a:latin typeface="Lato" panose="020F0502020204030203" pitchFamily="34" charset="0"/>
                <a:ea typeface="Lato" panose="020F0502020204030203" pitchFamily="34" charset="0"/>
                <a:cs typeface="Lato" panose="020F0502020204030203" pitchFamily="34" charset="0"/>
                <a:sym typeface="Lato Regular"/>
              </a:rPr>
              <a:t>Avoid Provider Blind Spots</a:t>
            </a:r>
            <a:endParaRPr lang="en-US" b="1" dirty="0">
              <a:solidFill>
                <a:srgbClr val="4D4D4D"/>
              </a:solidFill>
              <a:latin typeface="Lato" panose="020F0502020204030203" pitchFamily="34" charset="0"/>
              <a:ea typeface="Lato" panose="020F0502020204030203" pitchFamily="34" charset="0"/>
              <a:cs typeface="Lato" panose="020F0502020204030203" pitchFamily="34" charset="0"/>
            </a:endParaRPr>
          </a:p>
        </p:txBody>
      </p:sp>
      <p:sp>
        <p:nvSpPr>
          <p:cNvPr id="10" name="TextBox 9">
            <a:extLst>
              <a:ext uri="{FF2B5EF4-FFF2-40B4-BE49-F238E27FC236}">
                <a16:creationId xmlns:a16="http://schemas.microsoft.com/office/drawing/2014/main" id="{182E3EA5-902B-4D93-BD79-6267DB5BDFF2}"/>
              </a:ext>
            </a:extLst>
          </p:cNvPr>
          <p:cNvSpPr txBox="1"/>
          <p:nvPr/>
        </p:nvSpPr>
        <p:spPr>
          <a:xfrm>
            <a:off x="4572000" y="1922456"/>
            <a:ext cx="4572000" cy="400110"/>
          </a:xfrm>
          <a:prstGeom prst="rect">
            <a:avLst/>
          </a:prstGeom>
          <a:solidFill>
            <a:srgbClr val="023D6E"/>
          </a:solidFill>
        </p:spPr>
        <p:txBody>
          <a:bodyPr wrap="square" rtlCol="0">
            <a:spAutoFit/>
          </a:bodyPr>
          <a:lstStyle/>
          <a:p>
            <a:pPr algn="ctr"/>
            <a:r>
              <a:rPr lang="en-US" sz="2000" b="1" dirty="0">
                <a:solidFill>
                  <a:srgbClr val="FFFFFF"/>
                </a:solidFill>
                <a:latin typeface="Lato" panose="020F0502020204030203" pitchFamily="34" charset="0"/>
                <a:ea typeface="Lato" panose="020F0502020204030203" pitchFamily="34" charset="0"/>
                <a:cs typeface="Lato" panose="020F0502020204030203" pitchFamily="34" charset="0"/>
              </a:rPr>
              <a:t>Stress test relationships</a:t>
            </a:r>
          </a:p>
        </p:txBody>
      </p:sp>
      <p:sp>
        <p:nvSpPr>
          <p:cNvPr id="11" name="TextBox 10">
            <a:extLst>
              <a:ext uri="{FF2B5EF4-FFF2-40B4-BE49-F238E27FC236}">
                <a16:creationId xmlns:a16="http://schemas.microsoft.com/office/drawing/2014/main" id="{75A89285-8C50-4F96-84E6-7732B373E23F}"/>
              </a:ext>
            </a:extLst>
          </p:cNvPr>
          <p:cNvSpPr txBox="1"/>
          <p:nvPr/>
        </p:nvSpPr>
        <p:spPr>
          <a:xfrm>
            <a:off x="4791918" y="2950385"/>
            <a:ext cx="4352081" cy="2677656"/>
          </a:xfrm>
          <a:prstGeom prst="rect">
            <a:avLst/>
          </a:prstGeom>
          <a:noFill/>
        </p:spPr>
        <p:txBody>
          <a:bodyPr wrap="square" rtlCol="0">
            <a:spAutoFit/>
          </a:bodyPr>
          <a:lstStyle/>
          <a:p>
            <a:pPr algn="ctr">
              <a:spcAft>
                <a:spcPts val="2400"/>
              </a:spcAft>
            </a:pPr>
            <a:r>
              <a:rPr lang="en-US" sz="3200" dirty="0">
                <a:solidFill>
                  <a:srgbClr val="4D4D4D"/>
                </a:solidFill>
                <a:latin typeface="Lato" panose="020F0502020204030203" pitchFamily="34" charset="0"/>
                <a:ea typeface="Lato" panose="020F0502020204030203" pitchFamily="34" charset="0"/>
                <a:cs typeface="Lato" panose="020F0502020204030203" pitchFamily="34" charset="0"/>
              </a:rPr>
              <a:t>Minimum Requirements </a:t>
            </a:r>
          </a:p>
          <a:p>
            <a:pPr algn="ctr">
              <a:spcAft>
                <a:spcPts val="2400"/>
              </a:spcAft>
            </a:pPr>
            <a:r>
              <a:rPr lang="en-US" sz="3200" dirty="0">
                <a:solidFill>
                  <a:srgbClr val="4D4D4D"/>
                </a:solidFill>
                <a:latin typeface="Lato" panose="020F0502020204030203" pitchFamily="34" charset="0"/>
                <a:ea typeface="Lato" panose="020F0502020204030203" pitchFamily="34" charset="0"/>
                <a:cs typeface="Lato" panose="020F0502020204030203" pitchFamily="34" charset="0"/>
              </a:rPr>
              <a:t>&amp;</a:t>
            </a:r>
          </a:p>
          <a:p>
            <a:pPr algn="ctr">
              <a:spcAft>
                <a:spcPts val="2400"/>
              </a:spcAft>
            </a:pPr>
            <a:r>
              <a:rPr lang="en-US" sz="3200" dirty="0">
                <a:solidFill>
                  <a:srgbClr val="4D4D4D"/>
                </a:solidFill>
                <a:latin typeface="Lato" panose="020F0502020204030203" pitchFamily="34" charset="0"/>
                <a:ea typeface="Lato" panose="020F0502020204030203" pitchFamily="34" charset="0"/>
                <a:cs typeface="Lato" panose="020F0502020204030203" pitchFamily="34" charset="0"/>
              </a:rPr>
              <a:t>Best Practices</a:t>
            </a:r>
          </a:p>
        </p:txBody>
      </p:sp>
      <p:pic>
        <p:nvPicPr>
          <p:cNvPr id="15" name="Picture 14" descr="A view of a car window&#10;&#10;Description automatically generated">
            <a:extLst>
              <a:ext uri="{FF2B5EF4-FFF2-40B4-BE49-F238E27FC236}">
                <a16:creationId xmlns:a16="http://schemas.microsoft.com/office/drawing/2014/main" id="{35B8466A-349F-4220-A86E-29EF19C09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pic>
        <p:nvPicPr>
          <p:cNvPr id="7" name="Picture 2" descr="AssuredPartners Announces Acquisition of Owen-Dunn Insurance Services">
            <a:extLst>
              <a:ext uri="{FF2B5EF4-FFF2-40B4-BE49-F238E27FC236}">
                <a16:creationId xmlns:a16="http://schemas.microsoft.com/office/drawing/2014/main" id="{380B59E3-E036-4E79-9711-77FF37B16A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6932" y="6263112"/>
            <a:ext cx="1017142" cy="29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588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177B72C-92DF-4B9F-AE5D-EB4A415F382F}"/>
              </a:ext>
            </a:extLst>
          </p:cNvPr>
          <p:cNvSpPr txBox="1">
            <a:spLocks/>
          </p:cNvSpPr>
          <p:nvPr/>
        </p:nvSpPr>
        <p:spPr>
          <a:xfrm>
            <a:off x="0" y="6"/>
            <a:ext cx="9144000" cy="625868"/>
          </a:xfrm>
          <a:prstGeom prst="rect">
            <a:avLst/>
          </a:prstGeom>
          <a:noFill/>
        </p:spPr>
        <p:txBody>
          <a:bodyPr vert="horz" lIns="0" tIns="45720" rIns="91440" bIns="45720" rtlCol="0" anchor="b" anchorCtr="0">
            <a:noAutofit/>
          </a:bodyPr>
          <a:lstStyle>
            <a:lvl1pPr marL="55472" marR="0" indent="-55472" algn="ctr" defTabSz="887553" rtl="0" eaLnBrk="1" fontAlgn="auto" latinLnBrk="0" hangingPunct="1">
              <a:lnSpc>
                <a:spcPct val="100000"/>
              </a:lnSpc>
              <a:spcBef>
                <a:spcPct val="0"/>
              </a:spcBef>
              <a:spcAft>
                <a:spcPct val="0"/>
              </a:spcAft>
              <a:buNone/>
              <a:tabLst>
                <a:tab pos="0" algn="l"/>
              </a:tabLst>
              <a:defRPr kumimoji="0" lang="en-US" sz="2912" b="0" i="0" u="none" strike="noStrike" kern="1200" cap="none" spc="0" normalizeH="0" baseline="0" dirty="0">
                <a:ln>
                  <a:noFill/>
                </a:ln>
                <a:solidFill>
                  <a:schemeClr val="tx2"/>
                </a:solidFill>
                <a:effectLst/>
                <a:uFillTx/>
                <a:latin typeface="Lato Heavy" panose="020F0502020204030203" pitchFamily="34" charset="0"/>
                <a:ea typeface="Lato Heavy" panose="020F0502020204030203" pitchFamily="34" charset="0"/>
                <a:cs typeface="Lato Heavy" panose="020F0502020204030203" pitchFamily="34" charset="0"/>
                <a:sym typeface="Lato Regular"/>
              </a:defRPr>
            </a:lvl1pPr>
          </a:lstStyle>
          <a:p>
            <a:pPr marL="55472" marR="0" lvl="0" indent="-55472" algn="ctr" defTabSz="887553" rtl="0" eaLnBrk="1" fontAlgn="auto" latinLnBrk="0" hangingPunct="1">
              <a:lnSpc>
                <a:spcPct val="100000"/>
              </a:lnSpc>
              <a:spcBef>
                <a:spcPct val="0"/>
              </a:spcBef>
              <a:spcAft>
                <a:spcPct val="0"/>
              </a:spcAft>
              <a:buClrTx/>
              <a:buSzTx/>
              <a:buFontTx/>
              <a:buNone/>
              <a:tabLst>
                <a:tab pos="0" algn="l"/>
              </a:tabLst>
              <a:defRPr/>
            </a:pPr>
            <a:r>
              <a:rPr kumimoji="0" lang="en-US" sz="2912" b="1" i="0" u="none" strike="noStrike" kern="1200" cap="none" spc="0" normalizeH="0" baseline="0" noProof="0" dirty="0">
                <a:ln>
                  <a:noFill/>
                </a:ln>
                <a:solidFill>
                  <a:srgbClr val="1F497D"/>
                </a:solidFill>
                <a:effectLst/>
                <a:uLnTx/>
                <a:uFillTx/>
                <a:latin typeface="Lato" panose="020F0502020204030203" pitchFamily="34" charset="0"/>
                <a:ea typeface="Lato" panose="020F0502020204030203" pitchFamily="34" charset="0"/>
                <a:cs typeface="Lato" panose="020F0502020204030203" pitchFamily="34" charset="0"/>
                <a:sym typeface="Lato Regular"/>
              </a:rPr>
              <a:t>Stress Test Recordkeeper</a:t>
            </a:r>
          </a:p>
        </p:txBody>
      </p:sp>
      <p:graphicFrame>
        <p:nvGraphicFramePr>
          <p:cNvPr id="9" name="Table 8">
            <a:extLst>
              <a:ext uri="{FF2B5EF4-FFF2-40B4-BE49-F238E27FC236}">
                <a16:creationId xmlns:a16="http://schemas.microsoft.com/office/drawing/2014/main" id="{D22533AA-3D67-46D9-8073-AD4218A5344E}"/>
              </a:ext>
            </a:extLst>
          </p:cNvPr>
          <p:cNvGraphicFramePr>
            <a:graphicFrameLocks noGrp="1"/>
          </p:cNvGraphicFramePr>
          <p:nvPr>
            <p:extLst>
              <p:ext uri="{D42A27DB-BD31-4B8C-83A1-F6EECF244321}">
                <p14:modId xmlns:p14="http://schemas.microsoft.com/office/powerpoint/2010/main" val="366985545"/>
              </p:ext>
            </p:extLst>
          </p:nvPr>
        </p:nvGraphicFramePr>
        <p:xfrm>
          <a:off x="405114" y="740779"/>
          <a:ext cx="8333771" cy="5649564"/>
        </p:xfrm>
        <a:graphic>
          <a:graphicData uri="http://schemas.openxmlformats.org/drawingml/2006/table">
            <a:tbl>
              <a:tblPr firstRow="1" bandRow="1"/>
              <a:tblGrid>
                <a:gridCol w="5220182">
                  <a:extLst>
                    <a:ext uri="{9D8B030D-6E8A-4147-A177-3AD203B41FA5}">
                      <a16:colId xmlns:a16="http://schemas.microsoft.com/office/drawing/2014/main" val="1072098782"/>
                    </a:ext>
                  </a:extLst>
                </a:gridCol>
                <a:gridCol w="1434996">
                  <a:extLst>
                    <a:ext uri="{9D8B030D-6E8A-4147-A177-3AD203B41FA5}">
                      <a16:colId xmlns:a16="http://schemas.microsoft.com/office/drawing/2014/main" val="2167765822"/>
                    </a:ext>
                  </a:extLst>
                </a:gridCol>
                <a:gridCol w="1678593">
                  <a:extLst>
                    <a:ext uri="{9D8B030D-6E8A-4147-A177-3AD203B41FA5}">
                      <a16:colId xmlns:a16="http://schemas.microsoft.com/office/drawing/2014/main" val="2256132339"/>
                    </a:ext>
                  </a:extLst>
                </a:gridCol>
              </a:tblGrid>
              <a:tr h="71554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solidFill>
                          <a:schemeClr val="tx1">
                            <a:lumMod val="75000"/>
                            <a:lumOff val="25000"/>
                          </a:schemeClr>
                        </a:solidFill>
                        <a:latin typeface="Segoe UI Light" panose="020B0502040204020203" pitchFamily="34" charset="0"/>
                        <a:cs typeface="Segoe UI Light" panose="020B0502040204020203" pitchFamily="34" charset="0"/>
                      </a:endParaRPr>
                    </a:p>
                  </a:txBody>
                  <a:tcPr marL="100584" marR="10058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a:solidFill>
                            <a:schemeClr val="tx1">
                              <a:lumMod val="75000"/>
                              <a:lumOff val="25000"/>
                            </a:schemeClr>
                          </a:solidFill>
                          <a:latin typeface="Segoe UI Light" panose="020B0502040204020203" pitchFamily="34" charset="0"/>
                          <a:cs typeface="Segoe UI Light" panose="020B0502040204020203" pitchFamily="34" charset="0"/>
                        </a:rPr>
                        <a:t>Minimum Requirement </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a:solidFill>
                            <a:srgbClr val="1F497D"/>
                          </a:solidFill>
                          <a:latin typeface="Segoe UI Light" panose="020B0502040204020203" pitchFamily="34" charset="0"/>
                          <a:cs typeface="Segoe UI Light" panose="020B0502040204020203" pitchFamily="34" charset="0"/>
                        </a:rPr>
                        <a:t>Best Practices</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19211507"/>
                  </a:ext>
                </a:extLst>
              </a:tr>
              <a:tr h="4703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nSpc>
                          <a:spcPct val="110000"/>
                        </a:lnSpc>
                        <a:spcBef>
                          <a:spcPts val="300"/>
                        </a:spcBef>
                        <a:spcAft>
                          <a:spcPts val="300"/>
                        </a:spcAft>
                        <a:buNone/>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Retains compliant, streamlined and accurate processing</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887553" rtl="0" eaLnBrk="1" latinLnBrk="0" hangingPunct="1"/>
                      <a:r>
                        <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sym typeface="Symbol" panose="05050102010706020507" pitchFamily="18" charset="2"/>
                        </a:rPr>
                        <a:t></a:t>
                      </a:r>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243268589"/>
                  </a:ext>
                </a:extLst>
              </a:tr>
              <a:tr h="4944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nSpc>
                          <a:spcPct val="110000"/>
                        </a:lnSpc>
                        <a:spcBef>
                          <a:spcPts val="300"/>
                        </a:spcBef>
                        <a:spcAft>
                          <a:spcPts val="300"/>
                        </a:spcAft>
                        <a:buNone/>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Provides full administrative services – notices, testing, 5500 filing, statements</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887553" rtl="0" eaLnBrk="1" fontAlgn="auto" latinLnBrk="0" hangingPunct="1">
                        <a:lnSpc>
                          <a:spcPct val="100000"/>
                        </a:lnSpc>
                        <a:spcBef>
                          <a:spcPts val="0"/>
                        </a:spcBef>
                        <a:spcAft>
                          <a:spcPts val="0"/>
                        </a:spcAft>
                        <a:buClrTx/>
                        <a:buSzTx/>
                        <a:buFontTx/>
                        <a:buNone/>
                        <a:tabLst/>
                        <a:defRPr/>
                      </a:pPr>
                      <a:r>
                        <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sym typeface="Symbol" panose="05050102010706020507" pitchFamily="18" charset="2"/>
                        </a:rPr>
                        <a:t></a:t>
                      </a:r>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58143983"/>
                  </a:ext>
                </a:extLst>
              </a:tr>
              <a:tr h="56134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nSpc>
                          <a:spcPct val="110000"/>
                        </a:lnSpc>
                        <a:spcBef>
                          <a:spcPts val="300"/>
                        </a:spcBef>
                        <a:spcAft>
                          <a:spcPts val="300"/>
                        </a:spcAft>
                        <a:buNone/>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Consistent support requirements</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887553" rtl="0" eaLnBrk="1" fontAlgn="auto" latinLnBrk="0" hangingPunct="1">
                        <a:lnSpc>
                          <a:spcPct val="100000"/>
                        </a:lnSpc>
                        <a:spcBef>
                          <a:spcPts val="0"/>
                        </a:spcBef>
                        <a:spcAft>
                          <a:spcPts val="0"/>
                        </a:spcAft>
                        <a:buClrTx/>
                        <a:buSzTx/>
                        <a:buFontTx/>
                        <a:buNone/>
                        <a:tabLst/>
                        <a:defRPr/>
                      </a:pPr>
                      <a:r>
                        <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sym typeface="Symbol" panose="05050102010706020507" pitchFamily="18" charset="2"/>
                        </a:rPr>
                        <a:t></a:t>
                      </a:r>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15376500"/>
                  </a:ext>
                </a:extLst>
              </a:tr>
              <a:tr h="4703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nSpc>
                          <a:spcPct val="110000"/>
                        </a:lnSpc>
                        <a:spcBef>
                          <a:spcPts val="300"/>
                        </a:spcBef>
                        <a:spcAft>
                          <a:spcPts val="300"/>
                        </a:spcAft>
                        <a:buNone/>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Reasonable fees</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887553" rtl="0" eaLnBrk="1" fontAlgn="auto" latinLnBrk="0" hangingPunct="1">
                        <a:lnSpc>
                          <a:spcPct val="100000"/>
                        </a:lnSpc>
                        <a:spcBef>
                          <a:spcPts val="0"/>
                        </a:spcBef>
                        <a:spcAft>
                          <a:spcPts val="0"/>
                        </a:spcAft>
                        <a:buClrTx/>
                        <a:buSzTx/>
                        <a:buFontTx/>
                        <a:buNone/>
                        <a:tabLst/>
                        <a:defRPr/>
                      </a:pPr>
                      <a:r>
                        <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sym typeface="Symbol" panose="05050102010706020507" pitchFamily="18" charset="2"/>
                        </a:rPr>
                        <a:t></a:t>
                      </a:r>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01682105"/>
                  </a:ext>
                </a:extLst>
              </a:tr>
              <a:tr h="4703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ct val="110000"/>
                        </a:lnSpc>
                        <a:spcBef>
                          <a:spcPts val="300"/>
                        </a:spcBef>
                        <a:spcAft>
                          <a:spcPts val="300"/>
                        </a:spcAft>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Full Integration with payroll provider</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887553" rtl="0" eaLnBrk="1" latinLnBrk="0" hangingPunct="1"/>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609010627"/>
                  </a:ext>
                </a:extLst>
              </a:tr>
              <a:tr h="56507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ct val="110000"/>
                        </a:lnSpc>
                        <a:spcBef>
                          <a:spcPts val="300"/>
                        </a:spcBef>
                        <a:spcAft>
                          <a:spcPts val="300"/>
                        </a:spcAft>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Personalized digital experience – online, mobile and human touch points</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887553" rtl="0" eaLnBrk="1" latinLnBrk="0" hangingPunct="1"/>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47094643"/>
                  </a:ext>
                </a:extLst>
              </a:tr>
              <a:tr h="4703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ct val="110000"/>
                        </a:lnSpc>
                        <a:spcBef>
                          <a:spcPts val="300"/>
                        </a:spcBef>
                        <a:spcAft>
                          <a:spcPts val="300"/>
                        </a:spcAft>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Robust wellness and retirement tools</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887553" rtl="0" eaLnBrk="1" latinLnBrk="0" hangingPunct="1"/>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67144528"/>
                  </a:ext>
                </a:extLst>
              </a:tr>
              <a:tr h="4703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ct val="110000"/>
                        </a:lnSpc>
                        <a:spcBef>
                          <a:spcPts val="300"/>
                        </a:spcBef>
                        <a:spcAft>
                          <a:spcPts val="300"/>
                        </a:spcAft>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Cybersecurity protection</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887553" rtl="0" eaLnBrk="1" latinLnBrk="0" hangingPunct="1"/>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566083714"/>
                  </a:ext>
                </a:extLst>
              </a:tr>
              <a:tr h="4703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ct val="110000"/>
                        </a:lnSpc>
                        <a:spcBef>
                          <a:spcPts val="300"/>
                        </a:spcBef>
                        <a:spcAft>
                          <a:spcPts val="300"/>
                        </a:spcAft>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Proactive assistance with legislative changes</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887553" rtl="0" eaLnBrk="1" latinLnBrk="0" hangingPunct="1"/>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454034514"/>
                  </a:ext>
                </a:extLst>
              </a:tr>
              <a:tr h="4703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ct val="110000"/>
                        </a:lnSpc>
                        <a:spcBef>
                          <a:spcPts val="300"/>
                        </a:spcBef>
                        <a:spcAft>
                          <a:spcPts val="300"/>
                        </a:spcAft>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Crisis Management Plan – Formalized and Tested</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887553" rtl="0" eaLnBrk="1" latinLnBrk="0" hangingPunct="1"/>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03915166"/>
                  </a:ext>
                </a:extLst>
              </a:tr>
            </a:tbl>
          </a:graphicData>
        </a:graphic>
      </p:graphicFrame>
      <p:pic>
        <p:nvPicPr>
          <p:cNvPr id="5" name="Picture 2" descr="AssuredPartners Announces Acquisition of Owen-Dunn Insurance Services">
            <a:extLst>
              <a:ext uri="{FF2B5EF4-FFF2-40B4-BE49-F238E27FC236}">
                <a16:creationId xmlns:a16="http://schemas.microsoft.com/office/drawing/2014/main" id="{5632B93E-3D7D-4FBA-82ED-FD84D5115C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6932" y="6427496"/>
            <a:ext cx="1017142" cy="29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579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3322CE-7F4F-46C1-83A6-040F885BFCA0}"/>
              </a:ext>
            </a:extLst>
          </p:cNvPr>
          <p:cNvSpPr txBox="1">
            <a:spLocks/>
          </p:cNvSpPr>
          <p:nvPr/>
        </p:nvSpPr>
        <p:spPr>
          <a:xfrm>
            <a:off x="0" y="6"/>
            <a:ext cx="9144000" cy="625868"/>
          </a:xfrm>
          <a:prstGeom prst="rect">
            <a:avLst/>
          </a:prstGeom>
          <a:noFill/>
        </p:spPr>
        <p:txBody>
          <a:bodyPr vert="horz" lIns="0" tIns="45720" rIns="91440" bIns="45720" rtlCol="0" anchor="b" anchorCtr="0">
            <a:noAutofit/>
          </a:bodyPr>
          <a:lstStyle>
            <a:lvl1pPr marL="55472" marR="0" indent="-55472" algn="ctr" defTabSz="887553" rtl="0" eaLnBrk="1" fontAlgn="auto" latinLnBrk="0" hangingPunct="1">
              <a:lnSpc>
                <a:spcPct val="100000"/>
              </a:lnSpc>
              <a:spcBef>
                <a:spcPct val="0"/>
              </a:spcBef>
              <a:spcAft>
                <a:spcPct val="0"/>
              </a:spcAft>
              <a:buNone/>
              <a:tabLst>
                <a:tab pos="0" algn="l"/>
              </a:tabLst>
              <a:defRPr kumimoji="0" lang="en-US" sz="2912" b="0" i="0" u="none" strike="noStrike" kern="1200" cap="none" spc="0" normalizeH="0" baseline="0" dirty="0">
                <a:ln>
                  <a:noFill/>
                </a:ln>
                <a:solidFill>
                  <a:schemeClr val="tx2"/>
                </a:solidFill>
                <a:effectLst/>
                <a:uFillTx/>
                <a:latin typeface="Lato Heavy" panose="020F0502020204030203" pitchFamily="34" charset="0"/>
                <a:ea typeface="Lato Heavy" panose="020F0502020204030203" pitchFamily="34" charset="0"/>
                <a:cs typeface="Lato Heavy" panose="020F0502020204030203" pitchFamily="34" charset="0"/>
                <a:sym typeface="Lato Regular"/>
              </a:defRPr>
            </a:lvl1pPr>
          </a:lstStyle>
          <a:p>
            <a:pPr marL="55472" marR="0" lvl="0" indent="-55472" algn="ctr" defTabSz="887553" rtl="0" eaLnBrk="1" fontAlgn="auto" latinLnBrk="0" hangingPunct="1">
              <a:lnSpc>
                <a:spcPct val="100000"/>
              </a:lnSpc>
              <a:spcBef>
                <a:spcPct val="0"/>
              </a:spcBef>
              <a:spcAft>
                <a:spcPct val="0"/>
              </a:spcAft>
              <a:buClrTx/>
              <a:buSzTx/>
              <a:buFontTx/>
              <a:buNone/>
              <a:tabLst>
                <a:tab pos="0" algn="l"/>
              </a:tabLst>
              <a:defRPr/>
            </a:pPr>
            <a:r>
              <a:rPr kumimoji="0" lang="en-US" sz="2912" b="1" i="0" u="none" strike="noStrike" kern="1200" cap="none" spc="0" normalizeH="0" baseline="0" noProof="0" dirty="0">
                <a:ln>
                  <a:noFill/>
                </a:ln>
                <a:solidFill>
                  <a:srgbClr val="1F497D"/>
                </a:solidFill>
                <a:effectLst/>
                <a:uLnTx/>
                <a:uFillTx/>
                <a:latin typeface="Lato" panose="020F0502020204030203" pitchFamily="34" charset="0"/>
                <a:ea typeface="Lato" panose="020F0502020204030203" pitchFamily="34" charset="0"/>
                <a:cs typeface="Lato" panose="020F0502020204030203" pitchFamily="34" charset="0"/>
                <a:sym typeface="Lato Regular"/>
              </a:rPr>
              <a:t>Stress Test Advisor</a:t>
            </a:r>
          </a:p>
        </p:txBody>
      </p:sp>
      <p:graphicFrame>
        <p:nvGraphicFramePr>
          <p:cNvPr id="5" name="Table 4">
            <a:extLst>
              <a:ext uri="{FF2B5EF4-FFF2-40B4-BE49-F238E27FC236}">
                <a16:creationId xmlns:a16="http://schemas.microsoft.com/office/drawing/2014/main" id="{89AA930A-53CE-46CE-869C-45C29B33548E}"/>
              </a:ext>
            </a:extLst>
          </p:cNvPr>
          <p:cNvGraphicFramePr>
            <a:graphicFrameLocks noGrp="1"/>
          </p:cNvGraphicFramePr>
          <p:nvPr>
            <p:extLst>
              <p:ext uri="{D42A27DB-BD31-4B8C-83A1-F6EECF244321}">
                <p14:modId xmlns:p14="http://schemas.microsoft.com/office/powerpoint/2010/main" val="3730922802"/>
              </p:ext>
            </p:extLst>
          </p:nvPr>
        </p:nvGraphicFramePr>
        <p:xfrm>
          <a:off x="405114" y="713290"/>
          <a:ext cx="8333771" cy="5431419"/>
        </p:xfrm>
        <a:graphic>
          <a:graphicData uri="http://schemas.openxmlformats.org/drawingml/2006/table">
            <a:tbl>
              <a:tblPr firstRow="1" bandRow="1"/>
              <a:tblGrid>
                <a:gridCol w="5220182">
                  <a:extLst>
                    <a:ext uri="{9D8B030D-6E8A-4147-A177-3AD203B41FA5}">
                      <a16:colId xmlns:a16="http://schemas.microsoft.com/office/drawing/2014/main" val="1072098782"/>
                    </a:ext>
                  </a:extLst>
                </a:gridCol>
                <a:gridCol w="1434996">
                  <a:extLst>
                    <a:ext uri="{9D8B030D-6E8A-4147-A177-3AD203B41FA5}">
                      <a16:colId xmlns:a16="http://schemas.microsoft.com/office/drawing/2014/main" val="2167765822"/>
                    </a:ext>
                  </a:extLst>
                </a:gridCol>
                <a:gridCol w="1678593">
                  <a:extLst>
                    <a:ext uri="{9D8B030D-6E8A-4147-A177-3AD203B41FA5}">
                      <a16:colId xmlns:a16="http://schemas.microsoft.com/office/drawing/2014/main" val="2256132339"/>
                    </a:ext>
                  </a:extLst>
                </a:gridCol>
              </a:tblGrid>
              <a:tr h="83331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solidFill>
                          <a:schemeClr val="tx1">
                            <a:lumMod val="75000"/>
                            <a:lumOff val="25000"/>
                          </a:schemeClr>
                        </a:solidFill>
                        <a:latin typeface="Segoe UI Light" panose="020B0502040204020203" pitchFamily="34" charset="0"/>
                        <a:cs typeface="Segoe UI Light" panose="020B0502040204020203" pitchFamily="34" charset="0"/>
                      </a:endParaRPr>
                    </a:p>
                  </a:txBody>
                  <a:tcPr marL="100584" marR="10058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a:solidFill>
                            <a:schemeClr val="tx1">
                              <a:lumMod val="75000"/>
                              <a:lumOff val="25000"/>
                            </a:schemeClr>
                          </a:solidFill>
                          <a:latin typeface="Segoe UI Light" panose="020B0502040204020203" pitchFamily="34" charset="0"/>
                          <a:cs typeface="Segoe UI Light" panose="020B0502040204020203" pitchFamily="34" charset="0"/>
                        </a:rPr>
                        <a:t>Minimum Requirement </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a:solidFill>
                            <a:srgbClr val="1F497D"/>
                          </a:solidFill>
                          <a:latin typeface="Segoe UI Light" panose="020B0502040204020203" pitchFamily="34" charset="0"/>
                          <a:cs typeface="Segoe UI Light" panose="020B0502040204020203" pitchFamily="34" charset="0"/>
                        </a:rPr>
                        <a:t>Best Practices</a:t>
                      </a:r>
                    </a:p>
                  </a:txBody>
                  <a:tcPr marL="100584" marR="100584"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19211507"/>
                  </a:ext>
                </a:extLst>
              </a:tr>
              <a:tr h="5477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nSpc>
                          <a:spcPct val="110000"/>
                        </a:lnSpc>
                        <a:spcBef>
                          <a:spcPts val="300"/>
                        </a:spcBef>
                        <a:spcAft>
                          <a:spcPts val="300"/>
                        </a:spcAft>
                        <a:buNone/>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Plan Fiduciary – 3(21) or 3(38) </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887553" rtl="0" eaLnBrk="1" latinLnBrk="0" hangingPunct="1"/>
                      <a:r>
                        <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sym typeface="Symbol" panose="05050102010706020507" pitchFamily="18" charset="2"/>
                        </a:rPr>
                        <a:t></a:t>
                      </a:r>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243268589"/>
                  </a:ext>
                </a:extLst>
              </a:tr>
              <a:tr h="5477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nSpc>
                          <a:spcPct val="110000"/>
                        </a:lnSpc>
                        <a:spcBef>
                          <a:spcPts val="300"/>
                        </a:spcBef>
                        <a:spcAft>
                          <a:spcPts val="300"/>
                        </a:spcAft>
                        <a:buNone/>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Transparent, Fee-based service model</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887553" rtl="0" eaLnBrk="1" fontAlgn="auto" latinLnBrk="0" hangingPunct="1">
                        <a:lnSpc>
                          <a:spcPct val="100000"/>
                        </a:lnSpc>
                        <a:spcBef>
                          <a:spcPts val="0"/>
                        </a:spcBef>
                        <a:spcAft>
                          <a:spcPts val="0"/>
                        </a:spcAft>
                        <a:buClrTx/>
                        <a:buSzTx/>
                        <a:buFontTx/>
                        <a:buNone/>
                        <a:tabLst/>
                        <a:defRPr/>
                      </a:pPr>
                      <a:r>
                        <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sym typeface="Symbol" panose="05050102010706020507" pitchFamily="18" charset="2"/>
                        </a:rPr>
                        <a:t></a:t>
                      </a:r>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58143983"/>
                  </a:ext>
                </a:extLst>
              </a:tr>
              <a:tr h="65373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nSpc>
                          <a:spcPct val="110000"/>
                        </a:lnSpc>
                        <a:spcBef>
                          <a:spcPts val="300"/>
                        </a:spcBef>
                        <a:spcAft>
                          <a:spcPts val="300"/>
                        </a:spcAft>
                        <a:buNone/>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Educate committee </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887553" rtl="0" eaLnBrk="1" fontAlgn="auto" latinLnBrk="0" hangingPunct="1">
                        <a:lnSpc>
                          <a:spcPct val="100000"/>
                        </a:lnSpc>
                        <a:spcBef>
                          <a:spcPts val="0"/>
                        </a:spcBef>
                        <a:spcAft>
                          <a:spcPts val="0"/>
                        </a:spcAft>
                        <a:buClrTx/>
                        <a:buSzTx/>
                        <a:buFontTx/>
                        <a:buNone/>
                        <a:tabLst/>
                        <a:defRPr/>
                      </a:pPr>
                      <a:r>
                        <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sym typeface="Symbol" panose="05050102010706020507" pitchFamily="18" charset="2"/>
                        </a:rPr>
                        <a:t></a:t>
                      </a:r>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15376500"/>
                  </a:ext>
                </a:extLst>
              </a:tr>
              <a:tr h="5477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a:lnSpc>
                          <a:spcPct val="110000"/>
                        </a:lnSpc>
                        <a:spcBef>
                          <a:spcPts val="300"/>
                        </a:spcBef>
                        <a:spcAft>
                          <a:spcPts val="300"/>
                        </a:spcAft>
                        <a:buNone/>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Rigorous and objective investment process</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887553" rtl="0" eaLnBrk="1" fontAlgn="auto" latinLnBrk="0" hangingPunct="1">
                        <a:lnSpc>
                          <a:spcPct val="100000"/>
                        </a:lnSpc>
                        <a:spcBef>
                          <a:spcPts val="0"/>
                        </a:spcBef>
                        <a:spcAft>
                          <a:spcPts val="0"/>
                        </a:spcAft>
                        <a:buClrTx/>
                        <a:buSzTx/>
                        <a:buFontTx/>
                        <a:buNone/>
                        <a:tabLst/>
                        <a:defRPr/>
                      </a:pPr>
                      <a:r>
                        <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sym typeface="Symbol" panose="05050102010706020507" pitchFamily="18" charset="2"/>
                        </a:rPr>
                        <a:t></a:t>
                      </a:r>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01682105"/>
                  </a:ext>
                </a:extLst>
              </a:tr>
              <a:tr h="5477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ct val="110000"/>
                        </a:lnSpc>
                        <a:spcBef>
                          <a:spcPts val="300"/>
                        </a:spcBef>
                        <a:spcAft>
                          <a:spcPts val="300"/>
                        </a:spcAft>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Specialist</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887553" rtl="0" eaLnBrk="1" latinLnBrk="0" hangingPunct="1"/>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609010627"/>
                  </a:ext>
                </a:extLst>
              </a:tr>
              <a:tr h="65807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ct val="110000"/>
                        </a:lnSpc>
                        <a:spcBef>
                          <a:spcPts val="300"/>
                        </a:spcBef>
                        <a:spcAft>
                          <a:spcPts val="300"/>
                        </a:spcAft>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Comprehensive service model that covers all the bases</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887553" rtl="0" eaLnBrk="1" latinLnBrk="0" hangingPunct="1"/>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47094643"/>
                  </a:ext>
                </a:extLst>
              </a:tr>
              <a:tr h="5477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ct val="110000"/>
                        </a:lnSpc>
                        <a:spcBef>
                          <a:spcPts val="300"/>
                        </a:spcBef>
                        <a:spcAft>
                          <a:spcPts val="300"/>
                        </a:spcAft>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Participant financial coaching and wellness platform</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887553" rtl="0" eaLnBrk="1" latinLnBrk="0" hangingPunct="1"/>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67144528"/>
                  </a:ext>
                </a:extLst>
              </a:tr>
              <a:tr h="5477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lnSpc>
                          <a:spcPct val="110000"/>
                        </a:lnSpc>
                        <a:spcBef>
                          <a:spcPts val="300"/>
                        </a:spcBef>
                        <a:spcAft>
                          <a:spcPts val="300"/>
                        </a:spcAft>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Crisis Management Plan – Formalized and Tested</a:t>
                      </a:r>
                    </a:p>
                  </a:txBody>
                  <a:tcPr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887553" rtl="0" eaLnBrk="1" latinLnBrk="0" hangingPunct="1"/>
                      <a:endParaRPr lang="en-US" sz="2800" kern="1200" dirty="0">
                        <a:solidFill>
                          <a:schemeClr val="tx1">
                            <a:lumMod val="65000"/>
                            <a:lumOff val="35000"/>
                          </a:schemeClr>
                        </a:solidFill>
                        <a:latin typeface="Segoe UI Light" panose="020B0502040204020203" pitchFamily="34" charset="0"/>
                        <a:ea typeface="+mn-ea"/>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2800" dirty="0">
                          <a:solidFill>
                            <a:schemeClr val="tx1">
                              <a:lumMod val="65000"/>
                              <a:lumOff val="35000"/>
                            </a:schemeClr>
                          </a:solidFill>
                          <a:latin typeface="Segoe UI Light" panose="020B0502040204020203" pitchFamily="34" charset="0"/>
                          <a:cs typeface="Segoe UI Light" panose="020B0502040204020203" pitchFamily="34" charset="0"/>
                          <a:sym typeface="Symbol" panose="05050102010706020507" pitchFamily="18" charset="2"/>
                        </a:rPr>
                        <a:t></a:t>
                      </a:r>
                      <a:endParaRPr lang="en-US" sz="2800" dirty="0">
                        <a:solidFill>
                          <a:schemeClr val="tx2"/>
                        </a:solidFill>
                        <a:latin typeface="Segoe UI Light" panose="020B0502040204020203" pitchFamily="34" charset="0"/>
                        <a:cs typeface="Segoe UI Light" panose="020B0502040204020203" pitchFamily="34" charset="0"/>
                      </a:endParaRPr>
                    </a:p>
                  </a:txBody>
                  <a:tcPr marL="0" marR="0" marT="0" marB="0">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566083714"/>
                  </a:ext>
                </a:extLst>
              </a:tr>
            </a:tbl>
          </a:graphicData>
        </a:graphic>
      </p:graphicFrame>
      <p:pic>
        <p:nvPicPr>
          <p:cNvPr id="7" name="Picture 2" descr="AssuredPartners Announces Acquisition of Owen-Dunn Insurance Services">
            <a:extLst>
              <a:ext uri="{FF2B5EF4-FFF2-40B4-BE49-F238E27FC236}">
                <a16:creationId xmlns:a16="http://schemas.microsoft.com/office/drawing/2014/main" id="{97C561A4-8D49-45DC-A1F4-4CAE1AF5E2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6932" y="6263112"/>
            <a:ext cx="1017142" cy="29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148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1D80A-36EB-44E2-830A-AAE2003DE242}"/>
              </a:ext>
            </a:extLst>
          </p:cNvPr>
          <p:cNvSpPr>
            <a:spLocks noGrp="1"/>
          </p:cNvSpPr>
          <p:nvPr>
            <p:ph type="title" idx="4294967295"/>
          </p:nvPr>
        </p:nvSpPr>
        <p:spPr>
          <a:xfrm>
            <a:off x="0" y="324245"/>
            <a:ext cx="9144000" cy="625475"/>
          </a:xfrm>
          <a:prstGeom prst="rect">
            <a:avLst/>
          </a:prstGeom>
        </p:spPr>
        <p:txBody>
          <a:bodyPr/>
          <a:lst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a:lstStyle>
          <a:p>
            <a:pPr algn="ctr"/>
            <a:r>
              <a:rPr lang="en-US" sz="2912" b="1" dirty="0">
                <a:solidFill>
                  <a:srgbClr val="1F497D"/>
                </a:solidFill>
                <a:latin typeface="Lato" panose="020F0502020204030203" pitchFamily="34" charset="0"/>
                <a:ea typeface="Lato" panose="020F0502020204030203" pitchFamily="34" charset="0"/>
                <a:cs typeface="Lato" panose="020F0502020204030203" pitchFamily="34" charset="0"/>
              </a:rPr>
              <a:t>Employee Financial Anxiety and Vulnerability </a:t>
            </a:r>
          </a:p>
        </p:txBody>
      </p:sp>
      <p:graphicFrame>
        <p:nvGraphicFramePr>
          <p:cNvPr id="11" name="Content Placeholder 6">
            <a:extLst>
              <a:ext uri="{FF2B5EF4-FFF2-40B4-BE49-F238E27FC236}">
                <a16:creationId xmlns:a16="http://schemas.microsoft.com/office/drawing/2014/main" id="{40E4F263-626E-441F-80F8-BC941E315941}"/>
              </a:ext>
            </a:extLst>
          </p:cNvPr>
          <p:cNvGraphicFramePr>
            <a:graphicFrameLocks/>
          </p:cNvGraphicFramePr>
          <p:nvPr/>
        </p:nvGraphicFramePr>
        <p:xfrm>
          <a:off x="4661684" y="613458"/>
          <a:ext cx="4128726" cy="5070836"/>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0D95E6B2-7C8B-4C6B-B3D1-8E7914E73424}"/>
              </a:ext>
            </a:extLst>
          </p:cNvPr>
          <p:cNvSpPr/>
          <p:nvPr/>
        </p:nvSpPr>
        <p:spPr>
          <a:xfrm>
            <a:off x="5560657" y="5894834"/>
            <a:ext cx="161365" cy="161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a:lstStyle>
          <a:p>
            <a:pPr algn="ctr"/>
            <a:endParaRPr lang="en-US" sz="1588"/>
          </a:p>
        </p:txBody>
      </p:sp>
      <p:sp>
        <p:nvSpPr>
          <p:cNvPr id="13" name="TextBox 12">
            <a:extLst>
              <a:ext uri="{FF2B5EF4-FFF2-40B4-BE49-F238E27FC236}">
                <a16:creationId xmlns:a16="http://schemas.microsoft.com/office/drawing/2014/main" id="{919312AC-5A4C-4A7A-B851-ACD690B82B19}"/>
              </a:ext>
            </a:extLst>
          </p:cNvPr>
          <p:cNvSpPr txBox="1"/>
          <p:nvPr/>
        </p:nvSpPr>
        <p:spPr>
          <a:xfrm>
            <a:off x="5725916" y="5821277"/>
            <a:ext cx="3418084" cy="662489"/>
          </a:xfrm>
          <a:prstGeom prst="rect">
            <a:avLst/>
          </a:prstGeom>
          <a:noFill/>
        </p:spPr>
        <p:txBody>
          <a:bodyPr wrap="square" rtlCol="0">
            <a:spAutoFit/>
          </a:bodyPr>
          <a:lst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a:lstStyle>
          <a:p>
            <a:r>
              <a:rPr lang="en-US" sz="1235" dirty="0">
                <a:solidFill>
                  <a:schemeClr val="tx2"/>
                </a:solidFill>
                <a:latin typeface="Lato" panose="020F0502020204030203" pitchFamily="34" charset="0"/>
                <a:ea typeface="Lato" panose="020F0502020204030203" pitchFamily="34" charset="0"/>
                <a:cs typeface="Lato" panose="020F0502020204030203" pitchFamily="34" charset="0"/>
              </a:rPr>
              <a:t>% of Employees interested in benefit</a:t>
            </a:r>
          </a:p>
          <a:p>
            <a:endParaRPr lang="en-US" sz="1235" dirty="0">
              <a:solidFill>
                <a:schemeClr val="tx2"/>
              </a:solidFill>
              <a:latin typeface="Lato" panose="020F0502020204030203" pitchFamily="34" charset="0"/>
              <a:ea typeface="Lato" panose="020F0502020204030203" pitchFamily="34" charset="0"/>
              <a:cs typeface="Lato" panose="020F0502020204030203" pitchFamily="34" charset="0"/>
            </a:endParaRPr>
          </a:p>
          <a:p>
            <a:r>
              <a:rPr lang="en-US" sz="1235" dirty="0">
                <a:solidFill>
                  <a:schemeClr val="tx2"/>
                </a:solidFill>
                <a:latin typeface="Lato" panose="020F0502020204030203" pitchFamily="34" charset="0"/>
                <a:ea typeface="Lato" panose="020F0502020204030203" pitchFamily="34" charset="0"/>
                <a:cs typeface="Lato" panose="020F0502020204030203" pitchFamily="34" charset="0"/>
              </a:rPr>
              <a:t>% of Employers offering benefit</a:t>
            </a:r>
          </a:p>
        </p:txBody>
      </p:sp>
      <p:sp>
        <p:nvSpPr>
          <p:cNvPr id="14" name="Rectangle 13">
            <a:extLst>
              <a:ext uri="{FF2B5EF4-FFF2-40B4-BE49-F238E27FC236}">
                <a16:creationId xmlns:a16="http://schemas.microsoft.com/office/drawing/2014/main" id="{B5C88C92-98EF-4FF8-BB84-3C8A0275BB71}"/>
              </a:ext>
            </a:extLst>
          </p:cNvPr>
          <p:cNvSpPr/>
          <p:nvPr/>
        </p:nvSpPr>
        <p:spPr>
          <a:xfrm>
            <a:off x="5560658" y="6266739"/>
            <a:ext cx="161365" cy="16136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a:lstStyle>
          <a:p>
            <a:pPr algn="ctr"/>
            <a:endParaRPr lang="en-US" sz="1588">
              <a:solidFill>
                <a:schemeClr val="tx2"/>
              </a:solidFill>
            </a:endParaRPr>
          </a:p>
        </p:txBody>
      </p:sp>
      <p:sp>
        <p:nvSpPr>
          <p:cNvPr id="15" name="Rectangle 14">
            <a:extLst>
              <a:ext uri="{FF2B5EF4-FFF2-40B4-BE49-F238E27FC236}">
                <a16:creationId xmlns:a16="http://schemas.microsoft.com/office/drawing/2014/main" id="{CADE37C7-6492-4B6F-B302-70C539DB7AEC}"/>
              </a:ext>
            </a:extLst>
          </p:cNvPr>
          <p:cNvSpPr/>
          <p:nvPr/>
        </p:nvSpPr>
        <p:spPr>
          <a:xfrm>
            <a:off x="353589" y="6301116"/>
            <a:ext cx="5757325" cy="235001"/>
          </a:xfrm>
          <a:prstGeom prst="rect">
            <a:avLst/>
          </a:prstGeom>
        </p:spPr>
        <p:txBody>
          <a:bodyPr wrap="square">
            <a:spAutoFit/>
          </a:bodyPr>
          <a:lst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a:lstStyle>
          <a:p>
            <a:pPr defTabSz="887505">
              <a:defRPr/>
            </a:pPr>
            <a:r>
              <a:rPr lang="en-US" sz="927" dirty="0">
                <a:solidFill>
                  <a:prstClr val="white">
                    <a:lumMod val="50000"/>
                  </a:prstClr>
                </a:solidFill>
                <a:latin typeface="Lato Semibold" panose="020F0502020204030203" pitchFamily="34" charset="0"/>
                <a:ea typeface="Lato Semibold" panose="020F0502020204030203" pitchFamily="34" charset="0"/>
                <a:cs typeface="Lato Semibold" panose="020F0502020204030203" pitchFamily="34" charset="0"/>
              </a:rPr>
              <a:t>Source: MassMutual Workplace Benefits Study 2018. </a:t>
            </a:r>
          </a:p>
        </p:txBody>
      </p:sp>
      <p:sp>
        <p:nvSpPr>
          <p:cNvPr id="18" name="TextBox 17">
            <a:extLst>
              <a:ext uri="{FF2B5EF4-FFF2-40B4-BE49-F238E27FC236}">
                <a16:creationId xmlns:a16="http://schemas.microsoft.com/office/drawing/2014/main" id="{9DC1B18B-6333-4E1B-A600-EEC3C57410A8}"/>
              </a:ext>
            </a:extLst>
          </p:cNvPr>
          <p:cNvSpPr txBox="1"/>
          <p:nvPr/>
        </p:nvSpPr>
        <p:spPr>
          <a:xfrm>
            <a:off x="353589" y="3602344"/>
            <a:ext cx="3788815" cy="1416542"/>
          </a:xfrm>
          <a:prstGeom prst="rect">
            <a:avLst/>
          </a:prstGeom>
          <a:noFill/>
        </p:spPr>
        <p:txBody>
          <a:bodyPr wrap="square">
            <a:spAutoFit/>
          </a:bodyPr>
          <a:lstStyle/>
          <a:p>
            <a:pPr>
              <a:lnSpc>
                <a:spcPct val="150000"/>
              </a:lnSpc>
            </a:pPr>
            <a:r>
              <a:rPr kumimoji="0" lang="en-US" sz="2000" u="none" strike="noStrike" kern="1200" cap="none" spc="0" normalizeH="0" baseline="0" noProof="0" dirty="0">
                <a:ln>
                  <a:noFill/>
                </a:ln>
                <a:solidFill>
                  <a:srgbClr val="4D4D4D"/>
                </a:solidFill>
                <a:effectLst/>
                <a:uLnTx/>
                <a:uFillTx/>
                <a:latin typeface="Lato" panose="020F0502020204030203" pitchFamily="34" charset="0"/>
                <a:ea typeface="Lato" panose="020F0502020204030203" pitchFamily="34" charset="0"/>
                <a:cs typeface="Lato" panose="020F0502020204030203" pitchFamily="34" charset="0"/>
              </a:rPr>
              <a:t>of US workers are significantly burdened by financial stress and it affects their work productivity</a:t>
            </a:r>
          </a:p>
        </p:txBody>
      </p:sp>
      <p:sp>
        <p:nvSpPr>
          <p:cNvPr id="19" name="TextBox 18">
            <a:extLst>
              <a:ext uri="{FF2B5EF4-FFF2-40B4-BE49-F238E27FC236}">
                <a16:creationId xmlns:a16="http://schemas.microsoft.com/office/drawing/2014/main" id="{867C454C-B412-4A3F-8AA3-A95180152F40}"/>
              </a:ext>
            </a:extLst>
          </p:cNvPr>
          <p:cNvSpPr txBox="1"/>
          <p:nvPr/>
        </p:nvSpPr>
        <p:spPr>
          <a:xfrm>
            <a:off x="609564" y="1629625"/>
            <a:ext cx="3276867" cy="1866473"/>
          </a:xfrm>
          <a:prstGeom prst="rect">
            <a:avLst/>
          </a:prstGeom>
          <a:noFill/>
        </p:spPr>
        <p:txBody>
          <a:bodyPr wrap="square">
            <a:spAutoFit/>
          </a:bodyPr>
          <a:lstStyle/>
          <a:p>
            <a:pPr marL="0" marR="0" lvl="0" indent="0" algn="l" defTabSz="887553" rtl="0" eaLnBrk="1" fontAlgn="auto" latinLnBrk="0" hangingPunct="1">
              <a:lnSpc>
                <a:spcPct val="110000"/>
              </a:lnSpc>
              <a:spcBef>
                <a:spcPts val="0"/>
              </a:spcBef>
              <a:spcAft>
                <a:spcPts val="0"/>
              </a:spcAft>
              <a:buClrTx/>
              <a:buSzTx/>
              <a:buFont typeface="Arial" pitchFamily="34" charset="0"/>
              <a:buNone/>
              <a:tabLst/>
              <a:defRPr/>
            </a:pPr>
            <a:r>
              <a:rPr kumimoji="0" lang="en-US" sz="11500" b="0" i="0" u="none" strike="noStrike" kern="1200" cap="none" spc="97" normalizeH="0" baseline="0" noProof="0" dirty="0">
                <a:ln>
                  <a:noFill/>
                </a:ln>
                <a:solidFill>
                  <a:prstClr val="black">
                    <a:lumMod val="65000"/>
                    <a:lumOff val="35000"/>
                  </a:prstClr>
                </a:solidFill>
                <a:effectLst/>
                <a:uLnTx/>
                <a:uFillTx/>
                <a:latin typeface="Lato" panose="020F0502020204030203" pitchFamily="34" charset="0"/>
                <a:ea typeface="Lato" panose="020F0502020204030203" pitchFamily="34" charset="0"/>
                <a:cs typeface="Lato" panose="020F0502020204030203" pitchFamily="34" charset="0"/>
              </a:rPr>
              <a:t>67%</a:t>
            </a:r>
            <a:endParaRPr kumimoji="0" lang="en-US" sz="5400" b="0" i="0" u="none" strike="noStrike" kern="1200" cap="none" spc="97" normalizeH="0" baseline="0" noProof="0" dirty="0">
              <a:ln>
                <a:noFill/>
              </a:ln>
              <a:solidFill>
                <a:prstClr val="black">
                  <a:lumMod val="65000"/>
                  <a:lumOff val="35000"/>
                </a:prstClr>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16" name="Picture 2" descr="AssuredPartners Announces Acquisition of Owen-Dunn Insurance Services">
            <a:extLst>
              <a:ext uri="{FF2B5EF4-FFF2-40B4-BE49-F238E27FC236}">
                <a16:creationId xmlns:a16="http://schemas.microsoft.com/office/drawing/2014/main" id="{1682A614-7497-4AAE-BF8C-70AFD04FAD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6932" y="6468592"/>
            <a:ext cx="1017142" cy="29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127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121EDC0-5586-4EAA-B639-4113EE0671F9}"/>
              </a:ext>
            </a:extLst>
          </p:cNvPr>
          <p:cNvSpPr txBox="1">
            <a:spLocks/>
          </p:cNvSpPr>
          <p:nvPr/>
        </p:nvSpPr>
        <p:spPr>
          <a:xfrm>
            <a:off x="0" y="6"/>
            <a:ext cx="9144000" cy="625868"/>
          </a:xfrm>
          <a:prstGeom prst="rect">
            <a:avLst/>
          </a:prstGeom>
          <a:noFill/>
        </p:spPr>
        <p:txBody>
          <a:bodyPr vert="horz" lIns="0" tIns="45720" rIns="91440" bIns="45720" rtlCol="0" anchor="b" anchorCtr="0">
            <a:noAutofit/>
          </a:bodyPr>
          <a:lstStyle>
            <a:lvl1pPr marL="55472" marR="0" indent="-55472" algn="ctr" defTabSz="887553" rtl="0" eaLnBrk="1" fontAlgn="auto" latinLnBrk="0" hangingPunct="1">
              <a:lnSpc>
                <a:spcPct val="100000"/>
              </a:lnSpc>
              <a:spcBef>
                <a:spcPct val="0"/>
              </a:spcBef>
              <a:spcAft>
                <a:spcPct val="0"/>
              </a:spcAft>
              <a:buNone/>
              <a:tabLst>
                <a:tab pos="0" algn="l"/>
              </a:tabLst>
              <a:defRPr kumimoji="0" lang="en-US" sz="2912" b="0" i="0" u="none" strike="noStrike" kern="1200" cap="none" spc="0" normalizeH="0" baseline="0" dirty="0">
                <a:ln>
                  <a:noFill/>
                </a:ln>
                <a:solidFill>
                  <a:schemeClr val="tx2"/>
                </a:solidFill>
                <a:effectLst/>
                <a:uFillTx/>
                <a:latin typeface="Lato Heavy" panose="020F0502020204030203" pitchFamily="34" charset="0"/>
                <a:ea typeface="Lato Heavy" panose="020F0502020204030203" pitchFamily="34" charset="0"/>
                <a:cs typeface="Lato Heavy" panose="020F0502020204030203" pitchFamily="34" charset="0"/>
                <a:sym typeface="Lato Regular"/>
              </a:defRPr>
            </a:lvl1pPr>
          </a:lstStyle>
          <a:p>
            <a:pPr marL="55472" marR="0" lvl="0" indent="-55472" algn="ctr" defTabSz="887553" rtl="0" eaLnBrk="1" fontAlgn="auto" latinLnBrk="0" hangingPunct="1">
              <a:lnSpc>
                <a:spcPct val="100000"/>
              </a:lnSpc>
              <a:spcBef>
                <a:spcPct val="0"/>
              </a:spcBef>
              <a:spcAft>
                <a:spcPct val="0"/>
              </a:spcAft>
              <a:buClrTx/>
              <a:buSzTx/>
              <a:buFontTx/>
              <a:buNone/>
              <a:tabLst>
                <a:tab pos="0" algn="l"/>
              </a:tabLst>
              <a:defRPr/>
            </a:pPr>
            <a:r>
              <a:rPr kumimoji="0" lang="en-US" sz="2912" b="1" i="0" u="none" strike="noStrike" kern="1200" cap="none" spc="0" normalizeH="0" baseline="0" noProof="0" dirty="0">
                <a:ln>
                  <a:noFill/>
                </a:ln>
                <a:solidFill>
                  <a:srgbClr val="1F497D"/>
                </a:solidFill>
                <a:effectLst/>
                <a:uLnTx/>
                <a:uFillTx/>
                <a:latin typeface="Lato" panose="020F0502020204030203" pitchFamily="34" charset="0"/>
                <a:ea typeface="Lato" panose="020F0502020204030203" pitchFamily="34" charset="0"/>
                <a:cs typeface="Lato" panose="020F0502020204030203" pitchFamily="34" charset="0"/>
                <a:sym typeface="Lato Regular"/>
              </a:rPr>
              <a:t>What Employees Need</a:t>
            </a:r>
          </a:p>
        </p:txBody>
      </p:sp>
      <p:grpSp>
        <p:nvGrpSpPr>
          <p:cNvPr id="10" name="Group 36">
            <a:extLst>
              <a:ext uri="{FF2B5EF4-FFF2-40B4-BE49-F238E27FC236}">
                <a16:creationId xmlns:a16="http://schemas.microsoft.com/office/drawing/2014/main" id="{3C06F57E-A9B2-4390-BBC0-7330ECB8835C}"/>
              </a:ext>
            </a:extLst>
          </p:cNvPr>
          <p:cNvGrpSpPr>
            <a:grpSpLocks/>
          </p:cNvGrpSpPr>
          <p:nvPr/>
        </p:nvGrpSpPr>
        <p:grpSpPr bwMode="auto">
          <a:xfrm>
            <a:off x="884606" y="990766"/>
            <a:ext cx="7374787" cy="5120667"/>
            <a:chOff x="2209800" y="1143000"/>
            <a:chExt cx="6629400" cy="4419600"/>
          </a:xfrm>
        </p:grpSpPr>
        <p:sp>
          <p:nvSpPr>
            <p:cNvPr id="11" name="Regular Pentagon 35">
              <a:extLst>
                <a:ext uri="{FF2B5EF4-FFF2-40B4-BE49-F238E27FC236}">
                  <a16:creationId xmlns:a16="http://schemas.microsoft.com/office/drawing/2014/main" id="{CED9FEFA-67D5-471F-8C43-4D08AA48E495}"/>
                </a:ext>
              </a:extLst>
            </p:cNvPr>
            <p:cNvSpPr/>
            <p:nvPr/>
          </p:nvSpPr>
          <p:spPr>
            <a:xfrm>
              <a:off x="3810000" y="1676400"/>
              <a:ext cx="3440113" cy="3276600"/>
            </a:xfrm>
            <a:prstGeom prst="pentagon">
              <a:avLst/>
            </a:prstGeom>
            <a:noFill/>
            <a:ln w="12700" cap="flat" cmpd="sng" algn="ctr">
              <a:solidFill>
                <a:sysClr val="window" lastClr="FFFFFF">
                  <a:lumMod val="65000"/>
                </a:sysClr>
              </a:solidFill>
              <a:prstDash val="sysDot"/>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2" name="Diagram 11">
              <a:extLst>
                <a:ext uri="{FF2B5EF4-FFF2-40B4-BE49-F238E27FC236}">
                  <a16:creationId xmlns:a16="http://schemas.microsoft.com/office/drawing/2014/main" id="{75E5E4FC-71D0-4C2B-BA2A-2F3F507F6242}"/>
                </a:ext>
              </a:extLst>
            </p:cNvPr>
            <p:cNvGraphicFramePr/>
            <p:nvPr>
              <p:extLst>
                <p:ext uri="{D42A27DB-BD31-4B8C-83A1-F6EECF244321}">
                  <p14:modId xmlns:p14="http://schemas.microsoft.com/office/powerpoint/2010/main" val="2218778869"/>
                </p:ext>
              </p:extLst>
            </p:nvPr>
          </p:nvGraphicFramePr>
          <p:xfrm>
            <a:off x="2209800" y="1143000"/>
            <a:ext cx="6629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7" name="Picture 2" descr="AssuredPartners Announces Acquisition of Owen-Dunn Insurance Services">
            <a:extLst>
              <a:ext uri="{FF2B5EF4-FFF2-40B4-BE49-F238E27FC236}">
                <a16:creationId xmlns:a16="http://schemas.microsoft.com/office/drawing/2014/main" id="{F70BD5A7-4C89-48BE-8E87-B0A7B932C33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6932" y="6263112"/>
            <a:ext cx="1017142" cy="29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906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
            <a:extLst>
              <a:ext uri="{FF2B5EF4-FFF2-40B4-BE49-F238E27FC236}">
                <a16:creationId xmlns:a16="http://schemas.microsoft.com/office/drawing/2014/main" id="{063874AC-695B-4BB9-B6BD-1A02F493784B}"/>
              </a:ext>
            </a:extLst>
          </p:cNvPr>
          <p:cNvSpPr txBox="1">
            <a:spLocks/>
          </p:cNvSpPr>
          <p:nvPr/>
        </p:nvSpPr>
        <p:spPr>
          <a:xfrm>
            <a:off x="0" y="161953"/>
            <a:ext cx="9144000" cy="625868"/>
          </a:xfrm>
          <a:prstGeom prst="rect">
            <a:avLst/>
          </a:prstGeom>
          <a:noFill/>
        </p:spPr>
        <p:txBody>
          <a:bodyPr vert="horz" lIns="0" tIns="45720" rIns="91440" bIns="45720" rtlCol="0" anchor="b" anchorCtr="0">
            <a:noAutofit/>
          </a:bodyPr>
          <a:lstStyle>
            <a:lvl1pPr marL="55472" marR="0" indent="-55472" algn="ctr" defTabSz="887553" rtl="0" eaLnBrk="1" fontAlgn="auto" latinLnBrk="0" hangingPunct="1">
              <a:lnSpc>
                <a:spcPct val="100000"/>
              </a:lnSpc>
              <a:spcBef>
                <a:spcPct val="0"/>
              </a:spcBef>
              <a:spcAft>
                <a:spcPct val="0"/>
              </a:spcAft>
              <a:buNone/>
              <a:tabLst>
                <a:tab pos="0" algn="l"/>
              </a:tabLst>
              <a:defRPr kumimoji="0" lang="en-US" sz="2912" b="0" i="0" u="none" strike="noStrike" kern="1200" cap="none" spc="0" normalizeH="0" baseline="0" dirty="0">
                <a:ln>
                  <a:noFill/>
                </a:ln>
                <a:solidFill>
                  <a:schemeClr val="tx2"/>
                </a:solidFill>
                <a:effectLst/>
                <a:uFillTx/>
                <a:latin typeface="Lato Heavy" panose="020F0502020204030203" pitchFamily="34" charset="0"/>
                <a:ea typeface="Lato Heavy" panose="020F0502020204030203" pitchFamily="34" charset="0"/>
                <a:cs typeface="Lato Heavy" panose="020F0502020204030203" pitchFamily="34" charset="0"/>
                <a:sym typeface="Lato Regular"/>
              </a:defRPr>
            </a:lvl1pPr>
          </a:lstStyle>
          <a:p>
            <a:pPr marL="55472" marR="0" lvl="0" indent="-55472" algn="ctr" defTabSz="887553" rtl="0" eaLnBrk="1" fontAlgn="auto" latinLnBrk="0" hangingPunct="1">
              <a:lnSpc>
                <a:spcPct val="100000"/>
              </a:lnSpc>
              <a:spcBef>
                <a:spcPct val="0"/>
              </a:spcBef>
              <a:spcAft>
                <a:spcPct val="0"/>
              </a:spcAft>
              <a:buClrTx/>
              <a:buSzTx/>
              <a:buFontTx/>
              <a:buNone/>
              <a:tabLst>
                <a:tab pos="0" algn="l"/>
              </a:tabLst>
              <a:defRPr/>
            </a:pPr>
            <a:r>
              <a:rPr kumimoji="0" lang="en-US" sz="2912" b="1" i="0" u="none" strike="noStrike" kern="0" cap="none" spc="0" normalizeH="0" baseline="0" noProof="0" dirty="0">
                <a:ln>
                  <a:noFill/>
                </a:ln>
                <a:solidFill>
                  <a:srgbClr val="1F497D"/>
                </a:solidFill>
                <a:effectLst/>
                <a:uLnTx/>
                <a:uFillTx/>
                <a:latin typeface="Lato" panose="020F0502020204030203" pitchFamily="34" charset="0"/>
                <a:ea typeface="Lato" panose="020F0502020204030203" pitchFamily="34" charset="0"/>
                <a:cs typeface="Lato" panose="020F0502020204030203" pitchFamily="34" charset="0"/>
                <a:sym typeface="Lato Regular"/>
              </a:rPr>
              <a:t>Rebuilding finances starts with emergency savings</a:t>
            </a:r>
            <a:endParaRPr kumimoji="0" lang="en-US" sz="2912" b="1" i="0" u="none" strike="noStrike" kern="1200" cap="none" spc="0" normalizeH="0" baseline="0" noProof="0" dirty="0">
              <a:ln>
                <a:noFill/>
              </a:ln>
              <a:solidFill>
                <a:srgbClr val="1F497D"/>
              </a:solidFill>
              <a:effectLst/>
              <a:uLnTx/>
              <a:uFillTx/>
              <a:latin typeface="Lato" panose="020F0502020204030203" pitchFamily="34" charset="0"/>
              <a:ea typeface="Lato" panose="020F0502020204030203" pitchFamily="34" charset="0"/>
              <a:cs typeface="Lato" panose="020F0502020204030203" pitchFamily="34" charset="0"/>
              <a:sym typeface="Lato Regular"/>
            </a:endParaRPr>
          </a:p>
        </p:txBody>
      </p:sp>
      <p:sp>
        <p:nvSpPr>
          <p:cNvPr id="37" name="Flowchart: Manual Operation 6">
            <a:extLst>
              <a:ext uri="{FF2B5EF4-FFF2-40B4-BE49-F238E27FC236}">
                <a16:creationId xmlns:a16="http://schemas.microsoft.com/office/drawing/2014/main" id="{BBA229E2-0195-4B2E-ABE2-2C3DB321130B}"/>
              </a:ext>
            </a:extLst>
          </p:cNvPr>
          <p:cNvSpPr/>
          <p:nvPr/>
        </p:nvSpPr>
        <p:spPr>
          <a:xfrm flipV="1">
            <a:off x="792098" y="5147278"/>
            <a:ext cx="7772238" cy="75688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500"/>
              <a:gd name="connsiteX1" fmla="*/ 10000 w 10000"/>
              <a:gd name="connsiteY1" fmla="*/ 0 h 10500"/>
              <a:gd name="connsiteX2" fmla="*/ 8000 w 10000"/>
              <a:gd name="connsiteY2" fmla="*/ 10000 h 10500"/>
              <a:gd name="connsiteX3" fmla="*/ 555 w 10000"/>
              <a:gd name="connsiteY3" fmla="*/ 10500 h 10500"/>
              <a:gd name="connsiteX4" fmla="*/ 0 w 10000"/>
              <a:gd name="connsiteY4" fmla="*/ 0 h 10500"/>
              <a:gd name="connsiteX0" fmla="*/ 0 w 10000"/>
              <a:gd name="connsiteY0" fmla="*/ 0 h 10250"/>
              <a:gd name="connsiteX1" fmla="*/ 10000 w 10000"/>
              <a:gd name="connsiteY1" fmla="*/ 0 h 10250"/>
              <a:gd name="connsiteX2" fmla="*/ 8000 w 10000"/>
              <a:gd name="connsiteY2" fmla="*/ 10000 h 10250"/>
              <a:gd name="connsiteX3" fmla="*/ 555 w 10000"/>
              <a:gd name="connsiteY3" fmla="*/ 10250 h 10250"/>
              <a:gd name="connsiteX4" fmla="*/ 0 w 10000"/>
              <a:gd name="connsiteY4" fmla="*/ 0 h 10250"/>
              <a:gd name="connsiteX0" fmla="*/ 0 w 10000"/>
              <a:gd name="connsiteY0" fmla="*/ 0 h 10250"/>
              <a:gd name="connsiteX1" fmla="*/ 10000 w 10000"/>
              <a:gd name="connsiteY1" fmla="*/ 0 h 10250"/>
              <a:gd name="connsiteX2" fmla="*/ 9458 w 10000"/>
              <a:gd name="connsiteY2" fmla="*/ 10250 h 10250"/>
              <a:gd name="connsiteX3" fmla="*/ 555 w 10000"/>
              <a:gd name="connsiteY3" fmla="*/ 10250 h 10250"/>
              <a:gd name="connsiteX4" fmla="*/ 0 w 10000"/>
              <a:gd name="connsiteY4" fmla="*/ 0 h 1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50">
                <a:moveTo>
                  <a:pt x="0" y="0"/>
                </a:moveTo>
                <a:lnTo>
                  <a:pt x="10000" y="0"/>
                </a:lnTo>
                <a:cubicBezTo>
                  <a:pt x="9819" y="3417"/>
                  <a:pt x="9639" y="6833"/>
                  <a:pt x="9458" y="10250"/>
                </a:cubicBezTo>
                <a:lnTo>
                  <a:pt x="555" y="10250"/>
                </a:lnTo>
                <a:lnTo>
                  <a:pt x="0" y="0"/>
                </a:lnTo>
                <a:close/>
              </a:path>
            </a:pathLst>
          </a:custGeom>
          <a:solidFill>
            <a:srgbClr val="012441"/>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30000" noProof="0" dirty="0">
              <a:ln>
                <a:noFill/>
              </a:ln>
              <a:solidFill>
                <a:prstClr val="white"/>
              </a:solidFill>
              <a:effectLst/>
              <a:uLnTx/>
              <a:uFillTx/>
              <a:latin typeface="Calibri"/>
              <a:ea typeface="+mn-ea"/>
              <a:cs typeface="+mn-cs"/>
            </a:endParaRPr>
          </a:p>
        </p:txBody>
      </p:sp>
      <p:sp>
        <p:nvSpPr>
          <p:cNvPr id="38" name="Flowchart: Manual Operation 6">
            <a:extLst>
              <a:ext uri="{FF2B5EF4-FFF2-40B4-BE49-F238E27FC236}">
                <a16:creationId xmlns:a16="http://schemas.microsoft.com/office/drawing/2014/main" id="{6586DE9A-135D-4A6B-A94E-309361EB8368}"/>
              </a:ext>
            </a:extLst>
          </p:cNvPr>
          <p:cNvSpPr/>
          <p:nvPr/>
        </p:nvSpPr>
        <p:spPr>
          <a:xfrm flipV="1">
            <a:off x="1420585" y="4146560"/>
            <a:ext cx="6629402" cy="622718"/>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500"/>
              <a:gd name="connsiteX1" fmla="*/ 10000 w 10000"/>
              <a:gd name="connsiteY1" fmla="*/ 0 h 10500"/>
              <a:gd name="connsiteX2" fmla="*/ 8000 w 10000"/>
              <a:gd name="connsiteY2" fmla="*/ 10000 h 10500"/>
              <a:gd name="connsiteX3" fmla="*/ 555 w 10000"/>
              <a:gd name="connsiteY3" fmla="*/ 10500 h 10500"/>
              <a:gd name="connsiteX4" fmla="*/ 0 w 10000"/>
              <a:gd name="connsiteY4" fmla="*/ 0 h 10500"/>
              <a:gd name="connsiteX0" fmla="*/ 0 w 10000"/>
              <a:gd name="connsiteY0" fmla="*/ 0 h 10250"/>
              <a:gd name="connsiteX1" fmla="*/ 10000 w 10000"/>
              <a:gd name="connsiteY1" fmla="*/ 0 h 10250"/>
              <a:gd name="connsiteX2" fmla="*/ 8000 w 10000"/>
              <a:gd name="connsiteY2" fmla="*/ 10000 h 10250"/>
              <a:gd name="connsiteX3" fmla="*/ 555 w 10000"/>
              <a:gd name="connsiteY3" fmla="*/ 10250 h 10250"/>
              <a:gd name="connsiteX4" fmla="*/ 0 w 10000"/>
              <a:gd name="connsiteY4" fmla="*/ 0 h 10250"/>
              <a:gd name="connsiteX0" fmla="*/ 0 w 10000"/>
              <a:gd name="connsiteY0" fmla="*/ 0 h 10250"/>
              <a:gd name="connsiteX1" fmla="*/ 10000 w 10000"/>
              <a:gd name="connsiteY1" fmla="*/ 0 h 10250"/>
              <a:gd name="connsiteX2" fmla="*/ 9458 w 10000"/>
              <a:gd name="connsiteY2" fmla="*/ 10250 h 10250"/>
              <a:gd name="connsiteX3" fmla="*/ 555 w 10000"/>
              <a:gd name="connsiteY3" fmla="*/ 10250 h 10250"/>
              <a:gd name="connsiteX4" fmla="*/ 0 w 10000"/>
              <a:gd name="connsiteY4" fmla="*/ 0 h 1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50">
                <a:moveTo>
                  <a:pt x="0" y="0"/>
                </a:moveTo>
                <a:lnTo>
                  <a:pt x="10000" y="0"/>
                </a:lnTo>
                <a:cubicBezTo>
                  <a:pt x="9819" y="3417"/>
                  <a:pt x="9639" y="6833"/>
                  <a:pt x="9458" y="10250"/>
                </a:cubicBezTo>
                <a:lnTo>
                  <a:pt x="555" y="10250"/>
                </a:lnTo>
                <a:lnTo>
                  <a:pt x="0" y="0"/>
                </a:lnTo>
                <a:close/>
              </a:path>
            </a:pathLst>
          </a:custGeom>
          <a:solidFill>
            <a:srgbClr val="023D6E"/>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30000" noProof="0" dirty="0">
              <a:ln>
                <a:noFill/>
              </a:ln>
              <a:solidFill>
                <a:prstClr val="white"/>
              </a:solidFill>
              <a:effectLst/>
              <a:uLnTx/>
              <a:uFillTx/>
              <a:latin typeface="Calibri"/>
              <a:ea typeface="+mn-ea"/>
              <a:cs typeface="+mn-cs"/>
            </a:endParaRPr>
          </a:p>
        </p:txBody>
      </p:sp>
      <p:sp>
        <p:nvSpPr>
          <p:cNvPr id="39" name="Flowchart: Manual Operation 6">
            <a:extLst>
              <a:ext uri="{FF2B5EF4-FFF2-40B4-BE49-F238E27FC236}">
                <a16:creationId xmlns:a16="http://schemas.microsoft.com/office/drawing/2014/main" id="{63DC86BD-4805-48E7-8916-E67F15A965C5}"/>
              </a:ext>
            </a:extLst>
          </p:cNvPr>
          <p:cNvSpPr/>
          <p:nvPr/>
        </p:nvSpPr>
        <p:spPr>
          <a:xfrm flipV="1">
            <a:off x="1933894" y="3248916"/>
            <a:ext cx="5650728" cy="54047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500"/>
              <a:gd name="connsiteX1" fmla="*/ 10000 w 10000"/>
              <a:gd name="connsiteY1" fmla="*/ 0 h 10500"/>
              <a:gd name="connsiteX2" fmla="*/ 8000 w 10000"/>
              <a:gd name="connsiteY2" fmla="*/ 10000 h 10500"/>
              <a:gd name="connsiteX3" fmla="*/ 555 w 10000"/>
              <a:gd name="connsiteY3" fmla="*/ 10500 h 10500"/>
              <a:gd name="connsiteX4" fmla="*/ 0 w 10000"/>
              <a:gd name="connsiteY4" fmla="*/ 0 h 10500"/>
              <a:gd name="connsiteX0" fmla="*/ 0 w 10000"/>
              <a:gd name="connsiteY0" fmla="*/ 0 h 10250"/>
              <a:gd name="connsiteX1" fmla="*/ 10000 w 10000"/>
              <a:gd name="connsiteY1" fmla="*/ 0 h 10250"/>
              <a:gd name="connsiteX2" fmla="*/ 8000 w 10000"/>
              <a:gd name="connsiteY2" fmla="*/ 10000 h 10250"/>
              <a:gd name="connsiteX3" fmla="*/ 555 w 10000"/>
              <a:gd name="connsiteY3" fmla="*/ 10250 h 10250"/>
              <a:gd name="connsiteX4" fmla="*/ 0 w 10000"/>
              <a:gd name="connsiteY4" fmla="*/ 0 h 10250"/>
              <a:gd name="connsiteX0" fmla="*/ 0 w 10000"/>
              <a:gd name="connsiteY0" fmla="*/ 0 h 10250"/>
              <a:gd name="connsiteX1" fmla="*/ 10000 w 10000"/>
              <a:gd name="connsiteY1" fmla="*/ 0 h 10250"/>
              <a:gd name="connsiteX2" fmla="*/ 9458 w 10000"/>
              <a:gd name="connsiteY2" fmla="*/ 10250 h 10250"/>
              <a:gd name="connsiteX3" fmla="*/ 555 w 10000"/>
              <a:gd name="connsiteY3" fmla="*/ 10250 h 10250"/>
              <a:gd name="connsiteX4" fmla="*/ 0 w 10000"/>
              <a:gd name="connsiteY4" fmla="*/ 0 h 1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50">
                <a:moveTo>
                  <a:pt x="0" y="0"/>
                </a:moveTo>
                <a:lnTo>
                  <a:pt x="10000" y="0"/>
                </a:lnTo>
                <a:cubicBezTo>
                  <a:pt x="9819" y="3417"/>
                  <a:pt x="9639" y="6833"/>
                  <a:pt x="9458" y="10250"/>
                </a:cubicBezTo>
                <a:lnTo>
                  <a:pt x="555" y="10250"/>
                </a:lnTo>
                <a:lnTo>
                  <a:pt x="0" y="0"/>
                </a:lnTo>
                <a:close/>
              </a:path>
            </a:pathLst>
          </a:custGeom>
          <a:solidFill>
            <a:srgbClr val="1A4F84"/>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30000" noProof="0" dirty="0">
              <a:ln>
                <a:noFill/>
              </a:ln>
              <a:solidFill>
                <a:prstClr val="white"/>
              </a:solidFill>
              <a:effectLst/>
              <a:uLnTx/>
              <a:uFillTx/>
              <a:latin typeface="Calibri"/>
              <a:ea typeface="+mn-ea"/>
              <a:cs typeface="+mn-cs"/>
            </a:endParaRPr>
          </a:p>
        </p:txBody>
      </p:sp>
      <p:sp>
        <p:nvSpPr>
          <p:cNvPr id="40" name="Flowchart: Manual Operation 6">
            <a:extLst>
              <a:ext uri="{FF2B5EF4-FFF2-40B4-BE49-F238E27FC236}">
                <a16:creationId xmlns:a16="http://schemas.microsoft.com/office/drawing/2014/main" id="{E96D292A-316B-454A-B6D3-7660CA625727}"/>
              </a:ext>
            </a:extLst>
          </p:cNvPr>
          <p:cNvSpPr/>
          <p:nvPr/>
        </p:nvSpPr>
        <p:spPr>
          <a:xfrm flipV="1">
            <a:off x="2318657" y="2337544"/>
            <a:ext cx="4833258" cy="63861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500"/>
              <a:gd name="connsiteX1" fmla="*/ 10000 w 10000"/>
              <a:gd name="connsiteY1" fmla="*/ 0 h 10500"/>
              <a:gd name="connsiteX2" fmla="*/ 8000 w 10000"/>
              <a:gd name="connsiteY2" fmla="*/ 10000 h 10500"/>
              <a:gd name="connsiteX3" fmla="*/ 555 w 10000"/>
              <a:gd name="connsiteY3" fmla="*/ 10500 h 10500"/>
              <a:gd name="connsiteX4" fmla="*/ 0 w 10000"/>
              <a:gd name="connsiteY4" fmla="*/ 0 h 10500"/>
              <a:gd name="connsiteX0" fmla="*/ 0 w 10000"/>
              <a:gd name="connsiteY0" fmla="*/ 0 h 10250"/>
              <a:gd name="connsiteX1" fmla="*/ 10000 w 10000"/>
              <a:gd name="connsiteY1" fmla="*/ 0 h 10250"/>
              <a:gd name="connsiteX2" fmla="*/ 8000 w 10000"/>
              <a:gd name="connsiteY2" fmla="*/ 10000 h 10250"/>
              <a:gd name="connsiteX3" fmla="*/ 555 w 10000"/>
              <a:gd name="connsiteY3" fmla="*/ 10250 h 10250"/>
              <a:gd name="connsiteX4" fmla="*/ 0 w 10000"/>
              <a:gd name="connsiteY4" fmla="*/ 0 h 10250"/>
              <a:gd name="connsiteX0" fmla="*/ 0 w 10000"/>
              <a:gd name="connsiteY0" fmla="*/ 0 h 10250"/>
              <a:gd name="connsiteX1" fmla="*/ 10000 w 10000"/>
              <a:gd name="connsiteY1" fmla="*/ 0 h 10250"/>
              <a:gd name="connsiteX2" fmla="*/ 9458 w 10000"/>
              <a:gd name="connsiteY2" fmla="*/ 10250 h 10250"/>
              <a:gd name="connsiteX3" fmla="*/ 555 w 10000"/>
              <a:gd name="connsiteY3" fmla="*/ 10250 h 10250"/>
              <a:gd name="connsiteX4" fmla="*/ 0 w 10000"/>
              <a:gd name="connsiteY4" fmla="*/ 0 h 1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50">
                <a:moveTo>
                  <a:pt x="0" y="0"/>
                </a:moveTo>
                <a:lnTo>
                  <a:pt x="10000" y="0"/>
                </a:lnTo>
                <a:cubicBezTo>
                  <a:pt x="9819" y="3417"/>
                  <a:pt x="9639" y="6833"/>
                  <a:pt x="9458" y="10250"/>
                </a:cubicBezTo>
                <a:lnTo>
                  <a:pt x="555" y="10250"/>
                </a:lnTo>
                <a:lnTo>
                  <a:pt x="0" y="0"/>
                </a:lnTo>
                <a:close/>
              </a:path>
            </a:pathLst>
          </a:custGeom>
          <a:solidFill>
            <a:srgbClr val="1E3C91"/>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30000" noProof="0" dirty="0">
              <a:ln>
                <a:noFill/>
              </a:ln>
              <a:solidFill>
                <a:prstClr val="white"/>
              </a:solidFill>
              <a:effectLst/>
              <a:uLnTx/>
              <a:uFillTx/>
              <a:latin typeface="Calibri"/>
              <a:ea typeface="+mn-ea"/>
              <a:cs typeface="+mn-cs"/>
            </a:endParaRPr>
          </a:p>
        </p:txBody>
      </p:sp>
      <p:sp>
        <p:nvSpPr>
          <p:cNvPr id="41" name="Flowchart: Manual Operation 6">
            <a:extLst>
              <a:ext uri="{FF2B5EF4-FFF2-40B4-BE49-F238E27FC236}">
                <a16:creationId xmlns:a16="http://schemas.microsoft.com/office/drawing/2014/main" id="{5BDBAB3B-D359-4DF3-975C-4A738D03E0C4}"/>
              </a:ext>
            </a:extLst>
          </p:cNvPr>
          <p:cNvSpPr/>
          <p:nvPr/>
        </p:nvSpPr>
        <p:spPr>
          <a:xfrm flipV="1">
            <a:off x="2735037" y="1387295"/>
            <a:ext cx="4000500" cy="54047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500"/>
              <a:gd name="connsiteX1" fmla="*/ 10000 w 10000"/>
              <a:gd name="connsiteY1" fmla="*/ 0 h 10500"/>
              <a:gd name="connsiteX2" fmla="*/ 8000 w 10000"/>
              <a:gd name="connsiteY2" fmla="*/ 10000 h 10500"/>
              <a:gd name="connsiteX3" fmla="*/ 555 w 10000"/>
              <a:gd name="connsiteY3" fmla="*/ 10500 h 10500"/>
              <a:gd name="connsiteX4" fmla="*/ 0 w 10000"/>
              <a:gd name="connsiteY4" fmla="*/ 0 h 10500"/>
              <a:gd name="connsiteX0" fmla="*/ 0 w 10000"/>
              <a:gd name="connsiteY0" fmla="*/ 0 h 10250"/>
              <a:gd name="connsiteX1" fmla="*/ 10000 w 10000"/>
              <a:gd name="connsiteY1" fmla="*/ 0 h 10250"/>
              <a:gd name="connsiteX2" fmla="*/ 8000 w 10000"/>
              <a:gd name="connsiteY2" fmla="*/ 10000 h 10250"/>
              <a:gd name="connsiteX3" fmla="*/ 555 w 10000"/>
              <a:gd name="connsiteY3" fmla="*/ 10250 h 10250"/>
              <a:gd name="connsiteX4" fmla="*/ 0 w 10000"/>
              <a:gd name="connsiteY4" fmla="*/ 0 h 10250"/>
              <a:gd name="connsiteX0" fmla="*/ 0 w 10000"/>
              <a:gd name="connsiteY0" fmla="*/ 0 h 10250"/>
              <a:gd name="connsiteX1" fmla="*/ 10000 w 10000"/>
              <a:gd name="connsiteY1" fmla="*/ 0 h 10250"/>
              <a:gd name="connsiteX2" fmla="*/ 9458 w 10000"/>
              <a:gd name="connsiteY2" fmla="*/ 10250 h 10250"/>
              <a:gd name="connsiteX3" fmla="*/ 555 w 10000"/>
              <a:gd name="connsiteY3" fmla="*/ 10250 h 10250"/>
              <a:gd name="connsiteX4" fmla="*/ 0 w 10000"/>
              <a:gd name="connsiteY4" fmla="*/ 0 h 1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50">
                <a:moveTo>
                  <a:pt x="0" y="0"/>
                </a:moveTo>
                <a:lnTo>
                  <a:pt x="10000" y="0"/>
                </a:lnTo>
                <a:cubicBezTo>
                  <a:pt x="9819" y="3417"/>
                  <a:pt x="9639" y="6833"/>
                  <a:pt x="9458" y="10250"/>
                </a:cubicBezTo>
                <a:lnTo>
                  <a:pt x="555" y="10250"/>
                </a:lnTo>
                <a:lnTo>
                  <a:pt x="0" y="0"/>
                </a:lnTo>
                <a:close/>
              </a:path>
            </a:pathLst>
          </a:custGeom>
          <a:solidFill>
            <a:srgbClr val="7F7F7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30000" noProof="0" dirty="0">
              <a:ln>
                <a:noFill/>
              </a:ln>
              <a:solidFill>
                <a:prstClr val="white"/>
              </a:solidFill>
              <a:effectLst/>
              <a:uLnTx/>
              <a:uFillTx/>
              <a:latin typeface="Calibri"/>
              <a:ea typeface="+mn-ea"/>
              <a:cs typeface="+mn-cs"/>
            </a:endParaRPr>
          </a:p>
        </p:txBody>
      </p:sp>
      <p:sp>
        <p:nvSpPr>
          <p:cNvPr id="42" name="TextBox 41">
            <a:extLst>
              <a:ext uri="{FF2B5EF4-FFF2-40B4-BE49-F238E27FC236}">
                <a16:creationId xmlns:a16="http://schemas.microsoft.com/office/drawing/2014/main" id="{0877EEB0-CECC-4B66-BCB7-1EFA5EDF40ED}"/>
              </a:ext>
            </a:extLst>
          </p:cNvPr>
          <p:cNvSpPr txBox="1"/>
          <p:nvPr/>
        </p:nvSpPr>
        <p:spPr>
          <a:xfrm>
            <a:off x="1287878" y="5352349"/>
            <a:ext cx="6666378"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rPr>
              <a:t>Emergency Savings to cover 3+ Months of Expenses</a:t>
            </a:r>
          </a:p>
        </p:txBody>
      </p:sp>
      <p:sp>
        <p:nvSpPr>
          <p:cNvPr id="43" name="TextBox 42">
            <a:extLst>
              <a:ext uri="{FF2B5EF4-FFF2-40B4-BE49-F238E27FC236}">
                <a16:creationId xmlns:a16="http://schemas.microsoft.com/office/drawing/2014/main" id="{ADFBA5CE-28B2-493A-BF8A-74F717B29263}"/>
              </a:ext>
            </a:extLst>
          </p:cNvPr>
          <p:cNvSpPr txBox="1"/>
          <p:nvPr/>
        </p:nvSpPr>
        <p:spPr>
          <a:xfrm>
            <a:off x="2081410" y="4104739"/>
            <a:ext cx="5348568"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rPr>
              <a:t>Retirement Savings to Get Full  Company Match</a:t>
            </a:r>
          </a:p>
        </p:txBody>
      </p:sp>
      <p:sp>
        <p:nvSpPr>
          <p:cNvPr id="44" name="TextBox 43">
            <a:extLst>
              <a:ext uri="{FF2B5EF4-FFF2-40B4-BE49-F238E27FC236}">
                <a16:creationId xmlns:a16="http://schemas.microsoft.com/office/drawing/2014/main" id="{C9A27BCD-7D7C-4060-AA2C-D37F5E77BF3D}"/>
              </a:ext>
            </a:extLst>
          </p:cNvPr>
          <p:cNvSpPr txBox="1"/>
          <p:nvPr/>
        </p:nvSpPr>
        <p:spPr>
          <a:xfrm>
            <a:off x="2609929" y="3265073"/>
            <a:ext cx="4185397"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rPr>
              <a:t>Debt Management</a:t>
            </a:r>
          </a:p>
        </p:txBody>
      </p:sp>
      <p:sp>
        <p:nvSpPr>
          <p:cNvPr id="45" name="TextBox 44">
            <a:extLst>
              <a:ext uri="{FF2B5EF4-FFF2-40B4-BE49-F238E27FC236}">
                <a16:creationId xmlns:a16="http://schemas.microsoft.com/office/drawing/2014/main" id="{407696BE-A2E2-44EF-903E-5DBE58344F9D}"/>
              </a:ext>
            </a:extLst>
          </p:cNvPr>
          <p:cNvSpPr txBox="1"/>
          <p:nvPr/>
        </p:nvSpPr>
        <p:spPr>
          <a:xfrm>
            <a:off x="2452086" y="2312981"/>
            <a:ext cx="4607219"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rPr>
              <a:t>Retirement Savings to get 100% On-Track</a:t>
            </a:r>
          </a:p>
        </p:txBody>
      </p:sp>
      <p:sp>
        <p:nvSpPr>
          <p:cNvPr id="46" name="TextBox 45">
            <a:extLst>
              <a:ext uri="{FF2B5EF4-FFF2-40B4-BE49-F238E27FC236}">
                <a16:creationId xmlns:a16="http://schemas.microsoft.com/office/drawing/2014/main" id="{6D7C745D-5C9E-4172-8602-76040837B13E}"/>
              </a:ext>
            </a:extLst>
          </p:cNvPr>
          <p:cNvSpPr txBox="1"/>
          <p:nvPr/>
        </p:nvSpPr>
        <p:spPr>
          <a:xfrm>
            <a:off x="3424300" y="1440324"/>
            <a:ext cx="2662789"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rPr>
              <a:t>Other Financial Goals</a:t>
            </a:r>
          </a:p>
        </p:txBody>
      </p:sp>
      <p:cxnSp>
        <p:nvCxnSpPr>
          <p:cNvPr id="47" name="Straight Arrow Connector 46">
            <a:extLst>
              <a:ext uri="{FF2B5EF4-FFF2-40B4-BE49-F238E27FC236}">
                <a16:creationId xmlns:a16="http://schemas.microsoft.com/office/drawing/2014/main" id="{3D66672B-D179-487B-9E46-FB91EF453376}"/>
              </a:ext>
            </a:extLst>
          </p:cNvPr>
          <p:cNvCxnSpPr>
            <a:cxnSpLocks/>
          </p:cNvCxnSpPr>
          <p:nvPr/>
        </p:nvCxnSpPr>
        <p:spPr>
          <a:xfrm flipH="1" flipV="1">
            <a:off x="8739250" y="1365958"/>
            <a:ext cx="37601" cy="4538200"/>
          </a:xfrm>
          <a:prstGeom prst="straightConnector1">
            <a:avLst/>
          </a:prstGeom>
          <a:noFill/>
          <a:ln w="9525" cap="flat" cmpd="sng" algn="ctr">
            <a:solidFill>
              <a:srgbClr val="4F81BD">
                <a:shade val="95000"/>
                <a:satMod val="105000"/>
              </a:srgbClr>
            </a:solidFill>
            <a:prstDash val="solid"/>
            <a:tailEnd type="triangle"/>
          </a:ln>
          <a:effectLst/>
        </p:spPr>
      </p:cxnSp>
      <p:pic>
        <p:nvPicPr>
          <p:cNvPr id="15" name="Picture 2" descr="AssuredPartners Announces Acquisition of Owen-Dunn Insurance Services">
            <a:extLst>
              <a:ext uri="{FF2B5EF4-FFF2-40B4-BE49-F238E27FC236}">
                <a16:creationId xmlns:a16="http://schemas.microsoft.com/office/drawing/2014/main" id="{CD713990-3B69-4C59-88F4-B735F0CF37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6932" y="6263112"/>
            <a:ext cx="1017142" cy="29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095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FF166225-DC00-4CF9-997D-E8B7F320DB61}"/>
              </a:ext>
            </a:extLst>
          </p:cNvPr>
          <p:cNvGraphicFramePr>
            <a:graphicFrameLocks noGrp="1"/>
          </p:cNvGraphicFramePr>
          <p:nvPr/>
        </p:nvGraphicFramePr>
        <p:xfrm>
          <a:off x="487863" y="2876900"/>
          <a:ext cx="8168273" cy="3621039"/>
        </p:xfrm>
        <a:graphic>
          <a:graphicData uri="http://schemas.openxmlformats.org/drawingml/2006/table">
            <a:tbl>
              <a:tblPr firstRow="1" bandRow="1">
                <a:tableStyleId>{5C22544A-7EE6-4342-B048-85BDC9FD1C3A}</a:tableStyleId>
              </a:tblPr>
              <a:tblGrid>
                <a:gridCol w="2618079">
                  <a:extLst>
                    <a:ext uri="{9D8B030D-6E8A-4147-A177-3AD203B41FA5}">
                      <a16:colId xmlns:a16="http://schemas.microsoft.com/office/drawing/2014/main" val="651873374"/>
                    </a:ext>
                  </a:extLst>
                </a:gridCol>
                <a:gridCol w="2676293">
                  <a:extLst>
                    <a:ext uri="{9D8B030D-6E8A-4147-A177-3AD203B41FA5}">
                      <a16:colId xmlns:a16="http://schemas.microsoft.com/office/drawing/2014/main" val="2744516456"/>
                    </a:ext>
                  </a:extLst>
                </a:gridCol>
                <a:gridCol w="2873901">
                  <a:extLst>
                    <a:ext uri="{9D8B030D-6E8A-4147-A177-3AD203B41FA5}">
                      <a16:colId xmlns:a16="http://schemas.microsoft.com/office/drawing/2014/main" val="3374388337"/>
                    </a:ext>
                  </a:extLst>
                </a:gridCol>
              </a:tblGrid>
              <a:tr h="865752">
                <a:tc>
                  <a:txBody>
                    <a:bodyPr/>
                    <a:lstStyle/>
                    <a:p>
                      <a:pPr marL="0" algn="ctr" defTabSz="914400" rtl="0" eaLnBrk="1" latinLnBrk="0" hangingPunct="1"/>
                      <a:r>
                        <a:rPr lang="en-US" sz="2200" b="0" kern="1200" spc="100">
                          <a:solidFill>
                            <a:schemeClr val="tx2"/>
                          </a:solidFill>
                          <a:latin typeface="Lato Semibold" panose="020F0502020204030203" pitchFamily="34" charset="0"/>
                          <a:ea typeface="Lato Semibold" panose="020F0502020204030203" pitchFamily="34" charset="0"/>
                          <a:cs typeface="Lato Semibold" panose="020F0502020204030203" pitchFamily="34" charset="0"/>
                        </a:rPr>
                        <a:t>Self</a:t>
                      </a:r>
                      <a:br>
                        <a:rPr lang="en-US" sz="2200" b="0" kern="1200" spc="100">
                          <a:solidFill>
                            <a:schemeClr val="tx2"/>
                          </a:solidFill>
                          <a:latin typeface="Lato Semibold" panose="020F0502020204030203" pitchFamily="34" charset="0"/>
                          <a:ea typeface="Lato Semibold" panose="020F0502020204030203" pitchFamily="34" charset="0"/>
                          <a:cs typeface="Lato Semibold" panose="020F0502020204030203" pitchFamily="34" charset="0"/>
                        </a:rPr>
                      </a:br>
                      <a:r>
                        <a:rPr lang="en-US" sz="2200" b="0" kern="1200" spc="100">
                          <a:solidFill>
                            <a:schemeClr val="tx2"/>
                          </a:solidFill>
                          <a:latin typeface="Lato Semibold" panose="020F0502020204030203" pitchFamily="34" charset="0"/>
                          <a:ea typeface="Lato Semibold" panose="020F0502020204030203" pitchFamily="34" charset="0"/>
                          <a:cs typeface="Lato Semibold" panose="020F0502020204030203" pitchFamily="34" charset="0"/>
                        </a:rPr>
                        <a:t>Learning</a:t>
                      </a:r>
                    </a:p>
                  </a:txBody>
                  <a:tcPr marL="86141" marR="86141" marT="43070" marB="4307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latinLnBrk="0" hangingPunct="1"/>
                      <a:r>
                        <a:rPr lang="en-US" sz="2200" b="0" kern="1200" spc="100">
                          <a:solidFill>
                            <a:schemeClr val="tx2"/>
                          </a:solidFill>
                          <a:latin typeface="Lato Semibold" panose="020F0502020204030203" pitchFamily="34" charset="0"/>
                          <a:ea typeface="Lato Semibold" panose="020F0502020204030203" pitchFamily="34" charset="0"/>
                          <a:cs typeface="Lato Semibold" panose="020F0502020204030203" pitchFamily="34" charset="0"/>
                        </a:rPr>
                        <a:t>Personalized Support</a:t>
                      </a:r>
                    </a:p>
                  </a:txBody>
                  <a:tcPr marL="86141" marR="86141" marT="43070" marB="4307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0" kern="1200" spc="100">
                          <a:solidFill>
                            <a:schemeClr val="tx2"/>
                          </a:solidFill>
                          <a:latin typeface="Lato Semibold" panose="020F0502020204030203" pitchFamily="34" charset="0"/>
                          <a:ea typeface="Lato Semibold" panose="020F0502020204030203" pitchFamily="34" charset="0"/>
                          <a:cs typeface="Lato Semibold" panose="020F0502020204030203" pitchFamily="34" charset="0"/>
                        </a:rPr>
                        <a:t>Tools for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0" kern="1200" spc="100">
                          <a:solidFill>
                            <a:schemeClr val="tx2"/>
                          </a:solidFill>
                          <a:latin typeface="Lato Semibold" panose="020F0502020204030203" pitchFamily="34" charset="0"/>
                          <a:ea typeface="Lato Semibold" panose="020F0502020204030203" pitchFamily="34" charset="0"/>
                          <a:cs typeface="Lato Semibold" panose="020F0502020204030203" pitchFamily="34" charset="0"/>
                        </a:rPr>
                        <a:t>Action</a:t>
                      </a:r>
                    </a:p>
                  </a:txBody>
                  <a:tcPr marL="86141" marR="86141" marT="43070" marB="4307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53526569"/>
                  </a:ext>
                </a:extLst>
              </a:tr>
              <a:tr h="2561366">
                <a:tc>
                  <a:txBody>
                    <a:bodyPr/>
                    <a:lstStyle/>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600" b="0" kern="1200" spc="100" normalizeH="0"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Online financial education center </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600" b="0" kern="1200" spc="100" normalizeH="0"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Articles </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600" b="0" kern="1200" spc="100" normalizeH="0"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Videos </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600" b="0" kern="1200" spc="100" normalizeH="0"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Market recaps </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600" b="0" kern="1200" spc="100" normalizeH="0"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Financial calculators</a:t>
                      </a:r>
                    </a:p>
                  </a:txBody>
                  <a:tcPr marL="172280" marR="129211" marT="172280" marB="4307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600" b="0" kern="1200" spc="100" normalizeH="0"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Bilingual Financial wellness call center </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600" b="0" kern="1200" spc="100" normalizeH="0"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Live webinars </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600" b="0" kern="1200" spc="100" normalizeH="0"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Employee education meetings </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600" b="0" kern="1200" spc="100" normalizeH="0"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Individual consultations</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600" b="0" kern="1200" spc="100" normalizeH="0"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Group seminars</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en-US" sz="1200" b="0" kern="1200" spc="100" normalizeH="0"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txBody>
                  <a:tcPr marL="172280" marR="129211" marT="172280" marB="4307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1200" b="0" kern="1200" spc="100" normalizeH="0"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Our Personal Financial Portal </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200" b="0" kern="1200" spc="100" normalizeH="0"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Aggregates financial accounts for a full financial picture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200" b="0" kern="1200" spc="100" normalizeH="0"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Calculates retirement gap analysis </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200" b="0" kern="1200" spc="100" normalizeH="0"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Tracks spending &amp; budgets</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200" b="0" kern="1200" spc="100" normalizeH="0"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Provides solutions to make actionable results</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200" b="0" kern="1200" spc="100" normalizeH="0"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Employs advanced security features and encryption</a:t>
                      </a:r>
                    </a:p>
                  </a:txBody>
                  <a:tcPr marL="172280" marR="129211" marT="172280" marB="4307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137623"/>
                  </a:ext>
                </a:extLst>
              </a:tr>
            </a:tbl>
          </a:graphicData>
        </a:graphic>
      </p:graphicFrame>
      <p:pic>
        <p:nvPicPr>
          <p:cNvPr id="1026" name="Picture 2" descr="https://pensionmark.com/wp-content/uploads/pensionmark-financial-portal.jpg">
            <a:extLst>
              <a:ext uri="{FF2B5EF4-FFF2-40B4-BE49-F238E27FC236}">
                <a16:creationId xmlns:a16="http://schemas.microsoft.com/office/drawing/2014/main" id="{CC96BACC-A728-4A89-B219-B50916C479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7079" y="829537"/>
            <a:ext cx="2727800" cy="19813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screenshot of a cell phone&#10;&#10;Description automatically generated">
            <a:extLst>
              <a:ext uri="{FF2B5EF4-FFF2-40B4-BE49-F238E27FC236}">
                <a16:creationId xmlns:a16="http://schemas.microsoft.com/office/drawing/2014/main" id="{DAF7E11F-7926-4B14-BA0B-E751ED8143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255" b="75983"/>
          <a:stretch/>
        </p:blipFill>
        <p:spPr>
          <a:xfrm>
            <a:off x="559122" y="905873"/>
            <a:ext cx="1863426" cy="1880559"/>
          </a:xfrm>
          <a:prstGeom prst="rect">
            <a:avLst/>
          </a:prstGeom>
        </p:spPr>
      </p:pic>
      <p:pic>
        <p:nvPicPr>
          <p:cNvPr id="14" name="Picture 2" descr="No alt text provided for this image">
            <a:extLst>
              <a:ext uri="{FF2B5EF4-FFF2-40B4-BE49-F238E27FC236}">
                <a16:creationId xmlns:a16="http://schemas.microsoft.com/office/drawing/2014/main" id="{368D134A-2E8A-4A91-BFEB-F0F5FD1DA7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1231" y="1944915"/>
            <a:ext cx="1794520" cy="8972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sitting at a table using a computer&#10;&#10;Description automatically generated">
            <a:extLst>
              <a:ext uri="{FF2B5EF4-FFF2-40B4-BE49-F238E27FC236}">
                <a16:creationId xmlns:a16="http://schemas.microsoft.com/office/drawing/2014/main" id="{85E558FB-D939-4ACF-914B-498B07D04599}"/>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362621" y="1070755"/>
            <a:ext cx="2159866" cy="1442790"/>
          </a:xfrm>
          <a:prstGeom prst="rect">
            <a:avLst/>
          </a:prstGeom>
        </p:spPr>
      </p:pic>
      <p:sp>
        <p:nvSpPr>
          <p:cNvPr id="8" name="Title 1">
            <a:extLst>
              <a:ext uri="{FF2B5EF4-FFF2-40B4-BE49-F238E27FC236}">
                <a16:creationId xmlns:a16="http://schemas.microsoft.com/office/drawing/2014/main" id="{60720D2C-6CF3-49D6-B815-3CD695700BEB}"/>
              </a:ext>
            </a:extLst>
          </p:cNvPr>
          <p:cNvSpPr txBox="1">
            <a:spLocks/>
          </p:cNvSpPr>
          <p:nvPr/>
        </p:nvSpPr>
        <p:spPr>
          <a:xfrm>
            <a:off x="152400" y="81532"/>
            <a:ext cx="9144000" cy="625868"/>
          </a:xfrm>
          <a:prstGeom prst="rect">
            <a:avLst/>
          </a:prstGeom>
          <a:noFill/>
        </p:spPr>
        <p:txBody>
          <a:bodyPr vert="horz" lIns="0" tIns="45720" rIns="91440" bIns="45720" rtlCol="0" anchor="b" anchorCtr="0">
            <a:noAutofit/>
          </a:bodyPr>
          <a:lstStyle>
            <a:defPPr>
              <a:defRPr lang="en-US"/>
            </a:defPPr>
            <a:lvl1pPr marL="0" marR="0" indent="-55472" algn="l" defTabSz="914186" rtl="0" eaLnBrk="1" fontAlgn="auto" latinLnBrk="0" hangingPunct="1">
              <a:lnSpc>
                <a:spcPct val="100000"/>
              </a:lnSpc>
              <a:spcBef>
                <a:spcPct val="0"/>
              </a:spcBef>
              <a:spcAft>
                <a:spcPct val="0"/>
              </a:spcAft>
              <a:buNone/>
              <a:tabLst>
                <a:tab pos="0" algn="l"/>
              </a:tabLst>
              <a:defRPr kumimoji="0" lang="en-US" sz="1800" b="0" i="0" u="none" strike="noStrike" kern="1200" cap="none" spc="0" normalizeH="0" baseline="0">
                <a:ln>
                  <a:noFill/>
                </a:ln>
                <a:solidFill>
                  <a:schemeClr val="tx1"/>
                </a:solidFill>
                <a:effectLst/>
                <a:uFillTx/>
                <a:latin typeface="+mn-lt"/>
                <a:ea typeface="+mn-ea"/>
                <a:cs typeface="+mn-cs"/>
                <a:sym typeface="Lato Regular"/>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a:lstStyle>
          <a:p>
            <a:pPr marL="0" marR="0" lvl="0" indent="-55472" algn="ctr" defTabSz="914186" rtl="0" eaLnBrk="1" fontAlgn="auto" latinLnBrk="0" hangingPunct="1">
              <a:lnSpc>
                <a:spcPct val="100000"/>
              </a:lnSpc>
              <a:spcBef>
                <a:spcPct val="0"/>
              </a:spcBef>
              <a:spcAft>
                <a:spcPct val="0"/>
              </a:spcAft>
              <a:buClrTx/>
              <a:buSzTx/>
              <a:buFontTx/>
              <a:buNone/>
              <a:tabLst>
                <a:tab pos="0" algn="l"/>
              </a:tabLst>
              <a:defRPr/>
            </a:pPr>
            <a:r>
              <a:rPr kumimoji="0" lang="en-US" sz="2910" b="1" i="0" u="none" strike="noStrike" kern="1200" cap="none" spc="0" normalizeH="0" baseline="0" noProof="0" dirty="0">
                <a:ln>
                  <a:noFill/>
                </a:ln>
                <a:solidFill>
                  <a:srgbClr val="1F497D"/>
                </a:solidFill>
                <a:effectLst/>
                <a:uLnTx/>
                <a:uFillTx/>
                <a:latin typeface="Lato" panose="020F0502020204030203" pitchFamily="34" charset="0"/>
                <a:ea typeface="Lato" panose="020F0502020204030203" pitchFamily="34" charset="0"/>
                <a:cs typeface="Lato" panose="020F0502020204030203" pitchFamily="34" charset="0"/>
                <a:sym typeface="Lato Regular"/>
              </a:rPr>
              <a:t>Comprehensive Model for Financial Wellness</a:t>
            </a:r>
          </a:p>
        </p:txBody>
      </p:sp>
      <p:pic>
        <p:nvPicPr>
          <p:cNvPr id="9" name="Picture 2" descr="AssuredPartners Announces Acquisition of Owen-Dunn Insurance Services">
            <a:extLst>
              <a:ext uri="{FF2B5EF4-FFF2-40B4-BE49-F238E27FC236}">
                <a16:creationId xmlns:a16="http://schemas.microsoft.com/office/drawing/2014/main" id="{C303BAE9-DCFD-44E9-A5CA-20D28B909A7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6932" y="6417222"/>
            <a:ext cx="1017142" cy="29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982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1D80A-36EB-44E2-830A-AAE2003DE242}"/>
              </a:ext>
            </a:extLst>
          </p:cNvPr>
          <p:cNvSpPr>
            <a:spLocks noGrp="1"/>
          </p:cNvSpPr>
          <p:nvPr>
            <p:ph type="title" idx="4294967295"/>
          </p:nvPr>
        </p:nvSpPr>
        <p:spPr>
          <a:xfrm>
            <a:off x="0" y="324245"/>
            <a:ext cx="9144000" cy="625475"/>
          </a:xfrm>
          <a:prstGeom prst="rect">
            <a:avLst/>
          </a:prstGeom>
        </p:spPr>
        <p:txBody>
          <a:bodyPr/>
          <a:lst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a:lstStyle>
          <a:p>
            <a:pPr algn="ctr"/>
            <a:r>
              <a:rPr lang="en-US" sz="2912" b="1" dirty="0">
                <a:solidFill>
                  <a:srgbClr val="1F497D"/>
                </a:solidFill>
                <a:latin typeface="Lato" panose="020F0502020204030203" pitchFamily="34" charset="0"/>
                <a:ea typeface="Lato" panose="020F0502020204030203" pitchFamily="34" charset="0"/>
                <a:cs typeface="Lato" panose="020F0502020204030203" pitchFamily="34" charset="0"/>
              </a:rPr>
              <a:t>Employee Advice &amp; Planning</a:t>
            </a:r>
          </a:p>
        </p:txBody>
      </p:sp>
      <p:sp>
        <p:nvSpPr>
          <p:cNvPr id="10" name="Content Placeholder 2">
            <a:extLst>
              <a:ext uri="{FF2B5EF4-FFF2-40B4-BE49-F238E27FC236}">
                <a16:creationId xmlns:a16="http://schemas.microsoft.com/office/drawing/2014/main" id="{B5464C9A-7C47-4138-894E-C048BC9942D4}"/>
              </a:ext>
            </a:extLst>
          </p:cNvPr>
          <p:cNvSpPr txBox="1">
            <a:spLocks/>
          </p:cNvSpPr>
          <p:nvPr/>
        </p:nvSpPr>
        <p:spPr>
          <a:xfrm>
            <a:off x="558672" y="3274053"/>
            <a:ext cx="3992880" cy="2981243"/>
          </a:xfrm>
        </p:spPr>
        <p:txBody>
          <a:bodyPr>
            <a:normAutofit/>
          </a:bodyPr>
          <a:lstStyle>
            <a:lvl1pPr marL="288925" indent="-288925" algn="l" rtl="0" eaLnBrk="0" fontAlgn="base" hangingPunct="0">
              <a:spcBef>
                <a:spcPct val="50000"/>
              </a:spcBef>
              <a:spcAft>
                <a:spcPct val="0"/>
              </a:spcAft>
              <a:buClr>
                <a:schemeClr val="tx2"/>
              </a:buClr>
              <a:buSzPct val="80000"/>
              <a:buFont typeface="Wingdings" panose="05000000000000000000" pitchFamily="2" charset="2"/>
              <a:buChar char="n"/>
              <a:defRPr sz="1600">
                <a:solidFill>
                  <a:srgbClr val="4D4D4D"/>
                </a:solidFill>
                <a:latin typeface="+mn-lt"/>
                <a:ea typeface="+mn-ea"/>
                <a:cs typeface="+mn-cs"/>
              </a:defRPr>
            </a:lvl1pPr>
            <a:lvl2pPr marL="625475" indent="-222250" algn="l" rtl="0" eaLnBrk="0" fontAlgn="base" hangingPunct="0">
              <a:spcBef>
                <a:spcPct val="25000"/>
              </a:spcBef>
              <a:spcAft>
                <a:spcPct val="0"/>
              </a:spcAft>
              <a:buClr>
                <a:schemeClr val="accent1"/>
              </a:buClr>
              <a:buSzPct val="80000"/>
              <a:buFont typeface="Wingdings" panose="05000000000000000000" pitchFamily="2" charset="2"/>
              <a:buChar char="l"/>
              <a:defRPr sz="1400">
                <a:solidFill>
                  <a:srgbClr val="4D4D4D"/>
                </a:solidFill>
                <a:latin typeface="+mn-lt"/>
              </a:defRPr>
            </a:lvl2pPr>
            <a:lvl3pPr marL="908050" indent="-168275" algn="l" rtl="0" eaLnBrk="0" fontAlgn="base" hangingPunct="0">
              <a:spcBef>
                <a:spcPct val="25000"/>
              </a:spcBef>
              <a:spcAft>
                <a:spcPct val="0"/>
              </a:spcAft>
              <a:buClr>
                <a:schemeClr val="accent1"/>
              </a:buClr>
              <a:buSzPct val="80000"/>
              <a:buFont typeface="Arial" panose="020B0604020202020204" pitchFamily="34" charset="0"/>
              <a:buChar char="─"/>
              <a:defRPr sz="1200">
                <a:solidFill>
                  <a:srgbClr val="4D4D4D"/>
                </a:solidFill>
                <a:latin typeface="+mn-lt"/>
              </a:defRPr>
            </a:lvl3pPr>
            <a:lvl4pPr marL="1203325" indent="-180975" algn="l" rtl="0" eaLnBrk="0" fontAlgn="base" hangingPunct="0">
              <a:spcBef>
                <a:spcPct val="25000"/>
              </a:spcBef>
              <a:spcAft>
                <a:spcPct val="0"/>
              </a:spcAft>
              <a:buClr>
                <a:schemeClr val="accent1"/>
              </a:buClr>
              <a:buSzPct val="80000"/>
              <a:buFont typeface="Wingdings" panose="05000000000000000000" pitchFamily="2" charset="2"/>
              <a:buChar char="n"/>
              <a:defRPr sz="1200">
                <a:solidFill>
                  <a:srgbClr val="4D4D4D"/>
                </a:solidFill>
                <a:latin typeface="+mn-lt"/>
              </a:defRPr>
            </a:lvl4pPr>
            <a:lvl5pPr marL="1484313" indent="-166688" algn="l" rtl="0" eaLnBrk="0" fontAlgn="base" hangingPunct="0">
              <a:spcBef>
                <a:spcPct val="25000"/>
              </a:spcBef>
              <a:spcAft>
                <a:spcPct val="0"/>
              </a:spcAft>
              <a:buClr>
                <a:schemeClr val="accent1"/>
              </a:buClr>
              <a:buSzPct val="80000"/>
              <a:buChar char="»"/>
              <a:defRPr sz="1200">
                <a:solidFill>
                  <a:srgbClr val="4D4D4D"/>
                </a:solidFill>
                <a:latin typeface="+mn-lt"/>
              </a:defRPr>
            </a:lvl5pPr>
            <a:lvl6pPr marL="1941513" indent="-166688" algn="l" rtl="0" eaLnBrk="1" fontAlgn="base" hangingPunct="1">
              <a:spcBef>
                <a:spcPct val="25000"/>
              </a:spcBef>
              <a:spcAft>
                <a:spcPct val="0"/>
              </a:spcAft>
              <a:buClr>
                <a:schemeClr val="accent1"/>
              </a:buClr>
              <a:buSzPct val="80000"/>
              <a:buChar char="»"/>
              <a:defRPr sz="1200">
                <a:solidFill>
                  <a:srgbClr val="4D4D4D"/>
                </a:solidFill>
                <a:latin typeface="+mn-lt"/>
              </a:defRPr>
            </a:lvl6pPr>
            <a:lvl7pPr marL="2398713" indent="-166688" algn="l" rtl="0" eaLnBrk="1" fontAlgn="base" hangingPunct="1">
              <a:spcBef>
                <a:spcPct val="25000"/>
              </a:spcBef>
              <a:spcAft>
                <a:spcPct val="0"/>
              </a:spcAft>
              <a:buClr>
                <a:schemeClr val="accent1"/>
              </a:buClr>
              <a:buSzPct val="80000"/>
              <a:buChar char="»"/>
              <a:defRPr sz="1200">
                <a:solidFill>
                  <a:srgbClr val="4D4D4D"/>
                </a:solidFill>
                <a:latin typeface="+mn-lt"/>
              </a:defRPr>
            </a:lvl7pPr>
            <a:lvl8pPr marL="2855913" indent="-166688" algn="l" rtl="0" eaLnBrk="1" fontAlgn="base" hangingPunct="1">
              <a:spcBef>
                <a:spcPct val="25000"/>
              </a:spcBef>
              <a:spcAft>
                <a:spcPct val="0"/>
              </a:spcAft>
              <a:buClr>
                <a:schemeClr val="accent1"/>
              </a:buClr>
              <a:buSzPct val="80000"/>
              <a:buChar char="»"/>
              <a:defRPr sz="1200">
                <a:solidFill>
                  <a:srgbClr val="4D4D4D"/>
                </a:solidFill>
                <a:latin typeface="+mn-lt"/>
              </a:defRPr>
            </a:lvl8pPr>
            <a:lvl9pPr marL="3313113" indent="-166688" algn="l" rtl="0" eaLnBrk="1" fontAlgn="base" hangingPunct="1">
              <a:spcBef>
                <a:spcPct val="25000"/>
              </a:spcBef>
              <a:spcAft>
                <a:spcPct val="0"/>
              </a:spcAft>
              <a:buClr>
                <a:schemeClr val="accent1"/>
              </a:buClr>
              <a:buSzPct val="80000"/>
              <a:buChar char="»"/>
              <a:defRPr sz="1200">
                <a:solidFill>
                  <a:srgbClr val="4D4D4D"/>
                </a:solidFill>
                <a:latin typeface="+mn-lt"/>
              </a:defRPr>
            </a:lvl9pPr>
          </a:lstStyle>
          <a:p>
            <a:pPr marL="0" indent="0">
              <a:buNone/>
            </a:pPr>
            <a:r>
              <a:rPr lang="en-US" altLang="ja-JP" sz="1677" kern="0" dirty="0">
                <a:latin typeface="Lato Light"/>
              </a:rPr>
              <a:t>Financial Advocates may assist employees with:</a:t>
            </a:r>
          </a:p>
          <a:p>
            <a:pPr marL="605150" lvl="1" indent="-302575">
              <a:spcBef>
                <a:spcPts val="353"/>
              </a:spcBef>
              <a:spcAft>
                <a:spcPts val="353"/>
              </a:spcAft>
              <a:buFont typeface="Arial" panose="020B0604020202020204" pitchFamily="34" charset="0"/>
              <a:buChar char="•"/>
            </a:pPr>
            <a:r>
              <a:rPr lang="en-US" altLang="ja-JP" sz="1677" kern="0" dirty="0">
                <a:latin typeface="Lato Light"/>
              </a:rPr>
              <a:t>Goal Setting</a:t>
            </a:r>
          </a:p>
          <a:p>
            <a:pPr marL="605150" lvl="1" indent="-302575">
              <a:spcBef>
                <a:spcPts val="353"/>
              </a:spcBef>
              <a:spcAft>
                <a:spcPts val="353"/>
              </a:spcAft>
              <a:buFont typeface="Arial" panose="020B0604020202020204" pitchFamily="34" charset="0"/>
              <a:buChar char="•"/>
            </a:pPr>
            <a:r>
              <a:rPr lang="en-US" altLang="ja-JP" sz="1677" kern="0" dirty="0">
                <a:latin typeface="Lato Light"/>
              </a:rPr>
              <a:t>Asset Allocation</a:t>
            </a:r>
          </a:p>
          <a:p>
            <a:pPr marL="605150" lvl="1" indent="-302575">
              <a:spcBef>
                <a:spcPts val="353"/>
              </a:spcBef>
              <a:spcAft>
                <a:spcPts val="353"/>
              </a:spcAft>
              <a:buFont typeface="Arial" panose="020B0604020202020204" pitchFamily="34" charset="0"/>
              <a:buChar char="•"/>
            </a:pPr>
            <a:r>
              <a:rPr lang="en-US" altLang="ja-JP" sz="1677" kern="0" dirty="0">
                <a:latin typeface="Lato Light"/>
              </a:rPr>
              <a:t>Budgeting/Spending </a:t>
            </a:r>
          </a:p>
          <a:p>
            <a:pPr marL="605150" lvl="1" indent="-302575">
              <a:spcBef>
                <a:spcPts val="353"/>
              </a:spcBef>
              <a:spcAft>
                <a:spcPts val="353"/>
              </a:spcAft>
              <a:buFont typeface="Arial" panose="020B0604020202020204" pitchFamily="34" charset="0"/>
              <a:buChar char="•"/>
            </a:pPr>
            <a:r>
              <a:rPr lang="en-US" altLang="ja-JP" sz="1677" kern="0" dirty="0">
                <a:latin typeface="Lato Light"/>
              </a:rPr>
              <a:t>Future Income Planning</a:t>
            </a:r>
          </a:p>
          <a:p>
            <a:pPr marL="605150" lvl="1" indent="-302575">
              <a:spcBef>
                <a:spcPts val="353"/>
              </a:spcBef>
              <a:spcAft>
                <a:spcPts val="353"/>
              </a:spcAft>
              <a:buFont typeface="Arial" panose="020B0604020202020204" pitchFamily="34" charset="0"/>
              <a:buChar char="•"/>
            </a:pPr>
            <a:r>
              <a:rPr lang="en-US" altLang="ja-JP" sz="1677" kern="0" dirty="0">
                <a:latin typeface="Lato Light"/>
              </a:rPr>
              <a:t>Asset Protection</a:t>
            </a:r>
          </a:p>
          <a:p>
            <a:pPr marL="605150" lvl="1" indent="-302575">
              <a:spcBef>
                <a:spcPts val="353"/>
              </a:spcBef>
              <a:spcAft>
                <a:spcPts val="353"/>
              </a:spcAft>
              <a:buFont typeface="Arial" panose="020B0604020202020204" pitchFamily="34" charset="0"/>
              <a:buChar char="•"/>
            </a:pPr>
            <a:r>
              <a:rPr lang="en-US" altLang="ja-JP" sz="1677" kern="0" dirty="0">
                <a:latin typeface="Lato Light"/>
              </a:rPr>
              <a:t>Disability Protection</a:t>
            </a:r>
          </a:p>
          <a:p>
            <a:endParaRPr lang="en-US" altLang="ja-JP" sz="1765" kern="0" dirty="0"/>
          </a:p>
        </p:txBody>
      </p:sp>
      <p:sp>
        <p:nvSpPr>
          <p:cNvPr id="16" name="Content Placeholder 6">
            <a:extLst>
              <a:ext uri="{FF2B5EF4-FFF2-40B4-BE49-F238E27FC236}">
                <a16:creationId xmlns:a16="http://schemas.microsoft.com/office/drawing/2014/main" id="{77E5A583-7D6F-4AEB-9C08-6EC03A6527C1}"/>
              </a:ext>
            </a:extLst>
          </p:cNvPr>
          <p:cNvSpPr txBox="1">
            <a:spLocks/>
          </p:cNvSpPr>
          <p:nvPr/>
        </p:nvSpPr>
        <p:spPr>
          <a:xfrm>
            <a:off x="358695" y="1335468"/>
            <a:ext cx="3992879" cy="1552837"/>
          </a:xfrm>
        </p:spPr>
        <p:txBody>
          <a:bodyPr/>
          <a:lstStyle>
            <a:lvl1pPr marL="288925" indent="-288925" algn="l" rtl="0" eaLnBrk="0" fontAlgn="base" hangingPunct="0">
              <a:spcBef>
                <a:spcPct val="50000"/>
              </a:spcBef>
              <a:spcAft>
                <a:spcPct val="0"/>
              </a:spcAft>
              <a:buClr>
                <a:schemeClr val="tx2"/>
              </a:buClr>
              <a:buSzPct val="80000"/>
              <a:buFont typeface="Wingdings" panose="05000000000000000000" pitchFamily="2" charset="2"/>
              <a:buChar char="n"/>
              <a:defRPr sz="1600">
                <a:solidFill>
                  <a:srgbClr val="4D4D4D"/>
                </a:solidFill>
                <a:latin typeface="+mn-lt"/>
                <a:ea typeface="+mn-ea"/>
                <a:cs typeface="+mn-cs"/>
              </a:defRPr>
            </a:lvl1pPr>
            <a:lvl2pPr marL="625475" indent="-222250" algn="l" rtl="0" eaLnBrk="0" fontAlgn="base" hangingPunct="0">
              <a:spcBef>
                <a:spcPct val="25000"/>
              </a:spcBef>
              <a:spcAft>
                <a:spcPct val="0"/>
              </a:spcAft>
              <a:buClr>
                <a:schemeClr val="accent1"/>
              </a:buClr>
              <a:buSzPct val="80000"/>
              <a:buFont typeface="Wingdings" panose="05000000000000000000" pitchFamily="2" charset="2"/>
              <a:buChar char="l"/>
              <a:defRPr sz="1400">
                <a:solidFill>
                  <a:srgbClr val="4D4D4D"/>
                </a:solidFill>
                <a:latin typeface="+mn-lt"/>
              </a:defRPr>
            </a:lvl2pPr>
            <a:lvl3pPr marL="908050" indent="-168275" algn="l" rtl="0" eaLnBrk="0" fontAlgn="base" hangingPunct="0">
              <a:spcBef>
                <a:spcPct val="25000"/>
              </a:spcBef>
              <a:spcAft>
                <a:spcPct val="0"/>
              </a:spcAft>
              <a:buClr>
                <a:schemeClr val="accent1"/>
              </a:buClr>
              <a:buSzPct val="80000"/>
              <a:buFont typeface="Arial" panose="020B0604020202020204" pitchFamily="34" charset="0"/>
              <a:buChar char="─"/>
              <a:defRPr sz="1200">
                <a:solidFill>
                  <a:srgbClr val="4D4D4D"/>
                </a:solidFill>
                <a:latin typeface="+mn-lt"/>
              </a:defRPr>
            </a:lvl3pPr>
            <a:lvl4pPr marL="1203325" indent="-180975" algn="l" rtl="0" eaLnBrk="0" fontAlgn="base" hangingPunct="0">
              <a:spcBef>
                <a:spcPct val="25000"/>
              </a:spcBef>
              <a:spcAft>
                <a:spcPct val="0"/>
              </a:spcAft>
              <a:buClr>
                <a:schemeClr val="accent1"/>
              </a:buClr>
              <a:buSzPct val="80000"/>
              <a:buFont typeface="Wingdings" panose="05000000000000000000" pitchFamily="2" charset="2"/>
              <a:buChar char="n"/>
              <a:defRPr sz="1200">
                <a:solidFill>
                  <a:srgbClr val="4D4D4D"/>
                </a:solidFill>
                <a:latin typeface="+mn-lt"/>
              </a:defRPr>
            </a:lvl4pPr>
            <a:lvl5pPr marL="1484313" indent="-166688" algn="l" rtl="0" eaLnBrk="0" fontAlgn="base" hangingPunct="0">
              <a:spcBef>
                <a:spcPct val="25000"/>
              </a:spcBef>
              <a:spcAft>
                <a:spcPct val="0"/>
              </a:spcAft>
              <a:buClr>
                <a:schemeClr val="accent1"/>
              </a:buClr>
              <a:buSzPct val="80000"/>
              <a:buChar char="»"/>
              <a:defRPr sz="1200">
                <a:solidFill>
                  <a:srgbClr val="4D4D4D"/>
                </a:solidFill>
                <a:latin typeface="+mn-lt"/>
              </a:defRPr>
            </a:lvl5pPr>
            <a:lvl6pPr marL="1941513" indent="-166688" algn="l" rtl="0" eaLnBrk="1" fontAlgn="base" hangingPunct="1">
              <a:spcBef>
                <a:spcPct val="25000"/>
              </a:spcBef>
              <a:spcAft>
                <a:spcPct val="0"/>
              </a:spcAft>
              <a:buClr>
                <a:schemeClr val="accent1"/>
              </a:buClr>
              <a:buSzPct val="80000"/>
              <a:buChar char="»"/>
              <a:defRPr sz="1200">
                <a:solidFill>
                  <a:srgbClr val="4D4D4D"/>
                </a:solidFill>
                <a:latin typeface="+mn-lt"/>
              </a:defRPr>
            </a:lvl6pPr>
            <a:lvl7pPr marL="2398713" indent="-166688" algn="l" rtl="0" eaLnBrk="1" fontAlgn="base" hangingPunct="1">
              <a:spcBef>
                <a:spcPct val="25000"/>
              </a:spcBef>
              <a:spcAft>
                <a:spcPct val="0"/>
              </a:spcAft>
              <a:buClr>
                <a:schemeClr val="accent1"/>
              </a:buClr>
              <a:buSzPct val="80000"/>
              <a:buChar char="»"/>
              <a:defRPr sz="1200">
                <a:solidFill>
                  <a:srgbClr val="4D4D4D"/>
                </a:solidFill>
                <a:latin typeface="+mn-lt"/>
              </a:defRPr>
            </a:lvl7pPr>
            <a:lvl8pPr marL="2855913" indent="-166688" algn="l" rtl="0" eaLnBrk="1" fontAlgn="base" hangingPunct="1">
              <a:spcBef>
                <a:spcPct val="25000"/>
              </a:spcBef>
              <a:spcAft>
                <a:spcPct val="0"/>
              </a:spcAft>
              <a:buClr>
                <a:schemeClr val="accent1"/>
              </a:buClr>
              <a:buSzPct val="80000"/>
              <a:buChar char="»"/>
              <a:defRPr sz="1200">
                <a:solidFill>
                  <a:srgbClr val="4D4D4D"/>
                </a:solidFill>
                <a:latin typeface="+mn-lt"/>
              </a:defRPr>
            </a:lvl8pPr>
            <a:lvl9pPr marL="3313113" indent="-166688" algn="l" rtl="0" eaLnBrk="1" fontAlgn="base" hangingPunct="1">
              <a:spcBef>
                <a:spcPct val="25000"/>
              </a:spcBef>
              <a:spcAft>
                <a:spcPct val="0"/>
              </a:spcAft>
              <a:buClr>
                <a:schemeClr val="accent1"/>
              </a:buClr>
              <a:buSzPct val="80000"/>
              <a:buChar char="»"/>
              <a:defRPr sz="1200">
                <a:solidFill>
                  <a:srgbClr val="4D4D4D"/>
                </a:solidFill>
                <a:latin typeface="+mn-lt"/>
              </a:defRPr>
            </a:lvl9pPr>
          </a:lstStyle>
          <a:p>
            <a:pPr marL="0" indent="0" algn="ctr">
              <a:lnSpc>
                <a:spcPct val="150000"/>
              </a:lnSpc>
              <a:buNone/>
            </a:pPr>
            <a:r>
              <a:rPr lang="en-US" sz="2400" b="1" dirty="0">
                <a:solidFill>
                  <a:srgbClr val="1F497D"/>
                </a:solidFill>
                <a:latin typeface="Lato" panose="020F0502020204030203" pitchFamily="34" charset="0"/>
              </a:rPr>
              <a:t>Financial Advice &amp; Planning Services through SMARTMap</a:t>
            </a:r>
          </a:p>
        </p:txBody>
      </p:sp>
      <p:pic>
        <p:nvPicPr>
          <p:cNvPr id="17" name="Picture 16">
            <a:hlinkClick r:id="rId3"/>
            <a:extLst>
              <a:ext uri="{FF2B5EF4-FFF2-40B4-BE49-F238E27FC236}">
                <a16:creationId xmlns:a16="http://schemas.microsoft.com/office/drawing/2014/main" id="{D418D1BD-B1D3-4B50-969A-8DB17C3411E6}"/>
              </a:ext>
            </a:extLst>
          </p:cNvPr>
          <p:cNvPicPr>
            <a:picLocks noChangeAspect="1"/>
          </p:cNvPicPr>
          <p:nvPr/>
        </p:nvPicPr>
        <p:blipFill>
          <a:blip r:embed="rId4"/>
          <a:stretch>
            <a:fillRect/>
          </a:stretch>
        </p:blipFill>
        <p:spPr>
          <a:xfrm>
            <a:off x="4792427" y="1084510"/>
            <a:ext cx="3792901" cy="2868989"/>
          </a:xfrm>
          <a:prstGeom prst="rect">
            <a:avLst/>
          </a:prstGeom>
          <a:ln w="3175">
            <a:solidFill>
              <a:schemeClr val="bg1">
                <a:lumMod val="85000"/>
              </a:schemeClr>
            </a:solidFill>
          </a:ln>
        </p:spPr>
      </p:pic>
      <p:pic>
        <p:nvPicPr>
          <p:cNvPr id="20" name="Picture 19">
            <a:extLst>
              <a:ext uri="{FF2B5EF4-FFF2-40B4-BE49-F238E27FC236}">
                <a16:creationId xmlns:a16="http://schemas.microsoft.com/office/drawing/2014/main" id="{A0E5C6AB-46B1-449A-9DF3-4DED5C74013F}"/>
              </a:ext>
            </a:extLst>
          </p:cNvPr>
          <p:cNvPicPr>
            <a:picLocks noChangeAspect="1"/>
          </p:cNvPicPr>
          <p:nvPr/>
        </p:nvPicPr>
        <p:blipFill>
          <a:blip r:embed="rId5"/>
          <a:stretch>
            <a:fillRect/>
          </a:stretch>
        </p:blipFill>
        <p:spPr>
          <a:xfrm>
            <a:off x="5206228" y="4053754"/>
            <a:ext cx="990057" cy="1971201"/>
          </a:xfrm>
          <a:prstGeom prst="rect">
            <a:avLst/>
          </a:prstGeom>
        </p:spPr>
      </p:pic>
      <p:grpSp>
        <p:nvGrpSpPr>
          <p:cNvPr id="21" name="Group 20">
            <a:extLst>
              <a:ext uri="{FF2B5EF4-FFF2-40B4-BE49-F238E27FC236}">
                <a16:creationId xmlns:a16="http://schemas.microsoft.com/office/drawing/2014/main" id="{84823C05-1A53-4E8B-8808-8C844447A666}"/>
              </a:ext>
            </a:extLst>
          </p:cNvPr>
          <p:cNvGrpSpPr/>
          <p:nvPr/>
        </p:nvGrpSpPr>
        <p:grpSpPr>
          <a:xfrm>
            <a:off x="5664904" y="3429006"/>
            <a:ext cx="3085892" cy="1725529"/>
            <a:chOff x="6267825" y="3886200"/>
            <a:chExt cx="3497344" cy="1955599"/>
          </a:xfrm>
        </p:grpSpPr>
        <p:grpSp>
          <p:nvGrpSpPr>
            <p:cNvPr id="22" name="Group 21">
              <a:extLst>
                <a:ext uri="{FF2B5EF4-FFF2-40B4-BE49-F238E27FC236}">
                  <a16:creationId xmlns:a16="http://schemas.microsoft.com/office/drawing/2014/main" id="{98E8532C-D0B7-42F9-B74D-CD5CBAB7B433}"/>
                </a:ext>
              </a:extLst>
            </p:cNvPr>
            <p:cNvGrpSpPr/>
            <p:nvPr/>
          </p:nvGrpSpPr>
          <p:grpSpPr>
            <a:xfrm>
              <a:off x="6267825" y="3886200"/>
              <a:ext cx="3497344" cy="1955599"/>
              <a:chOff x="5502223" y="932536"/>
              <a:chExt cx="6689777" cy="4450171"/>
            </a:xfrm>
          </p:grpSpPr>
          <p:grpSp>
            <p:nvGrpSpPr>
              <p:cNvPr id="25" name="Group 24">
                <a:extLst>
                  <a:ext uri="{FF2B5EF4-FFF2-40B4-BE49-F238E27FC236}">
                    <a16:creationId xmlns:a16="http://schemas.microsoft.com/office/drawing/2014/main" id="{DF24B205-5C31-48B5-A683-DA776AC9690D}"/>
                  </a:ext>
                </a:extLst>
              </p:cNvPr>
              <p:cNvGrpSpPr/>
              <p:nvPr/>
            </p:nvGrpSpPr>
            <p:grpSpPr>
              <a:xfrm>
                <a:off x="5502223" y="932536"/>
                <a:ext cx="6689777" cy="4450171"/>
                <a:chOff x="1320800" y="1790165"/>
                <a:chExt cx="10669666" cy="6096534"/>
              </a:xfrm>
            </p:grpSpPr>
            <p:sp>
              <p:nvSpPr>
                <p:cNvPr id="27" name="Rectangle: Rounded Corners 26">
                  <a:extLst>
                    <a:ext uri="{FF2B5EF4-FFF2-40B4-BE49-F238E27FC236}">
                      <a16:creationId xmlns:a16="http://schemas.microsoft.com/office/drawing/2014/main" id="{868FF51D-F4FE-43A2-9410-8A3CEF817EB2}"/>
                    </a:ext>
                  </a:extLst>
                </p:cNvPr>
                <p:cNvSpPr/>
                <p:nvPr/>
              </p:nvSpPr>
              <p:spPr>
                <a:xfrm>
                  <a:off x="2342657" y="1790165"/>
                  <a:ext cx="8635566" cy="6071101"/>
                </a:xfrm>
                <a:prstGeom prst="roundRect">
                  <a:avLst>
                    <a:gd name="adj" fmla="val 4479"/>
                  </a:avLst>
                </a:prstGeom>
                <a:solidFill>
                  <a:schemeClr val="bg1">
                    <a:lumMod val="85000"/>
                  </a:schemeClr>
                </a:solid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9"/>
                </a:p>
              </p:txBody>
            </p:sp>
            <p:sp>
              <p:nvSpPr>
                <p:cNvPr id="28" name="Freeform: Shape 27">
                  <a:extLst>
                    <a:ext uri="{FF2B5EF4-FFF2-40B4-BE49-F238E27FC236}">
                      <a16:creationId xmlns:a16="http://schemas.microsoft.com/office/drawing/2014/main" id="{438B4ADE-CA8C-4032-A19D-31685619F67F}"/>
                    </a:ext>
                  </a:extLst>
                </p:cNvPr>
                <p:cNvSpPr/>
                <p:nvPr/>
              </p:nvSpPr>
              <p:spPr>
                <a:xfrm>
                  <a:off x="1321705" y="7765770"/>
                  <a:ext cx="10667856" cy="120929"/>
                </a:xfrm>
                <a:custGeom>
                  <a:avLst/>
                  <a:gdLst>
                    <a:gd name="connsiteX0" fmla="*/ 0 w 12407609"/>
                    <a:gd name="connsiteY0" fmla="*/ 0 h 140651"/>
                    <a:gd name="connsiteX1" fmla="*/ 54798 w 12407609"/>
                    <a:gd name="connsiteY1" fmla="*/ 2767 h 140651"/>
                    <a:gd name="connsiteX2" fmla="*/ 12407609 w 12407609"/>
                    <a:gd name="connsiteY2" fmla="*/ 2767 h 140651"/>
                    <a:gd name="connsiteX3" fmla="*/ 12326342 w 12407609"/>
                    <a:gd name="connsiteY3" fmla="*/ 41916 h 140651"/>
                    <a:gd name="connsiteX4" fmla="*/ 11837287 w 12407609"/>
                    <a:gd name="connsiteY4" fmla="*/ 140651 h 140651"/>
                    <a:gd name="connsiteX5" fmla="*/ 576066 w 12407609"/>
                    <a:gd name="connsiteY5" fmla="*/ 140651 h 140651"/>
                    <a:gd name="connsiteX6" fmla="*/ 87012 w 12407609"/>
                    <a:gd name="connsiteY6" fmla="*/ 41916 h 14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07609" h="140651">
                      <a:moveTo>
                        <a:pt x="0" y="0"/>
                      </a:moveTo>
                      <a:lnTo>
                        <a:pt x="54798" y="2767"/>
                      </a:lnTo>
                      <a:lnTo>
                        <a:pt x="12407609" y="2767"/>
                      </a:lnTo>
                      <a:lnTo>
                        <a:pt x="12326342" y="41916"/>
                      </a:lnTo>
                      <a:cubicBezTo>
                        <a:pt x="12176026" y="105494"/>
                        <a:pt x="12010762" y="140651"/>
                        <a:pt x="11837287" y="140651"/>
                      </a:cubicBezTo>
                      <a:lnTo>
                        <a:pt x="576066" y="140651"/>
                      </a:lnTo>
                      <a:cubicBezTo>
                        <a:pt x="402591" y="140651"/>
                        <a:pt x="237327" y="105494"/>
                        <a:pt x="87012" y="41916"/>
                      </a:cubicBezTo>
                      <a:close/>
                    </a:path>
                  </a:pathLst>
                </a:custGeom>
                <a:solidFill>
                  <a:srgbClr val="777777"/>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059"/>
                </a:p>
              </p:txBody>
            </p:sp>
            <p:sp>
              <p:nvSpPr>
                <p:cNvPr id="29" name="Rectangle: Rounded Corners 28">
                  <a:extLst>
                    <a:ext uri="{FF2B5EF4-FFF2-40B4-BE49-F238E27FC236}">
                      <a16:creationId xmlns:a16="http://schemas.microsoft.com/office/drawing/2014/main" id="{6D12B2B0-AFB7-46B9-B3A0-5ACA4D0524CA}"/>
                    </a:ext>
                  </a:extLst>
                </p:cNvPr>
                <p:cNvSpPr/>
                <p:nvPr/>
              </p:nvSpPr>
              <p:spPr>
                <a:xfrm>
                  <a:off x="1320800" y="7666147"/>
                  <a:ext cx="10669666" cy="102001"/>
                </a:xfrm>
                <a:prstGeom prst="roundRect">
                  <a:avLst/>
                </a:prstGeom>
                <a:solidFill>
                  <a:srgbClr val="B2B2B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9"/>
                </a:p>
              </p:txBody>
            </p:sp>
            <p:sp>
              <p:nvSpPr>
                <p:cNvPr id="30" name="Freeform: Shape 29">
                  <a:extLst>
                    <a:ext uri="{FF2B5EF4-FFF2-40B4-BE49-F238E27FC236}">
                      <a16:creationId xmlns:a16="http://schemas.microsoft.com/office/drawing/2014/main" id="{9B3C5BED-04E9-41D5-A014-4448CB1FCDA7}"/>
                    </a:ext>
                  </a:extLst>
                </p:cNvPr>
                <p:cNvSpPr/>
                <p:nvPr/>
              </p:nvSpPr>
              <p:spPr>
                <a:xfrm>
                  <a:off x="5830616" y="7666148"/>
                  <a:ext cx="1650037" cy="71543"/>
                </a:xfrm>
                <a:custGeom>
                  <a:avLst/>
                  <a:gdLst>
                    <a:gd name="connsiteX0" fmla="*/ 0 w 1919131"/>
                    <a:gd name="connsiteY0" fmla="*/ 0 h 83211"/>
                    <a:gd name="connsiteX1" fmla="*/ 1919131 w 1919131"/>
                    <a:gd name="connsiteY1" fmla="*/ 0 h 83211"/>
                    <a:gd name="connsiteX2" fmla="*/ 1916033 w 1919131"/>
                    <a:gd name="connsiteY2" fmla="*/ 15344 h 83211"/>
                    <a:gd name="connsiteX3" fmla="*/ 1813646 w 1919131"/>
                    <a:gd name="connsiteY3" fmla="*/ 83211 h 83211"/>
                    <a:gd name="connsiteX4" fmla="*/ 105484 w 1919131"/>
                    <a:gd name="connsiteY4" fmla="*/ 83211 h 83211"/>
                    <a:gd name="connsiteX5" fmla="*/ 3098 w 1919131"/>
                    <a:gd name="connsiteY5" fmla="*/ 15344 h 8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131" h="83211">
                      <a:moveTo>
                        <a:pt x="0" y="0"/>
                      </a:moveTo>
                      <a:lnTo>
                        <a:pt x="1919131" y="0"/>
                      </a:lnTo>
                      <a:lnTo>
                        <a:pt x="1916033" y="15344"/>
                      </a:lnTo>
                      <a:cubicBezTo>
                        <a:pt x="1899164" y="55227"/>
                        <a:pt x="1859673" y="83211"/>
                        <a:pt x="1813646" y="83211"/>
                      </a:cubicBezTo>
                      <a:lnTo>
                        <a:pt x="105484" y="83211"/>
                      </a:lnTo>
                      <a:cubicBezTo>
                        <a:pt x="59458" y="83211"/>
                        <a:pt x="19967" y="55227"/>
                        <a:pt x="3098" y="15344"/>
                      </a:cubicBezTo>
                      <a:close/>
                    </a:path>
                  </a:pathLst>
                </a:custGeom>
                <a:solidFill>
                  <a:srgbClr val="77777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9"/>
                </a:p>
              </p:txBody>
            </p:sp>
            <p:sp>
              <p:nvSpPr>
                <p:cNvPr id="31" name="Rectangle: Rounded Corners 30">
                  <a:extLst>
                    <a:ext uri="{FF2B5EF4-FFF2-40B4-BE49-F238E27FC236}">
                      <a16:creationId xmlns:a16="http://schemas.microsoft.com/office/drawing/2014/main" id="{3E7D0911-F1ED-418C-BD7A-407DDB3E4D24}"/>
                    </a:ext>
                  </a:extLst>
                </p:cNvPr>
                <p:cNvSpPr/>
                <p:nvPr/>
              </p:nvSpPr>
              <p:spPr>
                <a:xfrm>
                  <a:off x="2654660" y="2200716"/>
                  <a:ext cx="8019384" cy="5003836"/>
                </a:xfrm>
                <a:prstGeom prst="roundRect">
                  <a:avLst>
                    <a:gd name="adj" fmla="val 595"/>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9"/>
                </a:p>
              </p:txBody>
            </p:sp>
          </p:grpSp>
          <p:pic>
            <p:nvPicPr>
              <p:cNvPr id="26" name="Picture 2">
                <a:extLst>
                  <a:ext uri="{FF2B5EF4-FFF2-40B4-BE49-F238E27FC236}">
                    <a16:creationId xmlns:a16="http://schemas.microsoft.com/office/drawing/2014/main" id="{A78E4CD9-B6FD-4DFC-AF73-1863769F2E8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240" r="11128"/>
              <a:stretch/>
            </p:blipFill>
            <p:spPr bwMode="auto">
              <a:xfrm>
                <a:off x="6338540" y="1242235"/>
                <a:ext cx="5028076" cy="372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Rectangle 22">
              <a:extLst>
                <a:ext uri="{FF2B5EF4-FFF2-40B4-BE49-F238E27FC236}">
                  <a16:creationId xmlns:a16="http://schemas.microsoft.com/office/drawing/2014/main" id="{9DF23DC2-792F-4C00-991E-E1EA17FC75D1}"/>
                </a:ext>
              </a:extLst>
            </p:cNvPr>
            <p:cNvSpPr/>
            <p:nvPr/>
          </p:nvSpPr>
          <p:spPr>
            <a:xfrm>
              <a:off x="6705043" y="4061459"/>
              <a:ext cx="204392" cy="904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p>
          </p:txBody>
        </p:sp>
        <p:pic>
          <p:nvPicPr>
            <p:cNvPr id="24" name="Picture 23">
              <a:extLst>
                <a:ext uri="{FF2B5EF4-FFF2-40B4-BE49-F238E27FC236}">
                  <a16:creationId xmlns:a16="http://schemas.microsoft.com/office/drawing/2014/main" id="{FFCDA5AA-3CC1-41A3-83FD-93A045DBFBE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 t="2" r="81433" b="-2"/>
            <a:stretch/>
          </p:blipFill>
          <p:spPr>
            <a:xfrm>
              <a:off x="6748858" y="4061460"/>
              <a:ext cx="120275" cy="90401"/>
            </a:xfrm>
            <a:prstGeom prst="rect">
              <a:avLst/>
            </a:prstGeom>
          </p:spPr>
        </p:pic>
      </p:grpSp>
      <p:pic>
        <p:nvPicPr>
          <p:cNvPr id="32" name="Picture 2" descr="AssuredPartners Announces Acquisition of Owen-Dunn Insurance Services">
            <a:extLst>
              <a:ext uri="{FF2B5EF4-FFF2-40B4-BE49-F238E27FC236}">
                <a16:creationId xmlns:a16="http://schemas.microsoft.com/office/drawing/2014/main" id="{94510A73-F9C7-4DED-B6F3-426FEA15A6F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6932" y="6263112"/>
            <a:ext cx="1017142" cy="29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174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5894618-06E7-4CDE-82E3-F92993F4FE14}"/>
              </a:ext>
            </a:extLst>
          </p:cNvPr>
          <p:cNvSpPr txBox="1"/>
          <p:nvPr/>
        </p:nvSpPr>
        <p:spPr>
          <a:xfrm>
            <a:off x="0" y="372690"/>
            <a:ext cx="5324353" cy="540469"/>
          </a:xfrm>
          <a:prstGeom prst="rect">
            <a:avLst/>
          </a:prstGeom>
          <a:noFill/>
        </p:spPr>
        <p:txBody>
          <a:bodyPr wrap="square">
            <a:spAutoFit/>
          </a:bodyPr>
          <a:lstStyle/>
          <a:p>
            <a:pPr algn="ctr"/>
            <a:r>
              <a:rPr lang="en-US" sz="2912" b="1" dirty="0">
                <a:solidFill>
                  <a:srgbClr val="1F497D"/>
                </a:solidFill>
                <a:latin typeface="Lato" panose="020F0502020204030203" pitchFamily="34" charset="0"/>
                <a:ea typeface="Lato" panose="020F0502020204030203" pitchFamily="34" charset="0"/>
                <a:cs typeface="Lato" panose="020F0502020204030203" pitchFamily="34" charset="0"/>
                <a:sym typeface="Lato Regular"/>
              </a:rPr>
              <a:t>How We Can Help</a:t>
            </a:r>
            <a:endParaRPr lang="en-US" b="1"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a16="http://schemas.microsoft.com/office/drawing/2014/main" id="{B54E7051-588B-4C9D-9217-7EE872862305}"/>
              </a:ext>
            </a:extLst>
          </p:cNvPr>
          <p:cNvSpPr txBox="1"/>
          <p:nvPr/>
        </p:nvSpPr>
        <p:spPr>
          <a:xfrm>
            <a:off x="0" y="1285849"/>
            <a:ext cx="5324354" cy="707886"/>
          </a:xfrm>
          <a:prstGeom prst="rect">
            <a:avLst/>
          </a:prstGeom>
          <a:solidFill>
            <a:srgbClr val="023D6E"/>
          </a:solidFill>
        </p:spPr>
        <p:txBody>
          <a:bodyPr wrap="square" rtlCol="0">
            <a:spAutoFit/>
          </a:bodyPr>
          <a:lstStyle/>
          <a:p>
            <a:pPr algn="ctr"/>
            <a:r>
              <a:rPr lang="en-US" sz="2000" b="1" dirty="0">
                <a:solidFill>
                  <a:prstClr val="white"/>
                </a:solidFill>
                <a:latin typeface="Lato" panose="020F0502020204030203" pitchFamily="34" charset="0"/>
                <a:ea typeface="Lato" panose="020F0502020204030203" pitchFamily="34" charset="0"/>
                <a:cs typeface="Lato" panose="020F0502020204030203" pitchFamily="34" charset="0"/>
              </a:rPr>
              <a:t>Conduct a diagnostic assessment that provides critical plan insight</a:t>
            </a:r>
          </a:p>
        </p:txBody>
      </p:sp>
      <p:sp>
        <p:nvSpPr>
          <p:cNvPr id="10" name="TextBox 9">
            <a:extLst>
              <a:ext uri="{FF2B5EF4-FFF2-40B4-BE49-F238E27FC236}">
                <a16:creationId xmlns:a16="http://schemas.microsoft.com/office/drawing/2014/main" id="{8719993D-7D2D-4D94-A6B6-FFB8DF15D002}"/>
              </a:ext>
            </a:extLst>
          </p:cNvPr>
          <p:cNvSpPr txBox="1"/>
          <p:nvPr/>
        </p:nvSpPr>
        <p:spPr>
          <a:xfrm>
            <a:off x="214133" y="2239270"/>
            <a:ext cx="5110221" cy="4370427"/>
          </a:xfrm>
          <a:prstGeom prst="rect">
            <a:avLst/>
          </a:prstGeom>
          <a:noFill/>
        </p:spPr>
        <p:txBody>
          <a:bodyPr wrap="square" rtlCol="0">
            <a:spAutoFit/>
          </a:bodyPr>
          <a:lstStyle/>
          <a:p>
            <a:pPr marL="342900" indent="-342900">
              <a:spcAft>
                <a:spcPts val="2400"/>
              </a:spcAft>
              <a:buFont typeface="Wingdings" panose="05000000000000000000" pitchFamily="2" charset="2"/>
              <a:buChar char="ü"/>
            </a:pPr>
            <a:r>
              <a:rPr lang="en-US"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Helps the committee create a unified vision and roadmap for decision making </a:t>
            </a:r>
          </a:p>
          <a:p>
            <a:pPr marL="342900" indent="-342900">
              <a:spcAft>
                <a:spcPts val="2400"/>
              </a:spcAft>
              <a:buFont typeface="Wingdings" panose="05000000000000000000" pitchFamily="2" charset="2"/>
              <a:buChar char="ü"/>
            </a:pPr>
            <a:r>
              <a:rPr lang="en-US"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Uses analytical insights to drive better retirement outcomes</a:t>
            </a:r>
          </a:p>
          <a:p>
            <a:pPr marL="342900" indent="-342900">
              <a:spcAft>
                <a:spcPts val="2400"/>
              </a:spcAft>
              <a:buFont typeface="Wingdings" panose="05000000000000000000" pitchFamily="2" charset="2"/>
              <a:buChar char="ü"/>
            </a:pPr>
            <a:r>
              <a:rPr lang="en-US"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Identifies potential fiduciary blind spots and exposures</a:t>
            </a:r>
          </a:p>
          <a:p>
            <a:pPr marL="342900" indent="-342900">
              <a:spcAft>
                <a:spcPts val="2400"/>
              </a:spcAft>
              <a:buFont typeface="Wingdings" panose="05000000000000000000" pitchFamily="2" charset="2"/>
              <a:buChar char="ü"/>
            </a:pPr>
            <a:r>
              <a:rPr lang="en-US"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Attain maximum leverage from partner resources</a:t>
            </a:r>
          </a:p>
          <a:p>
            <a:pPr marL="342900" indent="-342900">
              <a:spcAft>
                <a:spcPts val="2400"/>
              </a:spcAft>
              <a:buFont typeface="Wingdings" panose="05000000000000000000" pitchFamily="2" charset="2"/>
              <a:buChar char="ü"/>
            </a:pPr>
            <a:r>
              <a:rPr lang="en-US" dirty="0">
                <a:solidFill>
                  <a:prstClr val="black">
                    <a:lumMod val="65000"/>
                    <a:lumOff val="35000"/>
                  </a:prstClr>
                </a:solidFill>
                <a:latin typeface="Lato" panose="020F0502020204030203" pitchFamily="34" charset="0"/>
                <a:ea typeface="Lato" panose="020F0502020204030203" pitchFamily="34" charset="0"/>
                <a:cs typeface="Lato" panose="020F0502020204030203" pitchFamily="34" charset="0"/>
              </a:rPr>
              <a:t>A comprehensive review of participant outcomes, investment process and plan administration</a:t>
            </a:r>
          </a:p>
        </p:txBody>
      </p:sp>
      <p:pic>
        <p:nvPicPr>
          <p:cNvPr id="13" name="Picture 12" descr="A picture containing outdoor, person, grass, person&#10;&#10;Description automatically generated">
            <a:extLst>
              <a:ext uri="{FF2B5EF4-FFF2-40B4-BE49-F238E27FC236}">
                <a16:creationId xmlns:a16="http://schemas.microsoft.com/office/drawing/2014/main" id="{A485125F-1095-4E9D-B9B8-09F37217D181}"/>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l="13376" t="-40" r="9780" b="40"/>
          <a:stretch/>
        </p:blipFill>
        <p:spPr>
          <a:xfrm>
            <a:off x="5324354" y="0"/>
            <a:ext cx="3819646" cy="6858000"/>
          </a:xfrm>
          <a:prstGeom prst="rect">
            <a:avLst/>
          </a:prstGeom>
        </p:spPr>
      </p:pic>
      <p:sp>
        <p:nvSpPr>
          <p:cNvPr id="11" name="Rectangle 12">
            <a:extLst>
              <a:ext uri="{FF2B5EF4-FFF2-40B4-BE49-F238E27FC236}">
                <a16:creationId xmlns:a16="http://schemas.microsoft.com/office/drawing/2014/main" id="{F580CA63-9C06-4B33-9414-0C337898E2F4}"/>
              </a:ext>
            </a:extLst>
          </p:cNvPr>
          <p:cNvSpPr>
            <a:spLocks noChangeArrowheads="1"/>
          </p:cNvSpPr>
          <p:nvPr/>
        </p:nvSpPr>
        <p:spPr bwMode="auto">
          <a:xfrm>
            <a:off x="5671595" y="2105561"/>
            <a:ext cx="347240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lr>
                <a:schemeClr val="tx2"/>
              </a:buClr>
              <a:buSzPct val="80000"/>
              <a:buFont typeface="Wingdings" panose="05000000000000000000" pitchFamily="2" charset="2"/>
              <a:buChar char="n"/>
              <a:defRPr sz="1600">
                <a:solidFill>
                  <a:srgbClr val="4D4D4D"/>
                </a:solidFill>
                <a:latin typeface="Arial" panose="020B0604020202020204" pitchFamily="34" charset="0"/>
              </a:defRPr>
            </a:lvl1pPr>
            <a:lvl2pPr marL="742950" indent="-285750">
              <a:spcBef>
                <a:spcPct val="25000"/>
              </a:spcBef>
              <a:buClr>
                <a:schemeClr val="accent1"/>
              </a:buClr>
              <a:buSzPct val="80000"/>
              <a:buFont typeface="Wingdings" panose="05000000000000000000" pitchFamily="2" charset="2"/>
              <a:buChar char="l"/>
              <a:defRPr sz="1400">
                <a:solidFill>
                  <a:srgbClr val="4D4D4D"/>
                </a:solidFill>
                <a:latin typeface="Arial" panose="020B0604020202020204" pitchFamily="34" charset="0"/>
              </a:defRPr>
            </a:lvl2pPr>
            <a:lvl3pPr marL="1143000" indent="-228600">
              <a:spcBef>
                <a:spcPct val="25000"/>
              </a:spcBef>
              <a:buClr>
                <a:schemeClr val="accent1"/>
              </a:buClr>
              <a:buSzPct val="80000"/>
              <a:buFont typeface="Arial" panose="020B0604020202020204" pitchFamily="34" charset="0"/>
              <a:buChar char="─"/>
              <a:defRPr sz="1200">
                <a:solidFill>
                  <a:srgbClr val="4D4D4D"/>
                </a:solidFill>
                <a:latin typeface="Arial" panose="020B0604020202020204" pitchFamily="34" charset="0"/>
              </a:defRPr>
            </a:lvl3pPr>
            <a:lvl4pPr marL="1600200" indent="-228600">
              <a:spcBef>
                <a:spcPct val="25000"/>
              </a:spcBef>
              <a:buClr>
                <a:schemeClr val="accent1"/>
              </a:buClr>
              <a:buSzPct val="80000"/>
              <a:buFont typeface="Wingdings" panose="05000000000000000000" pitchFamily="2" charset="2"/>
              <a:buChar char="n"/>
              <a:defRPr sz="1200">
                <a:solidFill>
                  <a:srgbClr val="4D4D4D"/>
                </a:solidFill>
                <a:latin typeface="Arial" panose="020B0604020202020204" pitchFamily="34" charset="0"/>
              </a:defRPr>
            </a:lvl4pPr>
            <a:lvl5pPr marL="2057400" indent="-228600">
              <a:spcBef>
                <a:spcPct val="25000"/>
              </a:spcBef>
              <a:buClr>
                <a:schemeClr val="accent1"/>
              </a:buClr>
              <a:buSzPct val="80000"/>
              <a:buChar char="»"/>
              <a:defRPr sz="1200">
                <a:solidFill>
                  <a:srgbClr val="4D4D4D"/>
                </a:solidFill>
                <a:latin typeface="Arial" panose="020B0604020202020204" pitchFamily="34" charset="0"/>
              </a:defRPr>
            </a:lvl5pPr>
            <a:lvl6pPr marL="2514600" indent="-228600" eaLnBrk="0" fontAlgn="base" hangingPunct="0">
              <a:spcBef>
                <a:spcPct val="25000"/>
              </a:spcBef>
              <a:spcAft>
                <a:spcPct val="0"/>
              </a:spcAft>
              <a:buClr>
                <a:schemeClr val="accent1"/>
              </a:buClr>
              <a:buSzPct val="80000"/>
              <a:buChar char="»"/>
              <a:defRPr sz="1200">
                <a:solidFill>
                  <a:srgbClr val="4D4D4D"/>
                </a:solidFill>
                <a:latin typeface="Arial" panose="020B0604020202020204" pitchFamily="34" charset="0"/>
              </a:defRPr>
            </a:lvl6pPr>
            <a:lvl7pPr marL="2971800" indent="-228600" eaLnBrk="0" fontAlgn="base" hangingPunct="0">
              <a:spcBef>
                <a:spcPct val="25000"/>
              </a:spcBef>
              <a:spcAft>
                <a:spcPct val="0"/>
              </a:spcAft>
              <a:buClr>
                <a:schemeClr val="accent1"/>
              </a:buClr>
              <a:buSzPct val="80000"/>
              <a:buChar char="»"/>
              <a:defRPr sz="1200">
                <a:solidFill>
                  <a:srgbClr val="4D4D4D"/>
                </a:solidFill>
                <a:latin typeface="Arial" panose="020B0604020202020204" pitchFamily="34" charset="0"/>
              </a:defRPr>
            </a:lvl7pPr>
            <a:lvl8pPr marL="3429000" indent="-228600" eaLnBrk="0" fontAlgn="base" hangingPunct="0">
              <a:spcBef>
                <a:spcPct val="25000"/>
              </a:spcBef>
              <a:spcAft>
                <a:spcPct val="0"/>
              </a:spcAft>
              <a:buClr>
                <a:schemeClr val="accent1"/>
              </a:buClr>
              <a:buSzPct val="80000"/>
              <a:buChar char="»"/>
              <a:defRPr sz="1200">
                <a:solidFill>
                  <a:srgbClr val="4D4D4D"/>
                </a:solidFill>
                <a:latin typeface="Arial" panose="020B0604020202020204" pitchFamily="34" charset="0"/>
              </a:defRPr>
            </a:lvl8pPr>
            <a:lvl9pPr marL="3886200" indent="-228600" eaLnBrk="0" fontAlgn="base" hangingPunct="0">
              <a:spcBef>
                <a:spcPct val="25000"/>
              </a:spcBef>
              <a:spcAft>
                <a:spcPct val="0"/>
              </a:spcAft>
              <a:buClr>
                <a:schemeClr val="accent1"/>
              </a:buClr>
              <a:buSzPct val="80000"/>
              <a:buChar char="»"/>
              <a:defRPr sz="1200">
                <a:solidFill>
                  <a:srgbClr val="4D4D4D"/>
                </a:solidFill>
                <a:latin typeface="Arial" panose="020B0604020202020204" pitchFamily="34" charset="0"/>
              </a:defRPr>
            </a:lvl9pPr>
          </a:lstStyle>
          <a:p>
            <a:pPr algn="ctr">
              <a:spcBef>
                <a:spcPct val="0"/>
              </a:spcBef>
              <a:buClrTx/>
              <a:buSzTx/>
              <a:buFontTx/>
              <a:buNone/>
            </a:pPr>
            <a:r>
              <a:rPr lang="en-US" altLang="en-US" sz="2000" i="1" dirty="0">
                <a:solidFill>
                  <a:schemeClr val="bg1"/>
                </a:solidFill>
                <a:latin typeface="Lato" panose="020F0502020204030203" pitchFamily="34" charset="0"/>
                <a:ea typeface="Lato" panose="020F0502020204030203" pitchFamily="34" charset="0"/>
                <a:cs typeface="Lato" panose="020F0502020204030203" pitchFamily="34" charset="0"/>
              </a:rPr>
              <a:t>We can equip employers with more informed decision making to improve overall plan performance</a:t>
            </a:r>
          </a:p>
        </p:txBody>
      </p:sp>
    </p:spTree>
    <p:extLst>
      <p:ext uri="{BB962C8B-B14F-4D97-AF65-F5344CB8AC3E}">
        <p14:creationId xmlns:p14="http://schemas.microsoft.com/office/powerpoint/2010/main" val="210428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50688-2399-45DE-A326-577FBA91655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EEA3D8A-B866-43B0-A7B4-CA9C2E302F19}"/>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F8FFA798-D85F-4285-AA90-C996E097401D}"/>
              </a:ext>
            </a:extLst>
          </p:cNvPr>
          <p:cNvPicPr>
            <a:picLocks noChangeAspect="1"/>
          </p:cNvPicPr>
          <p:nvPr/>
        </p:nvPicPr>
        <p:blipFill>
          <a:blip r:embed="rId3"/>
          <a:stretch>
            <a:fillRect/>
          </a:stretch>
        </p:blipFill>
        <p:spPr>
          <a:xfrm>
            <a:off x="0" y="25358"/>
            <a:ext cx="9144000" cy="6807283"/>
          </a:xfrm>
          <a:prstGeom prst="rect">
            <a:avLst/>
          </a:prstGeom>
        </p:spPr>
      </p:pic>
    </p:spTree>
    <p:extLst>
      <p:ext uri="{BB962C8B-B14F-4D97-AF65-F5344CB8AC3E}">
        <p14:creationId xmlns:p14="http://schemas.microsoft.com/office/powerpoint/2010/main" val="535918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ith a sunset in the background&#10;&#10;Description automatically generated">
            <a:extLst>
              <a:ext uri="{FF2B5EF4-FFF2-40B4-BE49-F238E27FC236}">
                <a16:creationId xmlns:a16="http://schemas.microsoft.com/office/drawing/2014/main" id="{E01D8431-34D1-497E-9EF6-2393A9F9F3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330"/>
          <a:stretch/>
        </p:blipFill>
        <p:spPr>
          <a:xfrm>
            <a:off x="4797168" y="0"/>
            <a:ext cx="4346832" cy="6858000"/>
          </a:xfrm>
          <a:prstGeom prst="rect">
            <a:avLst/>
          </a:prstGeom>
        </p:spPr>
      </p:pic>
      <p:sp>
        <p:nvSpPr>
          <p:cNvPr id="10" name="Title 1">
            <a:extLst>
              <a:ext uri="{FF2B5EF4-FFF2-40B4-BE49-F238E27FC236}">
                <a16:creationId xmlns:a16="http://schemas.microsoft.com/office/drawing/2014/main" id="{EB08837A-80BC-47FF-BE30-30FB9E57F2CA}"/>
              </a:ext>
            </a:extLst>
          </p:cNvPr>
          <p:cNvSpPr txBox="1">
            <a:spLocks/>
          </p:cNvSpPr>
          <p:nvPr/>
        </p:nvSpPr>
        <p:spPr>
          <a:xfrm>
            <a:off x="153634" y="370397"/>
            <a:ext cx="4572000" cy="625868"/>
          </a:xfrm>
          <a:prstGeom prst="rect">
            <a:avLst/>
          </a:prstGeom>
          <a:noFill/>
        </p:spPr>
        <p:txBody>
          <a:bodyPr vert="horz" lIns="0" tIns="45720" rIns="91440" bIns="45720" rtlCol="0" anchor="b" anchorCtr="0">
            <a:noAutofit/>
          </a:bodyPr>
          <a:lstStyle>
            <a:lvl1pPr marL="55472" marR="0" indent="-55472" algn="ctr" defTabSz="887553" rtl="0" eaLnBrk="1" fontAlgn="auto" latinLnBrk="0" hangingPunct="1">
              <a:lnSpc>
                <a:spcPct val="100000"/>
              </a:lnSpc>
              <a:spcBef>
                <a:spcPct val="0"/>
              </a:spcBef>
              <a:spcAft>
                <a:spcPct val="0"/>
              </a:spcAft>
              <a:buNone/>
              <a:tabLst>
                <a:tab pos="0" algn="l"/>
              </a:tabLst>
              <a:defRPr kumimoji="0" lang="en-US" sz="2912" b="0" i="0" u="none" strike="noStrike" kern="1200" cap="none" spc="0" normalizeH="0" baseline="0" dirty="0">
                <a:ln>
                  <a:noFill/>
                </a:ln>
                <a:solidFill>
                  <a:schemeClr val="tx2"/>
                </a:solidFill>
                <a:effectLst/>
                <a:uFillTx/>
                <a:latin typeface="Lato Heavy" panose="020F0502020204030203" pitchFamily="34" charset="0"/>
                <a:ea typeface="Lato Heavy" panose="020F0502020204030203" pitchFamily="34" charset="0"/>
                <a:cs typeface="Lato Heavy" panose="020F0502020204030203" pitchFamily="34" charset="0"/>
                <a:sym typeface="Lato Regular"/>
              </a:defRPr>
            </a:lvl1pPr>
          </a:lstStyle>
          <a:p>
            <a:pPr marL="55472" marR="0" lvl="0" indent="-55472" algn="ctr" defTabSz="887553" rtl="0" eaLnBrk="1" fontAlgn="auto" latinLnBrk="0" hangingPunct="1">
              <a:lnSpc>
                <a:spcPct val="100000"/>
              </a:lnSpc>
              <a:spcBef>
                <a:spcPct val="0"/>
              </a:spcBef>
              <a:spcAft>
                <a:spcPct val="0"/>
              </a:spcAft>
              <a:buClrTx/>
              <a:buSzTx/>
              <a:buFontTx/>
              <a:buNone/>
              <a:tabLst>
                <a:tab pos="0" algn="l"/>
              </a:tabLst>
              <a:defRPr/>
            </a:pPr>
            <a:r>
              <a:rPr kumimoji="0" lang="en-US" sz="2910" b="0" i="0" u="none" strike="noStrike" kern="1200" cap="none" spc="0" normalizeH="0" baseline="0" noProof="0" dirty="0">
                <a:ln>
                  <a:noFill/>
                </a:ln>
                <a:solidFill>
                  <a:srgbClr val="023D6E"/>
                </a:solidFill>
                <a:effectLst/>
                <a:uLnTx/>
                <a:uFillTx/>
                <a:latin typeface="Lato" panose="020F0502020204030203" pitchFamily="34" charset="0"/>
                <a:ea typeface="Lato" panose="020F0502020204030203" pitchFamily="34" charset="0"/>
                <a:cs typeface="Lato" panose="020F0502020204030203" pitchFamily="34" charset="0"/>
                <a:sym typeface="Lato Regular"/>
              </a:rPr>
              <a:t>Reflecting on the Crisis</a:t>
            </a:r>
            <a:endParaRPr kumimoji="0" lang="en-US" sz="2912" b="0" i="0" u="none" strike="noStrike" kern="1200" cap="none" spc="0" normalizeH="0" baseline="0" noProof="0" dirty="0">
              <a:ln>
                <a:noFill/>
              </a:ln>
              <a:solidFill>
                <a:srgbClr val="1F497D"/>
              </a:solidFill>
              <a:effectLst/>
              <a:uLnTx/>
              <a:uFillTx/>
              <a:latin typeface="Lato" panose="020F0502020204030203" pitchFamily="34" charset="0"/>
              <a:ea typeface="Lato" panose="020F0502020204030203" pitchFamily="34" charset="0"/>
              <a:cs typeface="Lato" panose="020F0502020204030203" pitchFamily="34" charset="0"/>
              <a:sym typeface="Lato Regular"/>
            </a:endParaRPr>
          </a:p>
        </p:txBody>
      </p:sp>
      <p:sp>
        <p:nvSpPr>
          <p:cNvPr id="12" name="TextBox 11">
            <a:extLst>
              <a:ext uri="{FF2B5EF4-FFF2-40B4-BE49-F238E27FC236}">
                <a16:creationId xmlns:a16="http://schemas.microsoft.com/office/drawing/2014/main" id="{2C1D9CFB-3E45-4565-BD5F-0FE4EE7D02F7}"/>
              </a:ext>
            </a:extLst>
          </p:cNvPr>
          <p:cNvSpPr txBox="1"/>
          <p:nvPr/>
        </p:nvSpPr>
        <p:spPr>
          <a:xfrm>
            <a:off x="532435" y="1898803"/>
            <a:ext cx="3814398" cy="3754874"/>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bg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rPr>
              <a:t>How were you impacted?</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chemeClr val="bg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bg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rPr>
              <a:t>Where did you adapt?</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chemeClr val="bg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bg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rPr>
              <a:t>Who did you rely on for counsel?</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chemeClr val="bg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bg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rPr>
              <a:t>What lessons were learned?</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chemeClr val="bg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chemeClr val="bg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rPr>
              <a:t>What are your key priorities for moving forward?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pic>
        <p:nvPicPr>
          <p:cNvPr id="2050" name="Picture 2" descr="AssuredPartners Announces Acquisition of Owen-Dunn Insurance Services">
            <a:extLst>
              <a:ext uri="{FF2B5EF4-FFF2-40B4-BE49-F238E27FC236}">
                <a16:creationId xmlns:a16="http://schemas.microsoft.com/office/drawing/2014/main" id="{6E34DE9B-2BC2-4CE0-BE93-74D8C15808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305" y="6302770"/>
            <a:ext cx="1017142" cy="29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296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EEB14-E033-4150-A8EF-0C9B4114D5D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8EBC0A0-F5E8-49F5-B9C6-D7536D1CEF44}"/>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CBD26725-989C-46D2-A933-7880350DDF92}"/>
              </a:ext>
            </a:extLst>
          </p:cNvPr>
          <p:cNvPicPr>
            <a:picLocks noChangeAspect="1"/>
          </p:cNvPicPr>
          <p:nvPr/>
        </p:nvPicPr>
        <p:blipFill>
          <a:blip r:embed="rId3"/>
          <a:stretch>
            <a:fillRect/>
          </a:stretch>
        </p:blipFill>
        <p:spPr>
          <a:xfrm>
            <a:off x="0" y="185750"/>
            <a:ext cx="9144000" cy="6486500"/>
          </a:xfrm>
          <a:prstGeom prst="rect">
            <a:avLst/>
          </a:prstGeom>
        </p:spPr>
      </p:pic>
    </p:spTree>
    <p:extLst>
      <p:ext uri="{BB962C8B-B14F-4D97-AF65-F5344CB8AC3E}">
        <p14:creationId xmlns:p14="http://schemas.microsoft.com/office/powerpoint/2010/main" val="2689808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05B4B-328E-4138-95D5-3F0CAB6495E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39EAE65-3D49-4A62-9903-0D13C7658155}"/>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6F1C8EA3-D1FD-4ED9-A806-4AB8310C87DD}"/>
              </a:ext>
            </a:extLst>
          </p:cNvPr>
          <p:cNvPicPr>
            <a:picLocks noChangeAspect="1"/>
          </p:cNvPicPr>
          <p:nvPr/>
        </p:nvPicPr>
        <p:blipFill>
          <a:blip r:embed="rId3"/>
          <a:stretch>
            <a:fillRect/>
          </a:stretch>
        </p:blipFill>
        <p:spPr>
          <a:xfrm>
            <a:off x="23865" y="0"/>
            <a:ext cx="9096270" cy="6858000"/>
          </a:xfrm>
          <a:prstGeom prst="rect">
            <a:avLst/>
          </a:prstGeom>
        </p:spPr>
      </p:pic>
    </p:spTree>
    <p:extLst>
      <p:ext uri="{BB962C8B-B14F-4D97-AF65-F5344CB8AC3E}">
        <p14:creationId xmlns:p14="http://schemas.microsoft.com/office/powerpoint/2010/main" val="1183816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63B7F-0DD9-47E9-8294-EF5E5A11D01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4F73AC9-8C43-4750-8039-BE43B95E2502}"/>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7A737E88-44AC-4401-BD58-C0333AE68F34}"/>
              </a:ext>
            </a:extLst>
          </p:cNvPr>
          <p:cNvPicPr>
            <a:picLocks noChangeAspect="1"/>
          </p:cNvPicPr>
          <p:nvPr/>
        </p:nvPicPr>
        <p:blipFill>
          <a:blip r:embed="rId3"/>
          <a:stretch>
            <a:fillRect/>
          </a:stretch>
        </p:blipFill>
        <p:spPr>
          <a:xfrm>
            <a:off x="17507" y="0"/>
            <a:ext cx="9108985" cy="6858000"/>
          </a:xfrm>
          <a:prstGeom prst="rect">
            <a:avLst/>
          </a:prstGeom>
        </p:spPr>
      </p:pic>
    </p:spTree>
    <p:extLst>
      <p:ext uri="{BB962C8B-B14F-4D97-AF65-F5344CB8AC3E}">
        <p14:creationId xmlns:p14="http://schemas.microsoft.com/office/powerpoint/2010/main" val="1126976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04E4D-A2D4-4FB2-9365-8F48A77CF88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8E2FCB6-3622-4898-BF6D-E349C24B94C8}"/>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11D045C6-0542-496C-BBC8-C134115A1244}"/>
              </a:ext>
            </a:extLst>
          </p:cNvPr>
          <p:cNvPicPr>
            <a:picLocks noChangeAspect="1"/>
          </p:cNvPicPr>
          <p:nvPr/>
        </p:nvPicPr>
        <p:blipFill>
          <a:blip r:embed="rId3"/>
          <a:stretch>
            <a:fillRect/>
          </a:stretch>
        </p:blipFill>
        <p:spPr>
          <a:xfrm>
            <a:off x="8792" y="0"/>
            <a:ext cx="9126415" cy="6858000"/>
          </a:xfrm>
          <a:prstGeom prst="rect">
            <a:avLst/>
          </a:prstGeom>
        </p:spPr>
      </p:pic>
    </p:spTree>
    <p:extLst>
      <p:ext uri="{BB962C8B-B14F-4D97-AF65-F5344CB8AC3E}">
        <p14:creationId xmlns:p14="http://schemas.microsoft.com/office/powerpoint/2010/main" val="4014184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4D26C-23CC-4CC4-96F1-FC3D6DFC6FE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F69D3F1-63A5-4813-9314-55325ABE3694}"/>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80112200-5A33-454C-8F17-F3572844A77E}"/>
              </a:ext>
            </a:extLst>
          </p:cNvPr>
          <p:cNvPicPr>
            <a:picLocks noChangeAspect="1"/>
          </p:cNvPicPr>
          <p:nvPr/>
        </p:nvPicPr>
        <p:blipFill>
          <a:blip r:embed="rId3"/>
          <a:stretch>
            <a:fillRect/>
          </a:stretch>
        </p:blipFill>
        <p:spPr>
          <a:xfrm>
            <a:off x="26233" y="0"/>
            <a:ext cx="9091534" cy="6858000"/>
          </a:xfrm>
          <a:prstGeom prst="rect">
            <a:avLst/>
          </a:prstGeom>
        </p:spPr>
      </p:pic>
    </p:spTree>
    <p:extLst>
      <p:ext uri="{BB962C8B-B14F-4D97-AF65-F5344CB8AC3E}">
        <p14:creationId xmlns:p14="http://schemas.microsoft.com/office/powerpoint/2010/main" val="3583589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29246-C95A-4D78-9EDF-DBA48473BE8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4D7D6FA-1E96-418F-B560-80B2377AEEE7}"/>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5515965C-5762-4809-8E37-092E37CEDD93}"/>
              </a:ext>
            </a:extLst>
          </p:cNvPr>
          <p:cNvPicPr>
            <a:picLocks noChangeAspect="1"/>
          </p:cNvPicPr>
          <p:nvPr/>
        </p:nvPicPr>
        <p:blipFill>
          <a:blip r:embed="rId3"/>
          <a:stretch>
            <a:fillRect/>
          </a:stretch>
        </p:blipFill>
        <p:spPr>
          <a:xfrm>
            <a:off x="0" y="11242"/>
            <a:ext cx="9144000" cy="6835515"/>
          </a:xfrm>
          <a:prstGeom prst="rect">
            <a:avLst/>
          </a:prstGeom>
        </p:spPr>
      </p:pic>
    </p:spTree>
    <p:extLst>
      <p:ext uri="{BB962C8B-B14F-4D97-AF65-F5344CB8AC3E}">
        <p14:creationId xmlns:p14="http://schemas.microsoft.com/office/powerpoint/2010/main" val="3664216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ountain&#10;&#10;Description automatically generated">
            <a:extLst>
              <a:ext uri="{FF2B5EF4-FFF2-40B4-BE49-F238E27FC236}">
                <a16:creationId xmlns:a16="http://schemas.microsoft.com/office/drawing/2014/main" id="{20FA5FB3-E176-45D7-830A-01798D3FF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45"/>
            <a:ext cx="9144000" cy="6858000"/>
          </a:xfrm>
          <a:prstGeom prst="rect">
            <a:avLst/>
          </a:prstGeom>
        </p:spPr>
      </p:pic>
      <p:sp>
        <p:nvSpPr>
          <p:cNvPr id="9" name="Title 3"/>
          <p:cNvSpPr>
            <a:spLocks noGrp="1"/>
          </p:cNvSpPr>
          <p:nvPr>
            <p:ph type="title"/>
          </p:nvPr>
        </p:nvSpPr>
        <p:spPr>
          <a:xfrm>
            <a:off x="590604" y="746007"/>
            <a:ext cx="7638835" cy="987908"/>
          </a:xfrm>
        </p:spPr>
        <p:txBody>
          <a:bodyPr/>
          <a:lstStyle/>
          <a:p>
            <a:pPr algn="l"/>
            <a:r>
              <a:rPr lang="en-US" sz="4800" dirty="0">
                <a:solidFill>
                  <a:srgbClr val="003366"/>
                </a:solidFill>
              </a:rPr>
              <a:t>Questions?</a:t>
            </a:r>
            <a:endParaRPr lang="en-US" sz="3600" dirty="0">
              <a:solidFill>
                <a:schemeClr val="bg1">
                  <a:lumMod val="75000"/>
                  <a:lumOff val="25000"/>
                </a:schemeClr>
              </a:solidFill>
            </a:endParaRPr>
          </a:p>
        </p:txBody>
      </p:sp>
      <p:sp>
        <p:nvSpPr>
          <p:cNvPr id="11" name="Rectangle 10"/>
          <p:cNvSpPr/>
          <p:nvPr/>
        </p:nvSpPr>
        <p:spPr>
          <a:xfrm>
            <a:off x="0" y="6506443"/>
            <a:ext cx="9144000" cy="367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p:nvSpPr>
        <p:spPr>
          <a:xfrm>
            <a:off x="150607" y="6417529"/>
            <a:ext cx="8518831" cy="452046"/>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l" defTabSz="584200" rtl="0" eaLnBrk="1" fontAlgn="auto" latinLnBrk="1"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mn-ea"/>
                <a:cs typeface="+mn-cs"/>
                <a:sym typeface="Helvetica Light"/>
              </a:rPr>
              <a:t>FOR PLAN SPONSOR USE ONLY. Pensionmark® Financial Group, LLC (“Pensionmark”) is an investment adviser registered under the Investment Advisers Act of 1940. Pensionmark is affiliated through common ownership with Pensionmark Securities, LLC (member SIPC). </a:t>
            </a:r>
          </a:p>
        </p:txBody>
      </p:sp>
      <p:pic>
        <p:nvPicPr>
          <p:cNvPr id="4098" name="Picture 2">
            <a:extLst>
              <a:ext uri="{FF2B5EF4-FFF2-40B4-BE49-F238E27FC236}">
                <a16:creationId xmlns:a16="http://schemas.microsoft.com/office/drawing/2014/main" id="{7BA881EB-BF1C-423F-8AC4-5014476361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797" y="1822829"/>
            <a:ext cx="2958957" cy="424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5471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429AE-9DDD-4F17-8178-C72E40CA8812}"/>
              </a:ext>
            </a:extLst>
          </p:cNvPr>
          <p:cNvSpPr>
            <a:spLocks noGrp="1"/>
          </p:cNvSpPr>
          <p:nvPr>
            <p:ph type="title" idx="4294967295"/>
          </p:nvPr>
        </p:nvSpPr>
        <p:spPr>
          <a:xfrm>
            <a:off x="0" y="273742"/>
            <a:ext cx="9144000" cy="625475"/>
          </a:xfrm>
          <a:prstGeom prst="rect">
            <a:avLst/>
          </a:prstGeom>
        </p:spPr>
        <p:txBody>
          <a:bodyPr anchor="ctr"/>
          <a:lstStyle/>
          <a:p>
            <a:pPr algn="ctr"/>
            <a:r>
              <a:rPr lang="en-US" b="1" dirty="0">
                <a:solidFill>
                  <a:srgbClr val="1F497D"/>
                </a:solidFill>
                <a:latin typeface="Lato" panose="020F0502020204030203" pitchFamily="34" charset="0"/>
                <a:ea typeface="Lato" panose="020F0502020204030203" pitchFamily="34" charset="0"/>
                <a:cs typeface="Lato" panose="020F0502020204030203" pitchFamily="34" charset="0"/>
              </a:rPr>
              <a:t>The SECURE Act</a:t>
            </a:r>
          </a:p>
        </p:txBody>
      </p:sp>
      <p:sp>
        <p:nvSpPr>
          <p:cNvPr id="13" name="TextBox 12">
            <a:extLst>
              <a:ext uri="{FF2B5EF4-FFF2-40B4-BE49-F238E27FC236}">
                <a16:creationId xmlns:a16="http://schemas.microsoft.com/office/drawing/2014/main" id="{36B30872-4167-4B2F-9A4F-D2E6A1E58900}"/>
              </a:ext>
            </a:extLst>
          </p:cNvPr>
          <p:cNvSpPr txBox="1"/>
          <p:nvPr/>
        </p:nvSpPr>
        <p:spPr>
          <a:xfrm>
            <a:off x="444755" y="908061"/>
            <a:ext cx="42485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497D"/>
                </a:solidFill>
                <a:effectLst/>
                <a:uLnTx/>
                <a:uFillTx/>
                <a:latin typeface="Lato" panose="020F0502020204030203" pitchFamily="34" charset="0"/>
                <a:ea typeface="Lato" panose="020F0502020204030203" pitchFamily="34" charset="0"/>
                <a:cs typeface="Lato" panose="020F0502020204030203" pitchFamily="34" charset="0"/>
              </a:rPr>
              <a:t>THE SECURE ACT PASSES IN THE SENATE </a:t>
            </a:r>
          </a:p>
        </p:txBody>
      </p:sp>
      <p:sp>
        <p:nvSpPr>
          <p:cNvPr id="14" name="Rectangle 13">
            <a:extLst>
              <a:ext uri="{FF2B5EF4-FFF2-40B4-BE49-F238E27FC236}">
                <a16:creationId xmlns:a16="http://schemas.microsoft.com/office/drawing/2014/main" id="{D96BFBB6-8373-497E-AA66-E65954828DD2}"/>
              </a:ext>
            </a:extLst>
          </p:cNvPr>
          <p:cNvSpPr/>
          <p:nvPr/>
        </p:nvSpPr>
        <p:spPr>
          <a:xfrm>
            <a:off x="444756" y="1254506"/>
            <a:ext cx="8153398"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lumMod val="65000"/>
                    <a:lumOff val="3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On December 19, 2019 congress passed the SECURE (Setting Every Community Up for Retirement Enhancement) Act.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1">
                  <a:lumMod val="65000"/>
                  <a:lumOff val="35000"/>
                </a:schemeClr>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lumMod val="65000"/>
                    <a:lumOff val="3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The bill removes certain barriers to entry for small businesses and should increase accessibility across employers, encourage employees to contribute, keep them invested, and provide them with retirement income options.</a:t>
            </a:r>
          </a:p>
        </p:txBody>
      </p:sp>
      <p:sp>
        <p:nvSpPr>
          <p:cNvPr id="15" name="Rectangle 14">
            <a:extLst>
              <a:ext uri="{FF2B5EF4-FFF2-40B4-BE49-F238E27FC236}">
                <a16:creationId xmlns:a16="http://schemas.microsoft.com/office/drawing/2014/main" id="{CB14402A-C1B7-44E4-9278-BB4D33B41D5A}"/>
              </a:ext>
            </a:extLst>
          </p:cNvPr>
          <p:cNvSpPr/>
          <p:nvPr/>
        </p:nvSpPr>
        <p:spPr>
          <a:xfrm>
            <a:off x="522515" y="2427565"/>
            <a:ext cx="5840962" cy="279919"/>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Lato" panose="020F0502020204030203" pitchFamily="34" charset="0"/>
                <a:ea typeface="Lato" panose="020F0502020204030203" pitchFamily="34" charset="0"/>
                <a:cs typeface="Lato" panose="020F0502020204030203" pitchFamily="34" charset="0"/>
              </a:rPr>
              <a:t>KEY TAKEAWAYS</a:t>
            </a:r>
          </a:p>
        </p:txBody>
      </p:sp>
      <p:pic>
        <p:nvPicPr>
          <p:cNvPr id="18" name="Graphic 17" descr="Gavel">
            <a:extLst>
              <a:ext uri="{FF2B5EF4-FFF2-40B4-BE49-F238E27FC236}">
                <a16:creationId xmlns:a16="http://schemas.microsoft.com/office/drawing/2014/main" id="{BD63CD5A-1205-43CB-B8B6-FE7C2E792A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13658" y="1818118"/>
            <a:ext cx="1498812" cy="1498812"/>
          </a:xfrm>
          <a:prstGeom prst="rect">
            <a:avLst/>
          </a:prstGeom>
        </p:spPr>
      </p:pic>
      <p:sp>
        <p:nvSpPr>
          <p:cNvPr id="20" name="Rectangle 19">
            <a:extLst>
              <a:ext uri="{FF2B5EF4-FFF2-40B4-BE49-F238E27FC236}">
                <a16:creationId xmlns:a16="http://schemas.microsoft.com/office/drawing/2014/main" id="{F064BAFB-FD12-4564-857A-FEBC9EE09DF6}"/>
              </a:ext>
            </a:extLst>
          </p:cNvPr>
          <p:cNvSpPr/>
          <p:nvPr/>
        </p:nvSpPr>
        <p:spPr>
          <a:xfrm>
            <a:off x="522515" y="2801519"/>
            <a:ext cx="5840962" cy="319574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en-US" sz="1000" b="1" i="0" u="none" strike="noStrike" kern="1200" cap="none" spc="0" normalizeH="0" baseline="0" noProof="0" dirty="0">
                <a:ln>
                  <a:noFill/>
                </a:ln>
                <a:solidFill>
                  <a:srgbClr val="2F5496"/>
                </a:solidFill>
                <a:effectLst/>
                <a:uLnTx/>
                <a:uFillTx/>
                <a:latin typeface="Lato" panose="020F0502020204030203" pitchFamily="34" charset="0"/>
                <a:ea typeface="Lato" panose="020F0502020204030203" pitchFamily="34" charset="0"/>
                <a:cs typeface="Lato" panose="020F0502020204030203" pitchFamily="34" charset="0"/>
              </a:rPr>
              <a:t>Open Multiple Employer Plans (MEPs)</a:t>
            </a:r>
            <a:r>
              <a:rPr kumimoji="0" lang="en-US" sz="1000" b="0" i="0" u="none" strike="noStrike" kern="1200" cap="none" spc="0" normalizeH="0" baseline="0" noProof="0" dirty="0">
                <a:ln>
                  <a:noFill/>
                </a:ln>
                <a:solidFill>
                  <a:prstClr val="black">
                    <a:lumMod val="75000"/>
                    <a:lumOff val="25000"/>
                  </a:prst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1000" b="0" i="0" u="none" strike="noStrike" kern="1200" cap="none" spc="0" normalizeH="0" baseline="0" noProof="0" dirty="0">
                <a:ln>
                  <a:noFill/>
                </a:ln>
                <a:solidFill>
                  <a:schemeClr val="tx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rPr>
              <a:t>Small plans will now be able to pool plans with two or more unaffiliated companies to receive similar benefits as larger plans, typically, lower recordkeeping fees, greater investment flexibility and better administrative support. </a:t>
            </a:r>
          </a:p>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en-US" sz="1000" b="1" i="0" u="none" strike="noStrike" kern="1200" cap="none" spc="0" normalizeH="0" baseline="0" noProof="0" dirty="0">
                <a:ln>
                  <a:noFill/>
                </a:ln>
                <a:solidFill>
                  <a:srgbClr val="2F5496"/>
                </a:solidFill>
                <a:effectLst/>
                <a:uLnTx/>
                <a:uFillTx/>
                <a:latin typeface="Lato" panose="020F0502020204030203" pitchFamily="34" charset="0"/>
                <a:ea typeface="Lato" panose="020F0502020204030203" pitchFamily="34" charset="0"/>
                <a:cs typeface="Lato" panose="020F0502020204030203" pitchFamily="34" charset="0"/>
              </a:rPr>
              <a:t>Safe Harbor for Annuities: </a:t>
            </a:r>
            <a:r>
              <a:rPr kumimoji="0" lang="en-US" sz="1000" b="0" i="0" u="none" strike="noStrike" kern="1200" cap="none" spc="0" normalizeH="0" baseline="0" noProof="0" dirty="0">
                <a:ln>
                  <a:noFill/>
                </a:ln>
                <a:solidFill>
                  <a:schemeClr val="tx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rPr>
              <a:t>Sponsors receive safe harbor protection to include annuities in their investment offerings and protects the employer from litigation if the annuity provider were to go out of business or defraud plan participants.</a:t>
            </a:r>
          </a:p>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en-US" sz="1000" b="1" i="0" u="none" strike="noStrike" kern="1200" cap="none" spc="0" normalizeH="0" baseline="0" noProof="0" dirty="0">
                <a:ln>
                  <a:noFill/>
                </a:ln>
                <a:solidFill>
                  <a:srgbClr val="2F5496"/>
                </a:solidFill>
                <a:effectLst/>
                <a:uLnTx/>
                <a:uFillTx/>
                <a:latin typeface="Lato" panose="020F0502020204030203" pitchFamily="34" charset="0"/>
                <a:ea typeface="Lato" panose="020F0502020204030203" pitchFamily="34" charset="0"/>
                <a:cs typeface="Lato" panose="020F0502020204030203" pitchFamily="34" charset="0"/>
              </a:rPr>
              <a:t>Lifetime Income Disclosures: </a:t>
            </a:r>
            <a:r>
              <a:rPr kumimoji="0" lang="en-US" sz="1000" b="0" i="0" u="none" strike="noStrike" kern="1200" cap="none" spc="0" normalizeH="0" baseline="0" noProof="0" dirty="0">
                <a:ln>
                  <a:noFill/>
                </a:ln>
                <a:solidFill>
                  <a:schemeClr val="tx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rPr>
              <a:t>This requires participants to receive an estimate of their projected monthly income in retirement, given their current account balance and other  assumptions.</a:t>
            </a:r>
            <a:endParaRPr kumimoji="0" lang="en-US" sz="1000" b="1" i="0" u="none" strike="noStrike" kern="1200" cap="none" spc="0" normalizeH="0" baseline="0" noProof="0" dirty="0">
              <a:ln>
                <a:noFill/>
              </a:ln>
              <a:solidFill>
                <a:schemeClr val="tx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en-US" sz="1000" b="1" i="0" u="none" strike="noStrike" kern="1200" cap="none" spc="0" normalizeH="0" baseline="0" noProof="0" dirty="0">
                <a:ln>
                  <a:noFill/>
                </a:ln>
                <a:solidFill>
                  <a:srgbClr val="2F5496"/>
                </a:solidFill>
                <a:effectLst/>
                <a:uLnTx/>
                <a:uFillTx/>
                <a:latin typeface="Lato" panose="020F0502020204030203" pitchFamily="34" charset="0"/>
                <a:ea typeface="Lato" panose="020F0502020204030203" pitchFamily="34" charset="0"/>
                <a:cs typeface="Lato" panose="020F0502020204030203" pitchFamily="34" charset="0"/>
              </a:rPr>
              <a:t>Tax credit for new plans: </a:t>
            </a:r>
            <a:r>
              <a:rPr kumimoji="0" lang="en-US" sz="1000" b="0" i="0" u="none" strike="noStrike" kern="1200" cap="none" spc="0" normalizeH="0" baseline="0" noProof="0" dirty="0">
                <a:ln>
                  <a:noFill/>
                </a:ln>
                <a:solidFill>
                  <a:schemeClr val="tx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rPr>
              <a:t>Employers starting a new retirement plan will be able to use a $5,000 tax credit (an increase from $500). Those who implement an auto enrollment feature in their plan design will be eligible for an additional $500 credit per year for up to three years.</a:t>
            </a:r>
          </a:p>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en-US" sz="1000" b="1" i="0" u="none" strike="noStrike" kern="1200" cap="none" spc="0" normalizeH="0" baseline="0" noProof="0" dirty="0">
                <a:ln>
                  <a:noFill/>
                </a:ln>
                <a:solidFill>
                  <a:srgbClr val="2F5496"/>
                </a:solidFill>
                <a:effectLst/>
                <a:uLnTx/>
                <a:uFillTx/>
                <a:latin typeface="Lato" panose="020F0502020204030203" pitchFamily="34" charset="0"/>
                <a:ea typeface="Lato" panose="020F0502020204030203" pitchFamily="34" charset="0"/>
                <a:cs typeface="Lato" panose="020F0502020204030203" pitchFamily="34" charset="0"/>
              </a:rPr>
              <a:t>Access for long-term part-time workers: </a:t>
            </a:r>
            <a:r>
              <a:rPr kumimoji="0" lang="en-US" sz="1000" b="0" i="0" u="none" strike="noStrike" kern="1200" cap="none" spc="0" normalizeH="0" baseline="0" noProof="0" dirty="0">
                <a:ln>
                  <a:noFill/>
                </a:ln>
                <a:solidFill>
                  <a:schemeClr val="tx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rPr>
              <a:t>Part-time workers who work at least 500 hours for three consecutive years (12-month periods) will be allowed to make deferral contributions. However, this group of employees may still be excluded from employer contributions.</a:t>
            </a:r>
          </a:p>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en-US" sz="1000" b="1" i="0" u="none" strike="noStrike" kern="1200" cap="none" spc="0" normalizeH="0" baseline="0" noProof="0" dirty="0">
                <a:ln>
                  <a:noFill/>
                </a:ln>
                <a:solidFill>
                  <a:srgbClr val="2F5496"/>
                </a:solidFill>
                <a:effectLst/>
                <a:uLnTx/>
                <a:uFillTx/>
                <a:latin typeface="Lato" panose="020F0502020204030203" pitchFamily="34" charset="0"/>
                <a:ea typeface="Lato" panose="020F0502020204030203" pitchFamily="34" charset="0"/>
                <a:cs typeface="Lato" panose="020F0502020204030203" pitchFamily="34" charset="0"/>
              </a:rPr>
              <a:t>Distributions:</a:t>
            </a:r>
            <a:r>
              <a:rPr kumimoji="0" lang="en-US" sz="1000" b="1" i="0" u="none" strike="noStrike" kern="1200" cap="none" spc="0" normalizeH="0" baseline="0" noProof="0" dirty="0">
                <a:ln>
                  <a:noFill/>
                </a:ln>
                <a:solidFill>
                  <a:schemeClr val="tx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1000" b="0" i="0" u="none" strike="noStrike" kern="1200" cap="none" spc="0" normalizeH="0" baseline="0" noProof="0" dirty="0">
                <a:ln>
                  <a:noFill/>
                </a:ln>
                <a:solidFill>
                  <a:schemeClr val="tx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rPr>
              <a:t>The bill raises the age for Required Minimum Distributions from 70 ½ to 72 and allows for penalty-free withdrawal for individuals of any age within a year of a child’s birth or adoption.</a:t>
            </a:r>
          </a:p>
        </p:txBody>
      </p:sp>
      <p:sp>
        <p:nvSpPr>
          <p:cNvPr id="22" name="Rectangle 21">
            <a:extLst>
              <a:ext uri="{FF2B5EF4-FFF2-40B4-BE49-F238E27FC236}">
                <a16:creationId xmlns:a16="http://schemas.microsoft.com/office/drawing/2014/main" id="{52D66627-2EF8-4174-8A0A-4C16DE1538E3}"/>
              </a:ext>
            </a:extLst>
          </p:cNvPr>
          <p:cNvSpPr/>
          <p:nvPr/>
        </p:nvSpPr>
        <p:spPr>
          <a:xfrm>
            <a:off x="6662054" y="3429001"/>
            <a:ext cx="2202020" cy="2480186"/>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497D"/>
                </a:solidFill>
                <a:effectLst/>
                <a:uLnTx/>
                <a:uFillTx/>
                <a:latin typeface="Lato" panose="020F0502020204030203" pitchFamily="34" charset="0"/>
                <a:ea typeface="Lato" panose="020F0502020204030203" pitchFamily="34" charset="0"/>
                <a:cs typeface="Lato" panose="020F0502020204030203" pitchFamily="34" charset="0"/>
              </a:rPr>
              <a:t>Most of the provisions in the SECURE Act are effective January 1, 2020, while others, such as provisions regarding open MEPs, in-plan annuity features and access for long-term part-time workers, will have longer implementation timelines. Plan sponsors should consult with their retirement plan advisors or ERISA attorneys to make sure their plans are in compliance with the new provisions.</a:t>
            </a:r>
          </a:p>
        </p:txBody>
      </p:sp>
      <p:sp>
        <p:nvSpPr>
          <p:cNvPr id="23" name="TextBox 22">
            <a:extLst>
              <a:ext uri="{FF2B5EF4-FFF2-40B4-BE49-F238E27FC236}">
                <a16:creationId xmlns:a16="http://schemas.microsoft.com/office/drawing/2014/main" id="{7BD68D19-9522-4D65-9106-333FF97A8EC6}"/>
              </a:ext>
            </a:extLst>
          </p:cNvPr>
          <p:cNvSpPr txBox="1"/>
          <p:nvPr/>
        </p:nvSpPr>
        <p:spPr>
          <a:xfrm>
            <a:off x="557097" y="6194412"/>
            <a:ext cx="4023858"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75000"/>
                    <a:lumOff val="25000"/>
                  </a:prstClr>
                </a:solidFill>
                <a:effectLst/>
                <a:uLnTx/>
                <a:uFillTx/>
                <a:latin typeface="Lato" panose="020F0502020204030203" pitchFamily="34" charset="0"/>
                <a:ea typeface="Lato" panose="020F0502020204030203" pitchFamily="34" charset="0"/>
                <a:cs typeface="Lato" panose="020F0502020204030203" pitchFamily="34" charset="0"/>
              </a:rPr>
              <a:t>Additional Resources</a:t>
            </a:r>
            <a:r>
              <a:rPr kumimoji="0" lang="en-US" sz="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800" b="0" i="0" u="none" strike="noStrike" kern="1200" cap="none" spc="0" normalizeH="0" baseline="0" noProof="0" dirty="0">
                <a:ln>
                  <a:noFill/>
                </a:ln>
                <a:solidFill>
                  <a:srgbClr val="2F5496"/>
                </a:solidFill>
                <a:effectLst/>
                <a:uLnTx/>
                <a:uFillTx/>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Legislative Bulletin – The SECURE Act</a:t>
            </a:r>
            <a:r>
              <a:rPr kumimoji="0" lang="en-US" sz="800" b="0" i="0" u="none" strike="noStrike" kern="1200" cap="none" spc="0" normalizeH="0" baseline="0" noProof="0" dirty="0">
                <a:ln>
                  <a:noFill/>
                </a:ln>
                <a:solidFill>
                  <a:srgbClr val="2F5496"/>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800" b="0" i="0" u="none" strike="noStrike" kern="1200" cap="none" spc="0" normalizeH="0" baseline="0" noProof="0" dirty="0">
                <a:ln>
                  <a:noFill/>
                </a:ln>
                <a:solidFill>
                  <a:srgbClr val="2F5496"/>
                </a:solidFill>
                <a:effectLst/>
                <a:uLnTx/>
                <a:uFillTx/>
                <a:latin typeface="Lato" panose="020F0502020204030203" pitchFamily="34" charset="0"/>
                <a:ea typeface="Lato" panose="020F0502020204030203" pitchFamily="34" charset="0"/>
                <a:cs typeface="Lato" panose="020F0502020204030203" pitchFamily="34" charset="0"/>
                <a:hlinkClick r:id="rId6">
                  <a:extLst>
                    <a:ext uri="{A12FA001-AC4F-418D-AE19-62706E023703}">
                      <ahyp:hlinkClr xmlns:ahyp="http://schemas.microsoft.com/office/drawing/2018/hyperlinkcolor" val="tx"/>
                    </a:ext>
                  </a:extLst>
                </a:hlinkClick>
              </a:rPr>
              <a:t>SECURE Act Fact Sheet</a:t>
            </a:r>
            <a:endParaRPr kumimoji="0" lang="en-US" sz="800" b="0" i="0" u="none" strike="noStrike" kern="1200" cap="none" spc="0" normalizeH="0" baseline="0" noProof="0" dirty="0">
              <a:ln>
                <a:noFill/>
              </a:ln>
              <a:solidFill>
                <a:srgbClr val="2F5496"/>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16" name="Picture 2" descr="AssuredPartners Announces Acquisition of Owen-Dunn Insurance Services">
            <a:extLst>
              <a:ext uri="{FF2B5EF4-FFF2-40B4-BE49-F238E27FC236}">
                <a16:creationId xmlns:a16="http://schemas.microsoft.com/office/drawing/2014/main" id="{34D943F3-8082-4B7E-AA44-AC3392D2934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46932" y="6263112"/>
            <a:ext cx="1017142" cy="29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804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04B381-82B0-4207-ADA1-BE044E4695BE}"/>
              </a:ext>
            </a:extLst>
          </p:cNvPr>
          <p:cNvSpPr>
            <a:spLocks noGrp="1"/>
          </p:cNvSpPr>
          <p:nvPr>
            <p:ph type="title" idx="4294967295"/>
          </p:nvPr>
        </p:nvSpPr>
        <p:spPr>
          <a:xfrm>
            <a:off x="0" y="252413"/>
            <a:ext cx="9144000" cy="493712"/>
          </a:xfrm>
          <a:prstGeom prst="rect">
            <a:avLst/>
          </a:prstGeom>
        </p:spPr>
        <p:txBody>
          <a:bodyPr anchor="ctr"/>
          <a:lstStyle/>
          <a:p>
            <a:pPr algn="ctr"/>
            <a:r>
              <a:rPr lang="en-US" b="1" dirty="0">
                <a:solidFill>
                  <a:srgbClr val="1F497D"/>
                </a:solidFill>
                <a:latin typeface="Lato" panose="020F0502020204030203" pitchFamily="34" charset="0"/>
                <a:ea typeface="Lato" panose="020F0502020204030203" pitchFamily="34" charset="0"/>
                <a:cs typeface="Lato" panose="020F0502020204030203" pitchFamily="34" charset="0"/>
              </a:rPr>
              <a:t>Saver’s Credit - 2020</a:t>
            </a:r>
          </a:p>
        </p:txBody>
      </p:sp>
      <p:sp>
        <p:nvSpPr>
          <p:cNvPr id="2" name="TextBox 1">
            <a:extLst>
              <a:ext uri="{FF2B5EF4-FFF2-40B4-BE49-F238E27FC236}">
                <a16:creationId xmlns:a16="http://schemas.microsoft.com/office/drawing/2014/main" id="{42F50EB8-E164-42CA-A6C1-65477974967E}"/>
              </a:ext>
            </a:extLst>
          </p:cNvPr>
          <p:cNvSpPr txBox="1"/>
          <p:nvPr/>
        </p:nvSpPr>
        <p:spPr>
          <a:xfrm>
            <a:off x="410701" y="832474"/>
            <a:ext cx="8143875" cy="1169551"/>
          </a:xfrm>
          <a:prstGeom prst="rect">
            <a:avLst/>
          </a:prstGeom>
          <a:noFill/>
        </p:spPr>
        <p:txBody>
          <a:bodyPr wrap="square" rtlCol="0">
            <a:spAutoFit/>
          </a:bodyPr>
          <a:lstStyle/>
          <a:p>
            <a:pPr hangingPunct="0"/>
            <a:r>
              <a:rPr lang="en-US" sz="1400" spc="-25" dirty="0">
                <a:latin typeface="Lato Light"/>
                <a:ea typeface="Times New Roman" panose="02020603050405020304" pitchFamily="18" charset="0"/>
                <a:cs typeface="Times New Roman" panose="02020603050405020304" pitchFamily="18" charset="0"/>
              </a:rPr>
              <a:t>The tax saver’s credit is available for some employees who make Individual Retirement Account (IRA) contributions or salary deferral contributions to 401(k) plans. The amount of tax saver’s credit is a percentage of your contribution with a maximum of $4,000 if filing jointly. The percentage is based on your adjusted gross income and phases out as your income increases. The tax saver’s credit for 2020 is shown in this chart:</a:t>
            </a:r>
          </a:p>
        </p:txBody>
      </p:sp>
      <p:graphicFrame>
        <p:nvGraphicFramePr>
          <p:cNvPr id="3" name="Table 2">
            <a:extLst>
              <a:ext uri="{FF2B5EF4-FFF2-40B4-BE49-F238E27FC236}">
                <a16:creationId xmlns:a16="http://schemas.microsoft.com/office/drawing/2014/main" id="{3F22C5B6-DA0B-4E50-BF69-A2548962FA15}"/>
              </a:ext>
            </a:extLst>
          </p:cNvPr>
          <p:cNvGraphicFramePr>
            <a:graphicFrameLocks noGrp="1"/>
          </p:cNvGraphicFramePr>
          <p:nvPr>
            <p:extLst>
              <p:ext uri="{D42A27DB-BD31-4B8C-83A1-F6EECF244321}">
                <p14:modId xmlns:p14="http://schemas.microsoft.com/office/powerpoint/2010/main" val="3013409594"/>
              </p:ext>
            </p:extLst>
          </p:nvPr>
        </p:nvGraphicFramePr>
        <p:xfrm>
          <a:off x="423855" y="2076989"/>
          <a:ext cx="7931648" cy="2090508"/>
        </p:xfrm>
        <a:graphic>
          <a:graphicData uri="http://schemas.openxmlformats.org/drawingml/2006/table">
            <a:tbl>
              <a:tblPr firstRow="1" firstCol="1" bandRow="1">
                <a:tableStyleId>{5C22544A-7EE6-4342-B048-85BDC9FD1C3A}</a:tableStyleId>
              </a:tblPr>
              <a:tblGrid>
                <a:gridCol w="1586188">
                  <a:extLst>
                    <a:ext uri="{9D8B030D-6E8A-4147-A177-3AD203B41FA5}">
                      <a16:colId xmlns:a16="http://schemas.microsoft.com/office/drawing/2014/main" val="3343510369"/>
                    </a:ext>
                  </a:extLst>
                </a:gridCol>
                <a:gridCol w="1586188">
                  <a:extLst>
                    <a:ext uri="{9D8B030D-6E8A-4147-A177-3AD203B41FA5}">
                      <a16:colId xmlns:a16="http://schemas.microsoft.com/office/drawing/2014/main" val="3356669218"/>
                    </a:ext>
                  </a:extLst>
                </a:gridCol>
                <a:gridCol w="1586188">
                  <a:extLst>
                    <a:ext uri="{9D8B030D-6E8A-4147-A177-3AD203B41FA5}">
                      <a16:colId xmlns:a16="http://schemas.microsoft.com/office/drawing/2014/main" val="1736785551"/>
                    </a:ext>
                  </a:extLst>
                </a:gridCol>
                <a:gridCol w="1586188">
                  <a:extLst>
                    <a:ext uri="{9D8B030D-6E8A-4147-A177-3AD203B41FA5}">
                      <a16:colId xmlns:a16="http://schemas.microsoft.com/office/drawing/2014/main" val="2347967447"/>
                    </a:ext>
                  </a:extLst>
                </a:gridCol>
                <a:gridCol w="1586896">
                  <a:extLst>
                    <a:ext uri="{9D8B030D-6E8A-4147-A177-3AD203B41FA5}">
                      <a16:colId xmlns:a16="http://schemas.microsoft.com/office/drawing/2014/main" val="1506747595"/>
                    </a:ext>
                  </a:extLst>
                </a:gridCol>
              </a:tblGrid>
              <a:tr h="904096">
                <a:tc>
                  <a:txBody>
                    <a:bodyPr/>
                    <a:lstStyle/>
                    <a:p>
                      <a:pPr marL="0" marR="0" algn="ctr" hangingPunct="0">
                        <a:spcBef>
                          <a:spcPts val="0"/>
                        </a:spcBef>
                        <a:spcAft>
                          <a:spcPts val="0"/>
                        </a:spcAft>
                      </a:pPr>
                      <a:r>
                        <a:rPr lang="en-US" sz="1100" spc="-25" dirty="0">
                          <a:effectLst/>
                        </a:rPr>
                        <a:t> </a:t>
                      </a:r>
                      <a:endParaRPr lang="en-US" sz="1000" spc="-25" dirty="0">
                        <a:effectLst/>
                      </a:endParaRPr>
                    </a:p>
                    <a:p>
                      <a:pPr marL="0" marR="0" algn="ctr" hangingPunct="0">
                        <a:spcBef>
                          <a:spcPts val="0"/>
                        </a:spcBef>
                        <a:spcAft>
                          <a:spcPts val="0"/>
                        </a:spcAft>
                      </a:pPr>
                      <a:r>
                        <a:rPr lang="en-US" sz="1100" spc="-25" dirty="0">
                          <a:effectLst/>
                        </a:rPr>
                        <a:t> </a:t>
                      </a:r>
                      <a:endParaRPr lang="en-US" sz="1000" spc="-25" dirty="0">
                        <a:effectLst/>
                      </a:endParaRPr>
                    </a:p>
                    <a:p>
                      <a:pPr marL="0" marR="0" algn="ctr" hangingPunct="0">
                        <a:spcBef>
                          <a:spcPts val="0"/>
                        </a:spcBef>
                        <a:spcAft>
                          <a:spcPts val="0"/>
                        </a:spcAft>
                      </a:pPr>
                      <a:r>
                        <a:rPr lang="en-US" sz="1100" spc="-25" dirty="0">
                          <a:effectLst/>
                        </a:rPr>
                        <a:t>Joint Filers</a:t>
                      </a:r>
                      <a:endParaRPr lang="en-US" sz="10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23D6E"/>
                    </a:solidFill>
                  </a:tcPr>
                </a:tc>
                <a:tc>
                  <a:txBody>
                    <a:bodyPr/>
                    <a:lstStyle/>
                    <a:p>
                      <a:pPr marL="0" marR="0" algn="ctr" hangingPunct="0">
                        <a:spcBef>
                          <a:spcPts val="0"/>
                        </a:spcBef>
                        <a:spcAft>
                          <a:spcPts val="0"/>
                        </a:spcAft>
                      </a:pPr>
                      <a:r>
                        <a:rPr lang="en-US" sz="1100" spc="-25" dirty="0">
                          <a:effectLst/>
                        </a:rPr>
                        <a:t> </a:t>
                      </a:r>
                      <a:endParaRPr lang="en-US" sz="1000" spc="-25" dirty="0">
                        <a:effectLst/>
                      </a:endParaRPr>
                    </a:p>
                    <a:p>
                      <a:pPr marL="0" marR="0" algn="ctr" hangingPunct="0">
                        <a:spcBef>
                          <a:spcPts val="0"/>
                        </a:spcBef>
                        <a:spcAft>
                          <a:spcPts val="0"/>
                        </a:spcAft>
                      </a:pPr>
                      <a:r>
                        <a:rPr lang="en-US" sz="1100" spc="-25" dirty="0">
                          <a:effectLst/>
                        </a:rPr>
                        <a:t> </a:t>
                      </a:r>
                      <a:endParaRPr lang="en-US" sz="1000" spc="-25" dirty="0">
                        <a:effectLst/>
                      </a:endParaRPr>
                    </a:p>
                    <a:p>
                      <a:pPr marL="0" marR="0" algn="ctr" hangingPunct="0">
                        <a:spcBef>
                          <a:spcPts val="0"/>
                        </a:spcBef>
                        <a:spcAft>
                          <a:spcPts val="0"/>
                        </a:spcAft>
                      </a:pPr>
                      <a:r>
                        <a:rPr lang="en-US" sz="1100" spc="-25" dirty="0">
                          <a:effectLst/>
                        </a:rPr>
                        <a:t>Heads of Households</a:t>
                      </a:r>
                      <a:endParaRPr lang="en-US" sz="10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23D6E"/>
                    </a:solidFill>
                  </a:tcPr>
                </a:tc>
                <a:tc>
                  <a:txBody>
                    <a:bodyPr/>
                    <a:lstStyle/>
                    <a:p>
                      <a:pPr marL="0" marR="0" algn="ctr" hangingPunct="0">
                        <a:spcBef>
                          <a:spcPts val="0"/>
                        </a:spcBef>
                        <a:spcAft>
                          <a:spcPts val="0"/>
                        </a:spcAft>
                      </a:pPr>
                      <a:r>
                        <a:rPr lang="en-US" sz="1100" spc="-25" dirty="0">
                          <a:effectLst/>
                        </a:rPr>
                        <a:t> </a:t>
                      </a:r>
                      <a:endParaRPr lang="en-US" sz="1000" spc="-25" dirty="0">
                        <a:effectLst/>
                      </a:endParaRPr>
                    </a:p>
                    <a:p>
                      <a:pPr marL="0" marR="0" algn="ctr" hangingPunct="0">
                        <a:spcBef>
                          <a:spcPts val="0"/>
                        </a:spcBef>
                        <a:spcAft>
                          <a:spcPts val="0"/>
                        </a:spcAft>
                      </a:pPr>
                      <a:r>
                        <a:rPr lang="en-US" sz="1100" spc="-25" dirty="0">
                          <a:effectLst/>
                        </a:rPr>
                        <a:t>Single, Married, Filing Separate, Qualifying Widow(</a:t>
                      </a:r>
                      <a:r>
                        <a:rPr lang="en-US" sz="1100" spc="-25" dirty="0" err="1">
                          <a:effectLst/>
                        </a:rPr>
                        <a:t>er</a:t>
                      </a:r>
                      <a:r>
                        <a:rPr lang="en-US" sz="1100" spc="-25" dirty="0">
                          <a:effectLst/>
                        </a:rPr>
                        <a:t>)</a:t>
                      </a:r>
                      <a:endParaRPr lang="en-US" sz="10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23D6E"/>
                    </a:solidFill>
                  </a:tcPr>
                </a:tc>
                <a:tc>
                  <a:txBody>
                    <a:bodyPr/>
                    <a:lstStyle/>
                    <a:p>
                      <a:pPr marL="0" marR="0" algn="ctr" hangingPunct="0">
                        <a:spcBef>
                          <a:spcPts val="0"/>
                        </a:spcBef>
                        <a:spcAft>
                          <a:spcPts val="0"/>
                        </a:spcAft>
                      </a:pPr>
                      <a:r>
                        <a:rPr lang="en-US" sz="1100" spc="-25" dirty="0">
                          <a:effectLst/>
                        </a:rPr>
                        <a:t> </a:t>
                      </a:r>
                      <a:endParaRPr lang="en-US" sz="1000" spc="-25" dirty="0">
                        <a:effectLst/>
                      </a:endParaRPr>
                    </a:p>
                    <a:p>
                      <a:pPr marL="0" marR="0" algn="ctr" hangingPunct="0">
                        <a:spcBef>
                          <a:spcPts val="0"/>
                        </a:spcBef>
                        <a:spcAft>
                          <a:spcPts val="0"/>
                        </a:spcAft>
                      </a:pPr>
                      <a:r>
                        <a:rPr lang="en-US" sz="1100" spc="-25" dirty="0">
                          <a:effectLst/>
                        </a:rPr>
                        <a:t> </a:t>
                      </a:r>
                      <a:endParaRPr lang="en-US" sz="1000" spc="-25" dirty="0">
                        <a:effectLst/>
                      </a:endParaRPr>
                    </a:p>
                    <a:p>
                      <a:pPr marL="0" marR="0" algn="ctr" hangingPunct="0">
                        <a:spcBef>
                          <a:spcPts val="0"/>
                        </a:spcBef>
                        <a:spcAft>
                          <a:spcPts val="0"/>
                        </a:spcAft>
                      </a:pPr>
                      <a:r>
                        <a:rPr lang="en-US" sz="1100" spc="-25" dirty="0">
                          <a:effectLst/>
                        </a:rPr>
                        <a:t>Credit Rate</a:t>
                      </a:r>
                      <a:endParaRPr lang="en-US" sz="10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23D6E"/>
                    </a:solidFill>
                  </a:tcPr>
                </a:tc>
                <a:tc>
                  <a:txBody>
                    <a:bodyPr/>
                    <a:lstStyle/>
                    <a:p>
                      <a:pPr marL="0" marR="0" algn="ctr" hangingPunct="0">
                        <a:spcBef>
                          <a:spcPts val="0"/>
                        </a:spcBef>
                        <a:spcAft>
                          <a:spcPts val="0"/>
                        </a:spcAft>
                      </a:pPr>
                      <a:r>
                        <a:rPr lang="en-US" sz="1100" spc="-25" dirty="0">
                          <a:effectLst/>
                        </a:rPr>
                        <a:t> </a:t>
                      </a:r>
                      <a:endParaRPr lang="en-US" sz="1000" spc="-25" dirty="0">
                        <a:effectLst/>
                      </a:endParaRPr>
                    </a:p>
                    <a:p>
                      <a:pPr marL="0" marR="0" algn="ctr" hangingPunct="0">
                        <a:spcBef>
                          <a:spcPts val="0"/>
                        </a:spcBef>
                        <a:spcAft>
                          <a:spcPts val="0"/>
                        </a:spcAft>
                      </a:pPr>
                      <a:r>
                        <a:rPr lang="en-US" sz="1100" spc="-25" dirty="0">
                          <a:effectLst/>
                        </a:rPr>
                        <a:t> </a:t>
                      </a:r>
                      <a:endParaRPr lang="en-US" sz="1000" spc="-25" dirty="0">
                        <a:effectLst/>
                      </a:endParaRPr>
                    </a:p>
                    <a:p>
                      <a:pPr marL="0" marR="0" algn="ctr" hangingPunct="0">
                        <a:spcBef>
                          <a:spcPts val="0"/>
                        </a:spcBef>
                        <a:spcAft>
                          <a:spcPts val="0"/>
                        </a:spcAft>
                      </a:pPr>
                      <a:r>
                        <a:rPr lang="en-US" sz="1100" spc="-25" dirty="0">
                          <a:effectLst/>
                        </a:rPr>
                        <a:t>Maximum Credit</a:t>
                      </a:r>
                      <a:endParaRPr lang="en-US" sz="10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rgbClr val="023D6E"/>
                    </a:solidFill>
                  </a:tcPr>
                </a:tc>
                <a:extLst>
                  <a:ext uri="{0D108BD9-81ED-4DB2-BD59-A6C34878D82A}">
                    <a16:rowId xmlns:a16="http://schemas.microsoft.com/office/drawing/2014/main" val="2714163874"/>
                  </a:ext>
                </a:extLst>
              </a:tr>
              <a:tr h="295732">
                <a:tc>
                  <a:txBody>
                    <a:bodyPr/>
                    <a:lstStyle/>
                    <a:p>
                      <a:pPr marL="0" marR="0" algn="ctr" hangingPunct="0">
                        <a:spcBef>
                          <a:spcPts val="0"/>
                        </a:spcBef>
                        <a:spcAft>
                          <a:spcPts val="0"/>
                        </a:spcAft>
                      </a:pPr>
                      <a:r>
                        <a:rPr lang="en-US" sz="1100" spc="-25" dirty="0">
                          <a:effectLst/>
                        </a:rPr>
                        <a:t>$0 - $39,000</a:t>
                      </a:r>
                      <a:endParaRPr lang="en-US" sz="10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23D6E"/>
                    </a:solidFill>
                  </a:tcPr>
                </a:tc>
                <a:tc>
                  <a:txBody>
                    <a:bodyPr/>
                    <a:lstStyle/>
                    <a:p>
                      <a:pPr marL="0" marR="0" algn="ctr" hangingPunct="0">
                        <a:spcBef>
                          <a:spcPts val="0"/>
                        </a:spcBef>
                        <a:spcAft>
                          <a:spcPts val="0"/>
                        </a:spcAft>
                      </a:pPr>
                      <a:r>
                        <a:rPr lang="en-US" sz="1100" spc="-25" dirty="0">
                          <a:effectLst/>
                        </a:rPr>
                        <a:t>$0-$29,250</a:t>
                      </a:r>
                      <a:endParaRPr lang="en-US" sz="10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E6E6E6"/>
                    </a:solidFill>
                  </a:tcPr>
                </a:tc>
                <a:tc>
                  <a:txBody>
                    <a:bodyPr/>
                    <a:lstStyle/>
                    <a:p>
                      <a:pPr marL="0" marR="0" algn="ctr" hangingPunct="0">
                        <a:spcBef>
                          <a:spcPts val="0"/>
                        </a:spcBef>
                        <a:spcAft>
                          <a:spcPts val="0"/>
                        </a:spcAft>
                      </a:pPr>
                      <a:r>
                        <a:rPr lang="en-US" sz="1100" spc="-25" dirty="0">
                          <a:effectLst/>
                        </a:rPr>
                        <a:t>$0 - $19,500</a:t>
                      </a:r>
                      <a:endParaRPr lang="en-US" sz="10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E6E6E6"/>
                    </a:solidFill>
                  </a:tcPr>
                </a:tc>
                <a:tc>
                  <a:txBody>
                    <a:bodyPr/>
                    <a:lstStyle/>
                    <a:p>
                      <a:pPr marL="0" marR="0" algn="ctr" hangingPunct="0">
                        <a:spcBef>
                          <a:spcPts val="0"/>
                        </a:spcBef>
                        <a:spcAft>
                          <a:spcPts val="0"/>
                        </a:spcAft>
                      </a:pPr>
                      <a:r>
                        <a:rPr lang="en-US" sz="1100" spc="-25">
                          <a:effectLst/>
                        </a:rPr>
                        <a:t>50%</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E6E6E6"/>
                    </a:solidFill>
                  </a:tcPr>
                </a:tc>
                <a:tc>
                  <a:txBody>
                    <a:bodyPr/>
                    <a:lstStyle/>
                    <a:p>
                      <a:pPr marL="0" marR="0" algn="ctr" hangingPunct="0">
                        <a:spcBef>
                          <a:spcPts val="0"/>
                        </a:spcBef>
                        <a:spcAft>
                          <a:spcPts val="0"/>
                        </a:spcAft>
                      </a:pPr>
                      <a:r>
                        <a:rPr lang="en-US" sz="1100" spc="-25" dirty="0">
                          <a:effectLst/>
                        </a:rPr>
                        <a:t>$2000</a:t>
                      </a:r>
                      <a:endParaRPr lang="en-US" sz="10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E6E6E6"/>
                    </a:solidFill>
                  </a:tcPr>
                </a:tc>
                <a:extLst>
                  <a:ext uri="{0D108BD9-81ED-4DB2-BD59-A6C34878D82A}">
                    <a16:rowId xmlns:a16="http://schemas.microsoft.com/office/drawing/2014/main" val="2977471526"/>
                  </a:ext>
                </a:extLst>
              </a:tr>
              <a:tr h="299216">
                <a:tc>
                  <a:txBody>
                    <a:bodyPr/>
                    <a:lstStyle/>
                    <a:p>
                      <a:pPr marL="0" marR="0" algn="ctr" hangingPunct="0">
                        <a:spcBef>
                          <a:spcPts val="0"/>
                        </a:spcBef>
                        <a:spcAft>
                          <a:spcPts val="0"/>
                        </a:spcAft>
                      </a:pPr>
                      <a:r>
                        <a:rPr lang="en-US" sz="1100" spc="-25" dirty="0">
                          <a:effectLst/>
                        </a:rPr>
                        <a:t>$39,001 - $42,500</a:t>
                      </a:r>
                      <a:endParaRPr lang="en-US" sz="10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23D6E"/>
                    </a:solidFill>
                  </a:tcPr>
                </a:tc>
                <a:tc>
                  <a:txBody>
                    <a:bodyPr/>
                    <a:lstStyle/>
                    <a:p>
                      <a:pPr marL="0" marR="0" algn="ctr" hangingPunct="0">
                        <a:spcBef>
                          <a:spcPts val="0"/>
                        </a:spcBef>
                        <a:spcAft>
                          <a:spcPts val="0"/>
                        </a:spcAft>
                      </a:pPr>
                      <a:r>
                        <a:rPr lang="en-US" sz="1100" spc="-25" dirty="0">
                          <a:effectLst/>
                        </a:rPr>
                        <a:t>$29,250 - $31,875</a:t>
                      </a:r>
                      <a:endParaRPr lang="en-US" sz="10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E6E6E6"/>
                    </a:solidFill>
                  </a:tcPr>
                </a:tc>
                <a:tc>
                  <a:txBody>
                    <a:bodyPr/>
                    <a:lstStyle/>
                    <a:p>
                      <a:pPr marL="0" marR="0" algn="ctr" hangingPunct="0">
                        <a:spcBef>
                          <a:spcPts val="0"/>
                        </a:spcBef>
                        <a:spcAft>
                          <a:spcPts val="0"/>
                        </a:spcAft>
                      </a:pPr>
                      <a:r>
                        <a:rPr lang="en-US" sz="1100" spc="-25" dirty="0">
                          <a:effectLst/>
                        </a:rPr>
                        <a:t>$19,501 - $21,250</a:t>
                      </a:r>
                      <a:endParaRPr lang="en-US" sz="10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E6E6E6"/>
                    </a:solidFill>
                  </a:tcPr>
                </a:tc>
                <a:tc>
                  <a:txBody>
                    <a:bodyPr/>
                    <a:lstStyle/>
                    <a:p>
                      <a:pPr marL="0" marR="0" algn="ctr" hangingPunct="0">
                        <a:spcBef>
                          <a:spcPts val="0"/>
                        </a:spcBef>
                        <a:spcAft>
                          <a:spcPts val="0"/>
                        </a:spcAft>
                      </a:pPr>
                      <a:r>
                        <a:rPr lang="en-US" sz="1100" spc="-25">
                          <a:effectLst/>
                        </a:rPr>
                        <a:t>20%</a:t>
                      </a:r>
                      <a:endParaRPr lang="en-US" sz="1000" spc="-25">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E6E6E6"/>
                    </a:solidFill>
                  </a:tcPr>
                </a:tc>
                <a:tc>
                  <a:txBody>
                    <a:bodyPr/>
                    <a:lstStyle/>
                    <a:p>
                      <a:pPr marL="0" marR="0" algn="ctr" hangingPunct="0">
                        <a:spcBef>
                          <a:spcPts val="0"/>
                        </a:spcBef>
                        <a:spcAft>
                          <a:spcPts val="0"/>
                        </a:spcAft>
                      </a:pPr>
                      <a:r>
                        <a:rPr lang="en-US" sz="1100" spc="-25" dirty="0">
                          <a:effectLst/>
                        </a:rPr>
                        <a:t>$800</a:t>
                      </a:r>
                      <a:endParaRPr lang="en-US" sz="10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E6E6E6"/>
                    </a:solidFill>
                  </a:tcPr>
                </a:tc>
                <a:extLst>
                  <a:ext uri="{0D108BD9-81ED-4DB2-BD59-A6C34878D82A}">
                    <a16:rowId xmlns:a16="http://schemas.microsoft.com/office/drawing/2014/main" val="4206380878"/>
                  </a:ext>
                </a:extLst>
              </a:tr>
              <a:tr h="295732">
                <a:tc>
                  <a:txBody>
                    <a:bodyPr/>
                    <a:lstStyle/>
                    <a:p>
                      <a:pPr marL="0" marR="0" algn="ctr" hangingPunct="0">
                        <a:spcBef>
                          <a:spcPts val="0"/>
                        </a:spcBef>
                        <a:spcAft>
                          <a:spcPts val="0"/>
                        </a:spcAft>
                      </a:pPr>
                      <a:r>
                        <a:rPr lang="en-US" sz="1100" spc="-25" dirty="0">
                          <a:effectLst/>
                        </a:rPr>
                        <a:t>$41,501 - $65,000</a:t>
                      </a:r>
                      <a:endParaRPr lang="en-US" sz="10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23D6E"/>
                    </a:solidFill>
                  </a:tcPr>
                </a:tc>
                <a:tc>
                  <a:txBody>
                    <a:bodyPr/>
                    <a:lstStyle/>
                    <a:p>
                      <a:pPr marL="0" marR="0" algn="ctr" hangingPunct="0">
                        <a:spcBef>
                          <a:spcPts val="0"/>
                        </a:spcBef>
                        <a:spcAft>
                          <a:spcPts val="0"/>
                        </a:spcAft>
                      </a:pPr>
                      <a:r>
                        <a:rPr lang="en-US" sz="1100" spc="-25" dirty="0">
                          <a:effectLst/>
                        </a:rPr>
                        <a:t>$31,876 - $48,750</a:t>
                      </a:r>
                      <a:endParaRPr lang="en-US" sz="10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E6E6E6"/>
                    </a:solidFill>
                  </a:tcPr>
                </a:tc>
                <a:tc>
                  <a:txBody>
                    <a:bodyPr/>
                    <a:lstStyle/>
                    <a:p>
                      <a:pPr marL="0" marR="0" algn="ctr" hangingPunct="0">
                        <a:spcBef>
                          <a:spcPts val="0"/>
                        </a:spcBef>
                        <a:spcAft>
                          <a:spcPts val="0"/>
                        </a:spcAft>
                      </a:pPr>
                      <a:r>
                        <a:rPr lang="en-US" sz="1100" spc="-25" dirty="0">
                          <a:effectLst/>
                        </a:rPr>
                        <a:t>$21,251 - $32,500</a:t>
                      </a:r>
                      <a:endParaRPr lang="en-US" sz="10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E6E6E6"/>
                    </a:solidFill>
                  </a:tcPr>
                </a:tc>
                <a:tc>
                  <a:txBody>
                    <a:bodyPr/>
                    <a:lstStyle/>
                    <a:p>
                      <a:pPr marL="0" marR="0" algn="ctr" hangingPunct="0">
                        <a:spcBef>
                          <a:spcPts val="0"/>
                        </a:spcBef>
                        <a:spcAft>
                          <a:spcPts val="0"/>
                        </a:spcAft>
                      </a:pPr>
                      <a:r>
                        <a:rPr lang="en-US" sz="1100" spc="-25" dirty="0">
                          <a:effectLst/>
                        </a:rPr>
                        <a:t>10%</a:t>
                      </a:r>
                      <a:endParaRPr lang="en-US" sz="10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E6E6E6"/>
                    </a:solidFill>
                  </a:tcPr>
                </a:tc>
                <a:tc>
                  <a:txBody>
                    <a:bodyPr/>
                    <a:lstStyle/>
                    <a:p>
                      <a:pPr marL="0" marR="0" algn="ctr" hangingPunct="0">
                        <a:spcBef>
                          <a:spcPts val="0"/>
                        </a:spcBef>
                        <a:spcAft>
                          <a:spcPts val="0"/>
                        </a:spcAft>
                      </a:pPr>
                      <a:r>
                        <a:rPr lang="en-US" sz="1100" spc="-25" dirty="0">
                          <a:effectLst/>
                        </a:rPr>
                        <a:t>$400</a:t>
                      </a:r>
                      <a:endParaRPr lang="en-US" sz="10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E6E6E6"/>
                    </a:solidFill>
                  </a:tcPr>
                </a:tc>
                <a:extLst>
                  <a:ext uri="{0D108BD9-81ED-4DB2-BD59-A6C34878D82A}">
                    <a16:rowId xmlns:a16="http://schemas.microsoft.com/office/drawing/2014/main" val="4167103248"/>
                  </a:ext>
                </a:extLst>
              </a:tr>
              <a:tr h="295732">
                <a:tc>
                  <a:txBody>
                    <a:bodyPr/>
                    <a:lstStyle/>
                    <a:p>
                      <a:pPr marL="0" marR="0" algn="ctr" hangingPunct="0">
                        <a:spcBef>
                          <a:spcPts val="0"/>
                        </a:spcBef>
                        <a:spcAft>
                          <a:spcPts val="0"/>
                        </a:spcAft>
                      </a:pPr>
                      <a:r>
                        <a:rPr lang="en-US" sz="1100" spc="-25" dirty="0">
                          <a:effectLst/>
                        </a:rPr>
                        <a:t>$65,000+</a:t>
                      </a:r>
                      <a:endParaRPr lang="en-US" sz="10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023D6E"/>
                    </a:solidFill>
                  </a:tcPr>
                </a:tc>
                <a:tc>
                  <a:txBody>
                    <a:bodyPr/>
                    <a:lstStyle/>
                    <a:p>
                      <a:pPr marL="0" marR="0" algn="ctr" hangingPunct="0">
                        <a:spcBef>
                          <a:spcPts val="0"/>
                        </a:spcBef>
                        <a:spcAft>
                          <a:spcPts val="0"/>
                        </a:spcAft>
                      </a:pPr>
                      <a:r>
                        <a:rPr lang="en-US" sz="1100" spc="-25" dirty="0">
                          <a:effectLst/>
                        </a:rPr>
                        <a:t>$48,750+</a:t>
                      </a:r>
                      <a:endParaRPr lang="en-US" sz="10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E6E6E6"/>
                    </a:solidFill>
                  </a:tcPr>
                </a:tc>
                <a:tc>
                  <a:txBody>
                    <a:bodyPr/>
                    <a:lstStyle/>
                    <a:p>
                      <a:pPr marL="0" marR="0" algn="ctr" hangingPunct="0">
                        <a:spcBef>
                          <a:spcPts val="0"/>
                        </a:spcBef>
                        <a:spcAft>
                          <a:spcPts val="0"/>
                        </a:spcAft>
                      </a:pPr>
                      <a:r>
                        <a:rPr lang="en-US" sz="1100" spc="-25" dirty="0">
                          <a:effectLst/>
                        </a:rPr>
                        <a:t>$32,500+</a:t>
                      </a:r>
                      <a:endParaRPr lang="en-US" sz="10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E6E6E6"/>
                    </a:solidFill>
                  </a:tcPr>
                </a:tc>
                <a:tc>
                  <a:txBody>
                    <a:bodyPr/>
                    <a:lstStyle/>
                    <a:p>
                      <a:pPr marL="0" marR="0" algn="ctr" hangingPunct="0">
                        <a:spcBef>
                          <a:spcPts val="0"/>
                        </a:spcBef>
                        <a:spcAft>
                          <a:spcPts val="0"/>
                        </a:spcAft>
                      </a:pPr>
                      <a:r>
                        <a:rPr lang="en-US" sz="1100" spc="-25" dirty="0">
                          <a:effectLst/>
                        </a:rPr>
                        <a:t>0%</a:t>
                      </a:r>
                      <a:endParaRPr lang="en-US" sz="10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E6E6E6"/>
                    </a:solidFill>
                  </a:tcPr>
                </a:tc>
                <a:tc>
                  <a:txBody>
                    <a:bodyPr/>
                    <a:lstStyle/>
                    <a:p>
                      <a:pPr marL="0" marR="0" algn="ctr" hangingPunct="0">
                        <a:spcBef>
                          <a:spcPts val="0"/>
                        </a:spcBef>
                        <a:spcAft>
                          <a:spcPts val="0"/>
                        </a:spcAft>
                      </a:pPr>
                      <a:r>
                        <a:rPr lang="en-US" sz="1100" spc="-25" dirty="0">
                          <a:effectLst/>
                        </a:rPr>
                        <a:t>$0</a:t>
                      </a:r>
                      <a:endParaRPr lang="en-US" sz="1000" spc="-25"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E6E6E6"/>
                    </a:solidFill>
                  </a:tcPr>
                </a:tc>
                <a:extLst>
                  <a:ext uri="{0D108BD9-81ED-4DB2-BD59-A6C34878D82A}">
                    <a16:rowId xmlns:a16="http://schemas.microsoft.com/office/drawing/2014/main" val="3051811249"/>
                  </a:ext>
                </a:extLst>
              </a:tr>
            </a:tbl>
          </a:graphicData>
        </a:graphic>
      </p:graphicFrame>
      <p:sp>
        <p:nvSpPr>
          <p:cNvPr id="5" name="Rectangle 1">
            <a:extLst>
              <a:ext uri="{FF2B5EF4-FFF2-40B4-BE49-F238E27FC236}">
                <a16:creationId xmlns:a16="http://schemas.microsoft.com/office/drawing/2014/main" id="{932294AB-FA7C-44D7-9A5C-63A256795644}"/>
              </a:ext>
            </a:extLst>
          </p:cNvPr>
          <p:cNvSpPr>
            <a:spLocks noChangeArrowheads="1"/>
          </p:cNvSpPr>
          <p:nvPr/>
        </p:nvSpPr>
        <p:spPr bwMode="auto">
          <a:xfrm>
            <a:off x="923466" y="342979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2" descr="AssuredPartners Announces Acquisition of Owen-Dunn Insurance Services">
            <a:extLst>
              <a:ext uri="{FF2B5EF4-FFF2-40B4-BE49-F238E27FC236}">
                <a16:creationId xmlns:a16="http://schemas.microsoft.com/office/drawing/2014/main" id="{4B20F45E-C028-4B0F-8B50-171E9FB15E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6932" y="6263112"/>
            <a:ext cx="1017142" cy="2934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30C9054-A01F-40F6-800C-BF4B9474D23A}"/>
              </a:ext>
            </a:extLst>
          </p:cNvPr>
          <p:cNvSpPr txBox="1"/>
          <p:nvPr/>
        </p:nvSpPr>
        <p:spPr>
          <a:xfrm>
            <a:off x="410700" y="4242461"/>
            <a:ext cx="8453374" cy="2431435"/>
          </a:xfrm>
          <a:prstGeom prst="rect">
            <a:avLst/>
          </a:prstGeom>
          <a:noFill/>
        </p:spPr>
        <p:txBody>
          <a:bodyPr wrap="square" rtlCol="0">
            <a:spAutoFit/>
          </a:bodyPr>
          <a:lstStyle/>
          <a:p>
            <a:pPr hangingPunct="0"/>
            <a:r>
              <a:rPr lang="en-US" sz="1400" spc="-25" dirty="0">
                <a:latin typeface="Lato Light"/>
                <a:ea typeface="Times New Roman" panose="02020603050405020304" pitchFamily="18" charset="0"/>
                <a:cs typeface="Segoe UI Light" panose="020B0502040204020203" pitchFamily="34" charset="0"/>
              </a:rPr>
              <a:t>In addition to the income limitations, eligibility requirements for the tax saver’s credit include:</a:t>
            </a:r>
          </a:p>
          <a:p>
            <a:pPr hangingPunct="0"/>
            <a:r>
              <a:rPr lang="en-US" sz="1400" spc="-25" dirty="0">
                <a:latin typeface="Lato Light"/>
                <a:ea typeface="Times New Roman" panose="02020603050405020304" pitchFamily="18" charset="0"/>
                <a:cs typeface="Segoe UI Light" panose="020B0502040204020203" pitchFamily="34" charset="0"/>
              </a:rPr>
              <a:t> </a:t>
            </a:r>
          </a:p>
          <a:p>
            <a:pPr marL="342900" marR="0" lvl="0" indent="-342900" hangingPunct="0">
              <a:spcBef>
                <a:spcPts val="0"/>
              </a:spcBef>
              <a:spcAft>
                <a:spcPts val="0"/>
              </a:spcAft>
              <a:buFont typeface="Symbol" panose="05050102010706020507" pitchFamily="18" charset="2"/>
              <a:buChar char=""/>
            </a:pPr>
            <a:r>
              <a:rPr lang="en-US" sz="1400" spc="-25" dirty="0">
                <a:latin typeface="Lato Light"/>
                <a:ea typeface="Times New Roman" panose="02020603050405020304" pitchFamily="18" charset="0"/>
                <a:cs typeface="Segoe UI Light" panose="020B0502040204020203" pitchFamily="34" charset="0"/>
              </a:rPr>
              <a:t>Must be 18 years of age or older</a:t>
            </a:r>
          </a:p>
          <a:p>
            <a:pPr marL="342900" marR="0" lvl="0" indent="-342900" hangingPunct="0">
              <a:spcBef>
                <a:spcPts val="0"/>
              </a:spcBef>
              <a:spcAft>
                <a:spcPts val="0"/>
              </a:spcAft>
              <a:buFont typeface="Symbol" panose="05050102010706020507" pitchFamily="18" charset="2"/>
              <a:buChar char=""/>
            </a:pPr>
            <a:r>
              <a:rPr lang="en-US" sz="1400" spc="-25" dirty="0">
                <a:latin typeface="Lato Light"/>
                <a:ea typeface="Times New Roman" panose="02020603050405020304" pitchFamily="18" charset="0"/>
                <a:cs typeface="Segoe UI Light" panose="020B0502040204020203" pitchFamily="34" charset="0"/>
              </a:rPr>
              <a:t>Cannot have been a full-time student during the calendar year</a:t>
            </a:r>
          </a:p>
          <a:p>
            <a:pPr marL="342900" marR="0" lvl="0" indent="-342900" hangingPunct="0">
              <a:spcBef>
                <a:spcPts val="0"/>
              </a:spcBef>
              <a:spcAft>
                <a:spcPts val="0"/>
              </a:spcAft>
              <a:buFont typeface="Symbol" panose="05050102010706020507" pitchFamily="18" charset="2"/>
              <a:buChar char=""/>
            </a:pPr>
            <a:r>
              <a:rPr lang="en-US" sz="1400" spc="-25" dirty="0">
                <a:latin typeface="Lato Light"/>
                <a:ea typeface="Times New Roman" panose="02020603050405020304" pitchFamily="18" charset="0"/>
                <a:cs typeface="Segoe UI Light" panose="020B0502040204020203" pitchFamily="34" charset="0"/>
              </a:rPr>
              <a:t>Cannot be claimed as a dependent on another person's tax return</a:t>
            </a:r>
          </a:p>
          <a:p>
            <a:pPr hangingPunct="0"/>
            <a:r>
              <a:rPr lang="en-US" spc="-25" dirty="0">
                <a:latin typeface="Lato Light"/>
                <a:ea typeface="Times New Roman" panose="02020603050405020304" pitchFamily="18" charset="0"/>
                <a:cs typeface="Times New Roman" panose="02020603050405020304" pitchFamily="18" charset="0"/>
              </a:rPr>
              <a:t> </a:t>
            </a:r>
            <a:endParaRPr lang="en-US" sz="1400" spc="-25" dirty="0">
              <a:latin typeface="Lato Light"/>
              <a:ea typeface="Times New Roman" panose="02020603050405020304" pitchFamily="18" charset="0"/>
              <a:cs typeface="Times New Roman" panose="02020603050405020304" pitchFamily="18" charset="0"/>
            </a:endParaRPr>
          </a:p>
          <a:p>
            <a:pPr hangingPunct="0"/>
            <a:r>
              <a:rPr lang="en-US" sz="1400" spc="-25" dirty="0">
                <a:solidFill>
                  <a:srgbClr val="1E3C91"/>
                </a:solidFill>
                <a:latin typeface="Lato Light"/>
                <a:ea typeface="Times New Roman" panose="02020603050405020304" pitchFamily="18" charset="0"/>
                <a:cs typeface="Times New Roman" panose="02020603050405020304" pitchFamily="18" charset="0"/>
              </a:rPr>
              <a:t>How the tax saver’s credit may help you</a:t>
            </a:r>
            <a:endParaRPr lang="en-US" sz="1400" spc="-25" dirty="0">
              <a:latin typeface="Lato Light"/>
              <a:ea typeface="Times New Roman" panose="02020603050405020304" pitchFamily="18" charset="0"/>
              <a:cs typeface="Times New Roman" panose="02020603050405020304" pitchFamily="18" charset="0"/>
            </a:endParaRPr>
          </a:p>
          <a:p>
            <a:pPr hangingPunct="0"/>
            <a:r>
              <a:rPr lang="en-US" sz="1400" spc="-25" dirty="0">
                <a:latin typeface="Lato Light"/>
                <a:ea typeface="Times New Roman" panose="02020603050405020304" pitchFamily="18" charset="0"/>
                <a:cs typeface="Times New Roman" panose="02020603050405020304" pitchFamily="18" charset="0"/>
              </a:rPr>
              <a:t>As you may know, when you defer a portion of your pay into the plan, you reduce the amount of your income subject to federal taxation. With the tax saver’s credit, you may be reducing your taxes even further.</a:t>
            </a:r>
          </a:p>
          <a:p>
            <a:pPr hangingPunct="0"/>
            <a:endParaRPr lang="en-US" sz="1100" i="1" spc="-25" dirty="0">
              <a:latin typeface="Lato Light"/>
              <a:ea typeface="Times New Roman" panose="02020603050405020304" pitchFamily="18" charset="0"/>
              <a:cs typeface="Times New Roman" panose="02020603050405020304" pitchFamily="18" charset="0"/>
            </a:endParaRPr>
          </a:p>
          <a:p>
            <a:pPr hangingPunct="0"/>
            <a:r>
              <a:rPr lang="en-US" sz="1100" i="1" spc="-25" dirty="0">
                <a:latin typeface="Lato Light"/>
                <a:ea typeface="Times New Roman" panose="02020603050405020304" pitchFamily="18" charset="0"/>
                <a:cs typeface="Times New Roman" panose="02020603050405020304" pitchFamily="18" charset="0"/>
              </a:rPr>
              <a:t>*Chart Source: www.irs.gov</a:t>
            </a:r>
            <a:endParaRPr lang="en-US" sz="1100" spc="-25" dirty="0">
              <a:latin typeface="Lato Ligh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5012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C4464B7-B9A1-485D-8797-C136A68574AB}"/>
              </a:ext>
            </a:extLst>
          </p:cNvPr>
          <p:cNvSpPr>
            <a:spLocks noGrp="1"/>
          </p:cNvSpPr>
          <p:nvPr>
            <p:ph type="title" idx="4294967295"/>
          </p:nvPr>
        </p:nvSpPr>
        <p:spPr>
          <a:xfrm>
            <a:off x="0" y="174366"/>
            <a:ext cx="9144000" cy="625475"/>
          </a:xfrm>
          <a:prstGeom prst="rect">
            <a:avLst/>
          </a:prstGeom>
        </p:spPr>
        <p:txBody>
          <a:bodyPr anchor="ctr"/>
          <a:lstStyle/>
          <a:p>
            <a:pPr algn="ctr"/>
            <a:r>
              <a:rPr lang="en-US" b="1" dirty="0">
                <a:solidFill>
                  <a:srgbClr val="1F497D"/>
                </a:solidFill>
                <a:latin typeface="Lato" panose="020F0502020204030203" pitchFamily="34" charset="0"/>
                <a:ea typeface="Lato" panose="020F0502020204030203" pitchFamily="34" charset="0"/>
                <a:cs typeface="Lato" panose="020F0502020204030203" pitchFamily="34" charset="0"/>
              </a:rPr>
              <a:t>CARES Act and COVID-19 Relief Package</a:t>
            </a:r>
          </a:p>
        </p:txBody>
      </p:sp>
      <p:sp>
        <p:nvSpPr>
          <p:cNvPr id="21" name="TextBox 20">
            <a:extLst>
              <a:ext uri="{FF2B5EF4-FFF2-40B4-BE49-F238E27FC236}">
                <a16:creationId xmlns:a16="http://schemas.microsoft.com/office/drawing/2014/main" id="{E90E6810-94CB-4606-9108-8E7CA8EBB0AE}"/>
              </a:ext>
            </a:extLst>
          </p:cNvPr>
          <p:cNvSpPr txBox="1"/>
          <p:nvPr/>
        </p:nvSpPr>
        <p:spPr>
          <a:xfrm>
            <a:off x="2013357" y="736346"/>
            <a:ext cx="647201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497D"/>
                </a:solidFill>
                <a:effectLst/>
                <a:uLnTx/>
                <a:uFillTx/>
                <a:latin typeface="Lato" panose="020F0502020204030203" pitchFamily="34" charset="0"/>
                <a:ea typeface="Lato" panose="020F0502020204030203" pitchFamily="34" charset="0"/>
                <a:cs typeface="Lato" panose="020F0502020204030203" pitchFamily="34" charset="0"/>
              </a:rPr>
              <a:t>CORONAVIRUS, AID, RELIEF, AND ECONOMIC SECURITY (CARES) ACT</a:t>
            </a:r>
          </a:p>
        </p:txBody>
      </p:sp>
      <p:sp>
        <p:nvSpPr>
          <p:cNvPr id="23" name="Rectangle 22">
            <a:extLst>
              <a:ext uri="{FF2B5EF4-FFF2-40B4-BE49-F238E27FC236}">
                <a16:creationId xmlns:a16="http://schemas.microsoft.com/office/drawing/2014/main" id="{E8908170-50FF-45EA-A1EC-5331AA45979F}"/>
              </a:ext>
            </a:extLst>
          </p:cNvPr>
          <p:cNvSpPr/>
          <p:nvPr/>
        </p:nvSpPr>
        <p:spPr>
          <a:xfrm>
            <a:off x="2013357" y="1057360"/>
            <a:ext cx="6685887" cy="1107996"/>
          </a:xfrm>
          <a:prstGeom prst="rect">
            <a:avLst/>
          </a:prstGeom>
        </p:spPr>
        <p:txBody>
          <a:bodyPr wrap="square">
            <a:spAutoFit/>
          </a:bodyPr>
          <a:lstStyle/>
          <a:p>
            <a:pPr lvl="0" algn="just">
              <a:defRPr/>
            </a:pPr>
            <a:r>
              <a:rPr lang="en-US" sz="11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On March 27, 2020, the U.S. House of Representatives passed the “CARES Act” that was passed in the U.S. Senate on March 25, 2020. </a:t>
            </a:r>
          </a:p>
          <a:p>
            <a:pPr lvl="0" algn="just">
              <a:defRPr/>
            </a:pPr>
            <a:endParaRPr lang="en-US" sz="11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lvl="0" algn="just">
              <a:defRPr/>
            </a:pPr>
            <a:r>
              <a:rPr lang="en-US" sz="11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The  federal stimulus package is the largest relief bill in American history, estimated to cost over $2 trillion. The massive bipartisan bill is broad in scope, as it hopes to offer financial assistance to distressed sectors, individuals, hospitals, and businesses impacted by COVID-19.</a:t>
            </a:r>
            <a:endParaRPr kumimoji="0" lang="en-US" sz="1100" b="0" i="0" u="none" strike="noStrike" kern="1200" cap="none" spc="0" normalizeH="0" baseline="0" noProof="0" dirty="0">
              <a:ln>
                <a:noFill/>
              </a:ln>
              <a:solidFill>
                <a:schemeClr val="tx1">
                  <a:lumMod val="65000"/>
                  <a:lumOff val="35000"/>
                </a:scheme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 name="Rectangle 25">
            <a:extLst>
              <a:ext uri="{FF2B5EF4-FFF2-40B4-BE49-F238E27FC236}">
                <a16:creationId xmlns:a16="http://schemas.microsoft.com/office/drawing/2014/main" id="{5491B986-AEF0-4399-8213-28623ECAEDE1}"/>
              </a:ext>
            </a:extLst>
          </p:cNvPr>
          <p:cNvSpPr/>
          <p:nvPr/>
        </p:nvSpPr>
        <p:spPr>
          <a:xfrm>
            <a:off x="6534926" y="2438577"/>
            <a:ext cx="2466834" cy="3362063"/>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1100" dirty="0">
                <a:solidFill>
                  <a:srgbClr val="1F497D"/>
                </a:solidFill>
                <a:latin typeface="Lato" panose="020F0502020204030203" pitchFamily="34" charset="0"/>
                <a:ea typeface="Lato" panose="020F0502020204030203" pitchFamily="34" charset="0"/>
                <a:cs typeface="Lato" panose="020F0502020204030203" pitchFamily="34" charset="0"/>
              </a:rPr>
              <a:t>The Coronavirus Relief Package has come in 3 separate bills - each aimed at offsetting the impact the global pandemic has had, and will continue to have, on the U.S. economy, healthcare system, and American workers. </a:t>
            </a:r>
          </a:p>
          <a:p>
            <a:pPr lvl="0" algn="just">
              <a:defRPr/>
            </a:pPr>
            <a:endParaRPr lang="en-US" sz="500" dirty="0">
              <a:solidFill>
                <a:srgbClr val="1F497D"/>
              </a:solidFill>
              <a:latin typeface="Lato" panose="020F0502020204030203" pitchFamily="34" charset="0"/>
              <a:ea typeface="Lato" panose="020F0502020204030203" pitchFamily="34" charset="0"/>
              <a:cs typeface="Lato" panose="020F0502020204030203" pitchFamily="34" charset="0"/>
            </a:endParaRPr>
          </a:p>
          <a:p>
            <a:pPr marL="228600" lvl="0" indent="-228600">
              <a:spcBef>
                <a:spcPts val="600"/>
              </a:spcBef>
              <a:buFont typeface="+mj-lt"/>
              <a:buAutoNum type="arabicPeriod"/>
              <a:defRPr/>
            </a:pPr>
            <a:r>
              <a:rPr kumimoji="0" lang="en-US" sz="1100" b="0" i="0" u="none" strike="noStrike" kern="1200" cap="none" spc="0" normalizeH="0" baseline="0" noProof="0" dirty="0">
                <a:ln>
                  <a:noFill/>
                </a:ln>
                <a:solidFill>
                  <a:srgbClr val="1F497D"/>
                </a:solidFill>
                <a:effectLst/>
                <a:uLnTx/>
                <a:uFillTx/>
                <a:latin typeface="Lato" panose="020F0502020204030203" pitchFamily="34" charset="0"/>
                <a:ea typeface="Lato" panose="020F0502020204030203" pitchFamily="34" charset="0"/>
                <a:cs typeface="Lato" panose="020F0502020204030203" pitchFamily="34" charset="0"/>
              </a:rPr>
              <a:t>Coronavirus Preparedness and Response Supplement Appropriation Act, </a:t>
            </a:r>
            <a:r>
              <a:rPr lang="en-US" sz="1100" dirty="0">
                <a:solidFill>
                  <a:srgbClr val="1F497D"/>
                </a:solidFill>
                <a:latin typeface="Lato" panose="020F0502020204030203" pitchFamily="34" charset="0"/>
                <a:ea typeface="Lato" panose="020F0502020204030203" pitchFamily="34" charset="0"/>
                <a:cs typeface="Lato" panose="020F0502020204030203" pitchFamily="34" charset="0"/>
              </a:rPr>
              <a:t>2020 </a:t>
            </a:r>
            <a:r>
              <a:rPr lang="en-US" sz="800" dirty="0">
                <a:solidFill>
                  <a:srgbClr val="1F497D"/>
                </a:solidFill>
                <a:latin typeface="Lato" panose="020F0502020204030203" pitchFamily="34" charset="0"/>
                <a:ea typeface="Lato" panose="020F0502020204030203" pitchFamily="34" charset="0"/>
                <a:cs typeface="Lato" panose="020F0502020204030203" pitchFamily="34" charset="0"/>
              </a:rPr>
              <a:t>(Signed into law 3/6/2020)</a:t>
            </a:r>
            <a:endParaRPr kumimoji="0" lang="en-US" sz="800" b="0" i="0" u="none" strike="noStrike" kern="1200" cap="none" spc="0" normalizeH="0" baseline="0" noProof="0" dirty="0">
              <a:ln>
                <a:noFill/>
              </a:ln>
              <a:solidFill>
                <a:srgbClr val="1F497D"/>
              </a:solidFill>
              <a:effectLst/>
              <a:uLnTx/>
              <a:uFillTx/>
              <a:latin typeface="Lato" panose="020F0502020204030203" pitchFamily="34" charset="0"/>
              <a:ea typeface="Lato" panose="020F0502020204030203" pitchFamily="34" charset="0"/>
              <a:cs typeface="Lato" panose="020F0502020204030203" pitchFamily="34" charset="0"/>
            </a:endParaRPr>
          </a:p>
          <a:p>
            <a:pPr marL="228600" lvl="0" indent="-228600">
              <a:spcBef>
                <a:spcPts val="600"/>
              </a:spcBef>
              <a:buFont typeface="+mj-lt"/>
              <a:buAutoNum type="arabicPeriod"/>
              <a:defRPr/>
            </a:pPr>
            <a:r>
              <a:rPr lang="en-US" sz="1100" dirty="0">
                <a:solidFill>
                  <a:srgbClr val="1F497D"/>
                </a:solidFill>
                <a:latin typeface="Lato" panose="020F0502020204030203" pitchFamily="34" charset="0"/>
                <a:ea typeface="Lato" panose="020F0502020204030203" pitchFamily="34" charset="0"/>
                <a:cs typeface="Lato" panose="020F0502020204030203" pitchFamily="34" charset="0"/>
              </a:rPr>
              <a:t>Families First Coronavirus Response Act </a:t>
            </a:r>
            <a:r>
              <a:rPr lang="en-US" sz="800" dirty="0">
                <a:solidFill>
                  <a:srgbClr val="1F497D"/>
                </a:solidFill>
                <a:latin typeface="Lato" panose="020F0502020204030203" pitchFamily="34" charset="0"/>
                <a:ea typeface="Lato" panose="020F0502020204030203" pitchFamily="34" charset="0"/>
                <a:cs typeface="Lato" panose="020F0502020204030203" pitchFamily="34" charset="0"/>
              </a:rPr>
              <a:t>(Signed into law 3/6/2020)</a:t>
            </a:r>
          </a:p>
          <a:p>
            <a:pPr marL="228600" lvl="0" indent="-228600">
              <a:spcBef>
                <a:spcPts val="600"/>
              </a:spcBef>
              <a:buFont typeface="+mj-lt"/>
              <a:buAutoNum type="arabicPeriod"/>
              <a:defRPr/>
            </a:pPr>
            <a:r>
              <a:rPr kumimoji="0" lang="en-US" sz="1100" b="0" i="0" u="none" strike="noStrike" kern="1200" cap="none" spc="0" normalizeH="0" baseline="0" noProof="0" dirty="0">
                <a:ln>
                  <a:noFill/>
                </a:ln>
                <a:solidFill>
                  <a:srgbClr val="1F497D"/>
                </a:solidFill>
                <a:effectLst/>
                <a:uLnTx/>
                <a:uFillTx/>
                <a:latin typeface="Lato" panose="020F0502020204030203" pitchFamily="34" charset="0"/>
                <a:ea typeface="Lato" panose="020F0502020204030203" pitchFamily="34" charset="0"/>
                <a:cs typeface="Lato" panose="020F0502020204030203" pitchFamily="34" charset="0"/>
              </a:rPr>
              <a:t>Coronavirus, Aid, Relief, and Economic Security</a:t>
            </a:r>
            <a:r>
              <a:rPr lang="en-US" sz="1100" dirty="0">
                <a:solidFill>
                  <a:srgbClr val="1F497D"/>
                </a:solidFill>
                <a:latin typeface="Lato" panose="020F0502020204030203" pitchFamily="34" charset="0"/>
                <a:ea typeface="Lato" panose="020F0502020204030203" pitchFamily="34" charset="0"/>
                <a:cs typeface="Lato" panose="020F0502020204030203" pitchFamily="34" charset="0"/>
              </a:rPr>
              <a:t> (CARES) Act </a:t>
            </a:r>
            <a:r>
              <a:rPr lang="en-US" sz="800" dirty="0">
                <a:solidFill>
                  <a:srgbClr val="1F497D"/>
                </a:solidFill>
                <a:latin typeface="Lato" panose="020F0502020204030203" pitchFamily="34" charset="0"/>
                <a:ea typeface="Lato" panose="020F0502020204030203" pitchFamily="34" charset="0"/>
                <a:cs typeface="Lato" panose="020F0502020204030203" pitchFamily="34" charset="0"/>
              </a:rPr>
              <a:t>(Signed into law 3/6/2020)</a:t>
            </a:r>
          </a:p>
        </p:txBody>
      </p:sp>
      <p:sp>
        <p:nvSpPr>
          <p:cNvPr id="27" name="TextBox 26">
            <a:extLst>
              <a:ext uri="{FF2B5EF4-FFF2-40B4-BE49-F238E27FC236}">
                <a16:creationId xmlns:a16="http://schemas.microsoft.com/office/drawing/2014/main" id="{425D7E4E-ED6A-497F-8483-2D0769E8EFA0}"/>
              </a:ext>
            </a:extLst>
          </p:cNvPr>
          <p:cNvSpPr txBox="1"/>
          <p:nvPr/>
        </p:nvSpPr>
        <p:spPr>
          <a:xfrm>
            <a:off x="444755" y="6574707"/>
            <a:ext cx="8699245" cy="215444"/>
          </a:xfrm>
          <a:prstGeom prst="rect">
            <a:avLst/>
          </a:prstGeom>
          <a:noFill/>
        </p:spPr>
        <p:txBody>
          <a:bodyPr wrap="square" rtlCol="0">
            <a:spAutoFit/>
          </a:bodyPr>
          <a:lstStyle/>
          <a:p>
            <a:pPr lvl="0">
              <a:defRPr/>
            </a:pPr>
            <a:r>
              <a:rPr lang="en-US" sz="8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Neither Pensionmark Financial Group nor its advisors provide tax or legal advice.  Please consultant with an outside professional regarding your particular set of circumstances. </a:t>
            </a:r>
            <a:endParaRPr kumimoji="0" lang="en-US" sz="800" b="0" i="0" u="none" strike="noStrike" kern="1200" cap="none" spc="0" normalizeH="0" baseline="0" noProof="0" dirty="0">
              <a:ln>
                <a:noFill/>
              </a:ln>
              <a:solidFill>
                <a:schemeClr val="tx1">
                  <a:lumMod val="85000"/>
                  <a:lumOff val="15000"/>
                </a:schemeClr>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33" name="Picture 6" descr="Scroll Icons - Free Download, PNG and SVG">
            <a:extLst>
              <a:ext uri="{FF2B5EF4-FFF2-40B4-BE49-F238E27FC236}">
                <a16:creationId xmlns:a16="http://schemas.microsoft.com/office/drawing/2014/main" id="{9B82A4E0-F524-4BD8-82DA-EE1FA23BCAB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44755" y="771083"/>
            <a:ext cx="1453848" cy="145384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B853C57A-37E4-4F14-AD38-64F95BD33D2E}"/>
              </a:ext>
            </a:extLst>
          </p:cNvPr>
          <p:cNvSpPr/>
          <p:nvPr/>
        </p:nvSpPr>
        <p:spPr>
          <a:xfrm>
            <a:off x="522515" y="2427565"/>
            <a:ext cx="5840962" cy="279919"/>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Lato" panose="020F0502020204030203" pitchFamily="34" charset="0"/>
                <a:ea typeface="Lato" panose="020F0502020204030203" pitchFamily="34" charset="0"/>
                <a:cs typeface="Lato" panose="020F0502020204030203" pitchFamily="34" charset="0"/>
              </a:rPr>
              <a:t>CORONAVIRUS RELATED DISTRIBUTION (CRD)</a:t>
            </a:r>
          </a:p>
        </p:txBody>
      </p:sp>
      <p:sp>
        <p:nvSpPr>
          <p:cNvPr id="16" name="Rectangle 15">
            <a:extLst>
              <a:ext uri="{FF2B5EF4-FFF2-40B4-BE49-F238E27FC236}">
                <a16:creationId xmlns:a16="http://schemas.microsoft.com/office/drawing/2014/main" id="{03DF81AF-28C6-4DA1-8CB1-8586F0656D9F}"/>
              </a:ext>
            </a:extLst>
          </p:cNvPr>
          <p:cNvSpPr/>
          <p:nvPr/>
        </p:nvSpPr>
        <p:spPr>
          <a:xfrm>
            <a:off x="444755" y="2735612"/>
            <a:ext cx="5918722" cy="1261884"/>
          </a:xfrm>
          <a:prstGeom prst="rect">
            <a:avLst/>
          </a:prstGeom>
        </p:spPr>
        <p:txBody>
          <a:bodyPr wrap="square">
            <a:spAutoFit/>
          </a:bodyPr>
          <a:lstStyle/>
          <a:p>
            <a:pPr lvl="0" algn="just">
              <a:spcAft>
                <a:spcPts val="1000"/>
              </a:spcAft>
              <a:defRPr/>
            </a:pPr>
            <a:r>
              <a:rPr lang="en-US" sz="950" dirty="0">
                <a:solidFill>
                  <a:schemeClr val="tx1">
                    <a:lumMod val="65000"/>
                    <a:lumOff val="35000"/>
                  </a:schemeClr>
                </a:solidFill>
                <a:latin typeface="Lato" panose="020F0502020204030203" pitchFamily="34" charset="0"/>
              </a:rPr>
              <a:t>The 10% early withdrawal penalty is waived for an individual who takes a distribution on or after 1/1/2020 and before 12/31/2020 </a:t>
            </a:r>
            <a:r>
              <a:rPr lang="en-US" sz="95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if they: 1) are diagnosed with COVID-19, 2) have a spouse or dependent diagnosed with COVID-19, 3) individually experience or have a spouse who experiences adverse financial consequences as a result of being quarantined, laid off, furloughed, 4) meets other factors as determined by the Treasury Secretary. The individual would owe ordinary income taxes on the withdrawal, but the new legislation allows for those taxes to be paid over a 3-year period. In addition, the individual can avoid taxes on the withdrawal entirely if they redeposit the funds back into their account within three years. This is handled through a self-certification process. </a:t>
            </a:r>
            <a:endParaRPr kumimoji="0" lang="en-US" sz="950" b="0" i="0" u="none" strike="noStrike" kern="1200" cap="none" spc="0" normalizeH="0" baseline="0" noProof="0" dirty="0">
              <a:ln>
                <a:noFill/>
              </a:ln>
              <a:solidFill>
                <a:schemeClr val="tx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7" name="TextBox 16">
            <a:extLst>
              <a:ext uri="{FF2B5EF4-FFF2-40B4-BE49-F238E27FC236}">
                <a16:creationId xmlns:a16="http://schemas.microsoft.com/office/drawing/2014/main" id="{B7F6BD5C-29A3-4225-8CC5-9E6A52357421}"/>
              </a:ext>
            </a:extLst>
          </p:cNvPr>
          <p:cNvSpPr txBox="1"/>
          <p:nvPr/>
        </p:nvSpPr>
        <p:spPr>
          <a:xfrm>
            <a:off x="444755" y="6206531"/>
            <a:ext cx="2408032"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F5496"/>
                </a:solidFill>
                <a:effectLst/>
                <a:uLnTx/>
                <a:uFillTx/>
                <a:latin typeface="Lato" panose="020F0502020204030203" pitchFamily="34" charset="0"/>
                <a:ea typeface="Lato" panose="020F0502020204030203" pitchFamily="34" charset="0"/>
                <a:cs typeface="Lato" panose="020F0502020204030203" pitchFamily="34" charset="0"/>
                <a:hlinkClick r:id="rId5"/>
              </a:rPr>
              <a:t>COVID-19 Employer Resources</a:t>
            </a:r>
            <a:r>
              <a:rPr kumimoji="0" lang="en-US" sz="800" b="0" i="0" u="none" strike="noStrike" kern="1200" cap="none" spc="0" normalizeH="0" baseline="0" noProof="0" dirty="0">
                <a:ln>
                  <a:noFill/>
                </a:ln>
                <a:solidFill>
                  <a:srgbClr val="2F5496"/>
                </a:solidFill>
                <a:effectLst/>
                <a:uLnTx/>
                <a:uFillTx/>
                <a:latin typeface="Lato" panose="020F0502020204030203" pitchFamily="34" charset="0"/>
                <a:ea typeface="Lato" panose="020F0502020204030203" pitchFamily="34" charset="0"/>
                <a:cs typeface="Lato" panose="020F0502020204030203" pitchFamily="34" charset="0"/>
              </a:rPr>
              <a:t>, </a:t>
            </a:r>
            <a:r>
              <a:rPr kumimoji="0" lang="en-US" sz="800" b="0" i="0" u="none" strike="noStrike" kern="1200" cap="none" spc="0" normalizeH="0" baseline="0" noProof="0" dirty="0">
                <a:ln>
                  <a:noFill/>
                </a:ln>
                <a:solidFill>
                  <a:srgbClr val="2F5496"/>
                </a:solidFill>
                <a:effectLst/>
                <a:uLnTx/>
                <a:uFillTx/>
                <a:latin typeface="Lato" panose="020F0502020204030203" pitchFamily="34" charset="0"/>
                <a:ea typeface="Lato" panose="020F0502020204030203" pitchFamily="34" charset="0"/>
                <a:cs typeface="Lato" panose="020F0502020204030203" pitchFamily="34" charset="0"/>
                <a:hlinkClick r:id="rId6"/>
              </a:rPr>
              <a:t>CARES Act-FAQ</a:t>
            </a:r>
            <a:endParaRPr kumimoji="0" lang="en-US" sz="800" b="0" i="0" u="none" strike="noStrike" kern="1200" cap="none" spc="0" normalizeH="0" baseline="0" noProof="0" dirty="0">
              <a:ln>
                <a:noFill/>
              </a:ln>
              <a:solidFill>
                <a:srgbClr val="2F5496"/>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18" name="Rectangle 17">
            <a:extLst>
              <a:ext uri="{FF2B5EF4-FFF2-40B4-BE49-F238E27FC236}">
                <a16:creationId xmlns:a16="http://schemas.microsoft.com/office/drawing/2014/main" id="{9D01CAF9-5E3B-4520-8CED-95C2427074D5}"/>
              </a:ext>
            </a:extLst>
          </p:cNvPr>
          <p:cNvSpPr/>
          <p:nvPr/>
        </p:nvSpPr>
        <p:spPr>
          <a:xfrm>
            <a:off x="511109" y="3979933"/>
            <a:ext cx="5840962" cy="279919"/>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Lato" panose="020F0502020204030203" pitchFamily="34" charset="0"/>
                <a:ea typeface="Lato" panose="020F0502020204030203" pitchFamily="34" charset="0"/>
                <a:cs typeface="Lato" panose="020F0502020204030203" pitchFamily="34" charset="0"/>
              </a:rPr>
              <a:t>LOANS</a:t>
            </a:r>
          </a:p>
        </p:txBody>
      </p:sp>
      <p:sp>
        <p:nvSpPr>
          <p:cNvPr id="20" name="Rectangle 19">
            <a:extLst>
              <a:ext uri="{FF2B5EF4-FFF2-40B4-BE49-F238E27FC236}">
                <a16:creationId xmlns:a16="http://schemas.microsoft.com/office/drawing/2014/main" id="{126BAE8E-ADAD-403E-8888-B2772E9CBB50}"/>
              </a:ext>
            </a:extLst>
          </p:cNvPr>
          <p:cNvSpPr/>
          <p:nvPr/>
        </p:nvSpPr>
        <p:spPr>
          <a:xfrm>
            <a:off x="511109" y="5366896"/>
            <a:ext cx="5840962" cy="279919"/>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Lato" panose="020F0502020204030203" pitchFamily="34" charset="0"/>
                <a:ea typeface="Lato" panose="020F0502020204030203" pitchFamily="34" charset="0"/>
                <a:cs typeface="Lato" panose="020F0502020204030203" pitchFamily="34" charset="0"/>
              </a:rPr>
              <a:t>REQUIRED MINIMUM DISTRIBUTIONS (RMDs)</a:t>
            </a:r>
          </a:p>
        </p:txBody>
      </p:sp>
      <p:sp>
        <p:nvSpPr>
          <p:cNvPr id="22" name="Rectangle 21">
            <a:extLst>
              <a:ext uri="{FF2B5EF4-FFF2-40B4-BE49-F238E27FC236}">
                <a16:creationId xmlns:a16="http://schemas.microsoft.com/office/drawing/2014/main" id="{008C9649-EF4A-452E-A318-600534B1383B}"/>
              </a:ext>
            </a:extLst>
          </p:cNvPr>
          <p:cNvSpPr/>
          <p:nvPr/>
        </p:nvSpPr>
        <p:spPr>
          <a:xfrm>
            <a:off x="444755" y="4302436"/>
            <a:ext cx="5918722" cy="969496"/>
          </a:xfrm>
          <a:prstGeom prst="rect">
            <a:avLst/>
          </a:prstGeom>
        </p:spPr>
        <p:txBody>
          <a:bodyPr wrap="square">
            <a:spAutoFit/>
          </a:bodyPr>
          <a:lstStyle/>
          <a:p>
            <a:pPr fontAlgn="base"/>
            <a:r>
              <a:rPr lang="en-US" sz="950" dirty="0">
                <a:solidFill>
                  <a:schemeClr val="tx1">
                    <a:lumMod val="65000"/>
                    <a:lumOff val="35000"/>
                  </a:schemeClr>
                </a:solidFill>
                <a:latin typeface="Lato" panose="020F0502020204030203" pitchFamily="34" charset="0"/>
              </a:rPr>
              <a:t>The following plan loans are available to participants who meet the above requirements regarding CRDs: For plan loans taken 3/27/20 – 9/23/20, maximum loan amount is doubled to lesser of $100,000 or 100% of the vested account balance for loans to qualified participants; participants who have a loan from their account that is due 3/27/20-12/31/20, can delay their repayment(s) and extend the term of the loan for up to 1 year; changes can be adopted immediately provided the plan is amended on or before the last day of the first plan year beginning on or after 1/1/2022 (or later if prescribed by the Treasury Secretary).</a:t>
            </a:r>
          </a:p>
        </p:txBody>
      </p:sp>
      <p:sp>
        <p:nvSpPr>
          <p:cNvPr id="34" name="Rectangle 33">
            <a:extLst>
              <a:ext uri="{FF2B5EF4-FFF2-40B4-BE49-F238E27FC236}">
                <a16:creationId xmlns:a16="http://schemas.microsoft.com/office/drawing/2014/main" id="{165F54CD-5EC8-4CB8-AA4D-DE1AA979D6BA}"/>
              </a:ext>
            </a:extLst>
          </p:cNvPr>
          <p:cNvSpPr/>
          <p:nvPr/>
        </p:nvSpPr>
        <p:spPr>
          <a:xfrm>
            <a:off x="444755" y="5657862"/>
            <a:ext cx="5840962" cy="530915"/>
          </a:xfrm>
          <a:prstGeom prst="rect">
            <a:avLst/>
          </a:prstGeom>
        </p:spPr>
        <p:txBody>
          <a:bodyPr wrap="square">
            <a:spAutoFit/>
          </a:bodyPr>
          <a:lstStyle/>
          <a:p>
            <a:pPr lvl="0" algn="just">
              <a:spcAft>
                <a:spcPts val="1000"/>
              </a:spcAft>
              <a:defRPr/>
            </a:pPr>
            <a:r>
              <a:rPr lang="en-US" sz="950" dirty="0">
                <a:solidFill>
                  <a:schemeClr val="tx1">
                    <a:lumMod val="65000"/>
                    <a:lumOff val="35000"/>
                  </a:schemeClr>
                </a:solidFill>
                <a:latin typeface="Lato" panose="020F0502020204030203" pitchFamily="34" charset="0"/>
              </a:rPr>
              <a:t>RMDs from defined contribution plans described in 401(k), 403(a) and 403(b), eligible (governmental) 457(b) plans, and IRAs are waived for calendar year 2020. This includes the RMDs for participants that turned 70½ during 2019 and had not taken their distribution prior to January 1, 2020.</a:t>
            </a:r>
          </a:p>
        </p:txBody>
      </p:sp>
      <p:pic>
        <p:nvPicPr>
          <p:cNvPr id="24" name="Picture 2" descr="AssuredPartners Announces Acquisition of Owen-Dunn Insurance Services">
            <a:extLst>
              <a:ext uri="{FF2B5EF4-FFF2-40B4-BE49-F238E27FC236}">
                <a16:creationId xmlns:a16="http://schemas.microsoft.com/office/drawing/2014/main" id="{7329EA14-47A0-4C85-877B-3215AD02BD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46932" y="6263112"/>
            <a:ext cx="1017142" cy="29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367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C4464B7-B9A1-485D-8797-C136A68574AB}"/>
              </a:ext>
            </a:extLst>
          </p:cNvPr>
          <p:cNvSpPr>
            <a:spLocks noGrp="1"/>
          </p:cNvSpPr>
          <p:nvPr>
            <p:ph type="title" idx="4294967295"/>
          </p:nvPr>
        </p:nvSpPr>
        <p:spPr>
          <a:xfrm>
            <a:off x="0" y="147383"/>
            <a:ext cx="9144000" cy="625475"/>
          </a:xfrm>
          <a:prstGeom prst="rect">
            <a:avLst/>
          </a:prstGeom>
        </p:spPr>
        <p:txBody>
          <a:bodyPr anchor="ctr"/>
          <a:lstStyle/>
          <a:p>
            <a:pPr algn="ctr"/>
            <a:r>
              <a:rPr lang="en-US" b="1" dirty="0">
                <a:solidFill>
                  <a:srgbClr val="1F497D"/>
                </a:solidFill>
                <a:latin typeface="Lato" panose="020F0502020204030203" pitchFamily="34" charset="0"/>
                <a:ea typeface="Lato" panose="020F0502020204030203" pitchFamily="34" charset="0"/>
                <a:cs typeface="Lato" panose="020F0502020204030203" pitchFamily="34" charset="0"/>
              </a:rPr>
              <a:t>IRS &amp; DOL CARES Act Guidance &amp; Clarifications</a:t>
            </a:r>
          </a:p>
        </p:txBody>
      </p:sp>
      <p:pic>
        <p:nvPicPr>
          <p:cNvPr id="24" name="Picture 4" descr="DOL Logo - LogoDix">
            <a:extLst>
              <a:ext uri="{FF2B5EF4-FFF2-40B4-BE49-F238E27FC236}">
                <a16:creationId xmlns:a16="http://schemas.microsoft.com/office/drawing/2014/main" id="{76CB9574-B76B-4274-938E-E7AEA5602557}"/>
              </a:ext>
            </a:extLst>
          </p:cNvPr>
          <p:cNvPicPr>
            <a:picLocks noChangeAspect="1" noChangeArrowheads="1"/>
          </p:cNvPicPr>
          <p:nvPr/>
        </p:nvPicPr>
        <p:blipFill rotWithShape="1">
          <a:blip r:embed="rId3">
            <a:lum bright="70000" contrast="-70000"/>
            <a:alphaModFix amt="50000"/>
            <a:extLst>
              <a:ext uri="{28A0092B-C50C-407E-A947-70E740481C1C}">
                <a14:useLocalDpi xmlns:a14="http://schemas.microsoft.com/office/drawing/2010/main" val="0"/>
              </a:ext>
            </a:extLst>
          </a:blip>
          <a:srcRect b="13659"/>
          <a:stretch/>
        </p:blipFill>
        <p:spPr bwMode="auto">
          <a:xfrm>
            <a:off x="5452438" y="2905034"/>
            <a:ext cx="3005167" cy="219251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Download Irs Logo - Internal Revenue Service - Full Size PNG Image ...">
            <a:extLst>
              <a:ext uri="{FF2B5EF4-FFF2-40B4-BE49-F238E27FC236}">
                <a16:creationId xmlns:a16="http://schemas.microsoft.com/office/drawing/2014/main" id="{852E7CEE-93E0-4EA4-9DD6-6D8261468BC5}"/>
              </a:ext>
            </a:extLst>
          </p:cNvPr>
          <p:cNvPicPr>
            <a:picLocks noChangeAspect="1" noChangeArrowheads="1"/>
          </p:cNvPicPr>
          <p:nvPr/>
        </p:nvPicPr>
        <p:blipFill>
          <a:blip r:embed="rId4" cstate="print">
            <a:alphaModFix amt="50000"/>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305576" y="2905034"/>
            <a:ext cx="2236611" cy="201295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6D15F72F-6AF4-4F6B-A594-28C59BE8BCFC}"/>
              </a:ext>
            </a:extLst>
          </p:cNvPr>
          <p:cNvSpPr/>
          <p:nvPr/>
        </p:nvSpPr>
        <p:spPr>
          <a:xfrm>
            <a:off x="386606" y="1811796"/>
            <a:ext cx="3909527" cy="4069191"/>
          </a:xfrm>
          <a:prstGeom prst="rect">
            <a:avLst/>
          </a:prstGeom>
        </p:spPr>
        <p:txBody>
          <a:bodyPr wrap="square">
            <a:spAutoFit/>
          </a:bodyPr>
          <a:lstStyle/>
          <a:p>
            <a:pPr marL="171450" marR="0" lvl="0" indent="-171450" algn="just" defTabSz="914400" rtl="0" eaLnBrk="1" fontAlgn="auto" latinLnBrk="0" hangingPunct="1">
              <a:lnSpc>
                <a:spcPct val="150000"/>
              </a:lnSpc>
              <a:spcBef>
                <a:spcPts val="0"/>
              </a:spcBef>
              <a:spcAft>
                <a:spcPts val="1200"/>
              </a:spcAft>
              <a:buClrTx/>
              <a:buSzTx/>
              <a:buFont typeface="Wingdings" panose="05000000000000000000" pitchFamily="2" charset="2"/>
              <a:buChar char="ü"/>
              <a:tabLst/>
              <a:defRPr/>
            </a:pPr>
            <a:r>
              <a:rPr lang="en-US" sz="1050" b="0" i="0" dirty="0">
                <a:solidFill>
                  <a:srgbClr val="676767"/>
                </a:solidFill>
                <a:effectLst/>
                <a:latin typeface="Lato" panose="020F0502020204030203" pitchFamily="34" charset="0"/>
              </a:rPr>
              <a:t>Expands CRD and Loan qualifications to individuals who     1) experience reduction in pay or have a job offer rescinded or start date delayed due to COVID-19 2) have a spouse or person sharing an individual’s principal residence experiencing an of the qualifying requirements. </a:t>
            </a:r>
          </a:p>
          <a:p>
            <a:pPr marL="171450" marR="0" lvl="0" indent="-171450" algn="just" defTabSz="914400" rtl="0" eaLnBrk="1" fontAlgn="auto" latinLnBrk="0" hangingPunct="1">
              <a:lnSpc>
                <a:spcPct val="150000"/>
              </a:lnSpc>
              <a:spcBef>
                <a:spcPts val="0"/>
              </a:spcBef>
              <a:spcAft>
                <a:spcPts val="1200"/>
              </a:spcAft>
              <a:buClrTx/>
              <a:buSzTx/>
              <a:buFont typeface="Wingdings" panose="05000000000000000000" pitchFamily="2" charset="2"/>
              <a:buChar char="ü"/>
              <a:tabLst/>
              <a:defRPr/>
            </a:pPr>
            <a:r>
              <a:rPr lang="en-US" sz="1050" b="0" i="0" dirty="0">
                <a:solidFill>
                  <a:srgbClr val="676767"/>
                </a:solidFill>
                <a:effectLst/>
                <a:latin typeface="Lato" panose="020F0502020204030203" pitchFamily="34" charset="0"/>
              </a:rPr>
              <a:t>Amends self-certification rules to include Loans.</a:t>
            </a:r>
          </a:p>
          <a:p>
            <a:pPr marL="171450" marR="0" lvl="0" indent="-171450" algn="just" defTabSz="914400" rtl="0" eaLnBrk="1" fontAlgn="auto" latinLnBrk="0" hangingPunct="1">
              <a:lnSpc>
                <a:spcPct val="150000"/>
              </a:lnSpc>
              <a:spcBef>
                <a:spcPts val="0"/>
              </a:spcBef>
              <a:spcAft>
                <a:spcPts val="1200"/>
              </a:spcAft>
              <a:buClrTx/>
              <a:buSzTx/>
              <a:buFont typeface="Wingdings" panose="05000000000000000000" pitchFamily="2" charset="2"/>
              <a:buChar char="ü"/>
              <a:tabLst/>
              <a:defRPr/>
            </a:pPr>
            <a:r>
              <a:rPr lang="en-US" sz="1050" b="0" i="0" dirty="0">
                <a:solidFill>
                  <a:srgbClr val="676767"/>
                </a:solidFill>
                <a:effectLst/>
                <a:latin typeface="Lato" panose="020F0502020204030203" pitchFamily="34" charset="0"/>
              </a:rPr>
              <a:t>Clarifies the responsibility of the plan sponsor as it relates to CRDs, Loans, and RMDs.</a:t>
            </a:r>
          </a:p>
          <a:p>
            <a:pPr marL="171450" marR="0" lvl="0" indent="-171450" algn="just" defTabSz="914400" rtl="0" eaLnBrk="1" fontAlgn="auto" latinLnBrk="0" hangingPunct="1">
              <a:lnSpc>
                <a:spcPct val="150000"/>
              </a:lnSpc>
              <a:spcBef>
                <a:spcPts val="0"/>
              </a:spcBef>
              <a:spcAft>
                <a:spcPts val="1200"/>
              </a:spcAft>
              <a:buClrTx/>
              <a:buSzTx/>
              <a:buFont typeface="Wingdings" panose="05000000000000000000" pitchFamily="2" charset="2"/>
              <a:buChar char="ü"/>
              <a:tabLst/>
              <a:defRPr/>
            </a:pPr>
            <a:r>
              <a:rPr lang="en-US" sz="1050" b="0" i="0" dirty="0">
                <a:solidFill>
                  <a:srgbClr val="676767"/>
                </a:solidFill>
                <a:effectLst/>
                <a:latin typeface="Lato" panose="020F0502020204030203" pitchFamily="34" charset="0"/>
              </a:rPr>
              <a:t>Permits rollovers of waived RMDs and certain related payments, including an extension of the 60-day rollover period for certain distributions through August 31, 2020;</a:t>
            </a:r>
          </a:p>
          <a:p>
            <a:pPr marL="171450" marR="0" lvl="0" indent="-171450" algn="just" defTabSz="914400" rtl="0" eaLnBrk="1" fontAlgn="auto" latinLnBrk="0" hangingPunct="1">
              <a:lnSpc>
                <a:spcPct val="150000"/>
              </a:lnSpc>
              <a:spcBef>
                <a:spcPts val="0"/>
              </a:spcBef>
              <a:spcAft>
                <a:spcPts val="1200"/>
              </a:spcAft>
              <a:buClrTx/>
              <a:buSzTx/>
              <a:buFont typeface="Wingdings" panose="05000000000000000000" pitchFamily="2" charset="2"/>
              <a:buChar char="ü"/>
              <a:tabLst/>
              <a:defRPr/>
            </a:pPr>
            <a:r>
              <a:rPr lang="en-US" sz="1050" b="0" i="0" dirty="0">
                <a:solidFill>
                  <a:srgbClr val="676767"/>
                </a:solidFill>
                <a:effectLst/>
                <a:latin typeface="Lato" panose="020F0502020204030203" pitchFamily="34" charset="0"/>
              </a:rPr>
              <a:t>Provides a sample plan amendment that, if adopted, would provide participants a choice whether to receive waived RMDs and certain related payments.</a:t>
            </a:r>
          </a:p>
        </p:txBody>
      </p:sp>
      <p:sp>
        <p:nvSpPr>
          <p:cNvPr id="30" name="Rectangle 29">
            <a:extLst>
              <a:ext uri="{FF2B5EF4-FFF2-40B4-BE49-F238E27FC236}">
                <a16:creationId xmlns:a16="http://schemas.microsoft.com/office/drawing/2014/main" id="{D0832EF1-5519-4508-9593-0F1934DFD3AD}"/>
              </a:ext>
            </a:extLst>
          </p:cNvPr>
          <p:cNvSpPr/>
          <p:nvPr/>
        </p:nvSpPr>
        <p:spPr>
          <a:xfrm>
            <a:off x="469118" y="1470377"/>
            <a:ext cx="3909529" cy="321903"/>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Lato" panose="020F0502020204030203" pitchFamily="34" charset="0"/>
                <a:ea typeface="Lato" panose="020F0502020204030203" pitchFamily="34" charset="0"/>
                <a:cs typeface="Lato" panose="020F0502020204030203" pitchFamily="34" charset="0"/>
              </a:rPr>
              <a:t>NOTICE 2020-50 &amp; 2020-51</a:t>
            </a:r>
          </a:p>
        </p:txBody>
      </p:sp>
      <p:sp>
        <p:nvSpPr>
          <p:cNvPr id="31" name="Rectangle 30">
            <a:extLst>
              <a:ext uri="{FF2B5EF4-FFF2-40B4-BE49-F238E27FC236}">
                <a16:creationId xmlns:a16="http://schemas.microsoft.com/office/drawing/2014/main" id="{26E5A48D-FE53-48B1-9C4F-C4ED0B9ECA24}"/>
              </a:ext>
            </a:extLst>
          </p:cNvPr>
          <p:cNvSpPr/>
          <p:nvPr/>
        </p:nvSpPr>
        <p:spPr>
          <a:xfrm>
            <a:off x="4787117" y="1480029"/>
            <a:ext cx="3909527" cy="321902"/>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Lato" panose="020F0502020204030203" pitchFamily="34" charset="0"/>
                <a:ea typeface="Lato" panose="020F0502020204030203" pitchFamily="34" charset="0"/>
                <a:cs typeface="Lato" panose="020F0502020204030203" pitchFamily="34" charset="0"/>
              </a:rPr>
              <a:t>EBSA DISASTER RELIEF NOTICE 2020-01</a:t>
            </a:r>
          </a:p>
        </p:txBody>
      </p:sp>
      <p:sp>
        <p:nvSpPr>
          <p:cNvPr id="32" name="Rectangle 31">
            <a:extLst>
              <a:ext uri="{FF2B5EF4-FFF2-40B4-BE49-F238E27FC236}">
                <a16:creationId xmlns:a16="http://schemas.microsoft.com/office/drawing/2014/main" id="{85EBB0F4-59D5-4EDE-A404-5F400CB7C437}"/>
              </a:ext>
            </a:extLst>
          </p:cNvPr>
          <p:cNvSpPr/>
          <p:nvPr/>
        </p:nvSpPr>
        <p:spPr>
          <a:xfrm>
            <a:off x="4687211" y="1811797"/>
            <a:ext cx="4009433" cy="4070986"/>
          </a:xfrm>
          <a:prstGeom prst="rect">
            <a:avLst/>
          </a:prstGeom>
        </p:spPr>
        <p:txBody>
          <a:bodyPr wrap="square">
            <a:spAutoFit/>
          </a:bodyPr>
          <a:lstStyle/>
          <a:p>
            <a:pPr marL="171450" marR="0" lvl="0" indent="-171450" algn="just" defTabSz="914400" rtl="0" eaLnBrk="1" fontAlgn="auto" latinLnBrk="0" hangingPunct="1">
              <a:lnSpc>
                <a:spcPct val="150000"/>
              </a:lnSpc>
              <a:spcBef>
                <a:spcPts val="0"/>
              </a:spcBef>
              <a:spcAft>
                <a:spcPts val="1200"/>
              </a:spcAft>
              <a:buClrTx/>
              <a:buSzTx/>
              <a:buFont typeface="Wingdings" panose="05000000000000000000" pitchFamily="2" charset="2"/>
              <a:buChar char="ü"/>
              <a:tabLst/>
              <a:defRPr/>
            </a:pPr>
            <a:r>
              <a:rPr lang="en-US" sz="1050" b="0" i="0" dirty="0">
                <a:solidFill>
                  <a:srgbClr val="676767"/>
                </a:solidFill>
                <a:effectLst/>
                <a:latin typeface="Lato" panose="020F0502020204030203" pitchFamily="34" charset="0"/>
              </a:rPr>
              <a:t>Extended filing relief for Form 5500 and Form M-1 until July 15, 2020.</a:t>
            </a:r>
          </a:p>
          <a:p>
            <a:pPr marL="171450" marR="0" lvl="0" indent="-171450" algn="just" defTabSz="914400" rtl="0" eaLnBrk="1" fontAlgn="auto" latinLnBrk="0" hangingPunct="1">
              <a:lnSpc>
                <a:spcPct val="150000"/>
              </a:lnSpc>
              <a:spcBef>
                <a:spcPts val="0"/>
              </a:spcBef>
              <a:spcAft>
                <a:spcPts val="1200"/>
              </a:spcAft>
              <a:buClrTx/>
              <a:buSzTx/>
              <a:buFont typeface="Wingdings" panose="05000000000000000000" pitchFamily="2" charset="2"/>
              <a:buChar char="ü"/>
              <a:tabLst/>
              <a:defRPr/>
            </a:pPr>
            <a:r>
              <a:rPr lang="en-US" sz="1050" b="0" i="0" dirty="0">
                <a:solidFill>
                  <a:srgbClr val="676767"/>
                </a:solidFill>
                <a:effectLst/>
                <a:latin typeface="Lato" panose="020F0502020204030203" pitchFamily="34" charset="0"/>
              </a:rPr>
              <a:t>Extended deadline to provide certain notices and disclosures which are due on or after 3/1/20, until 60 days after the announced end of the COVID-19 National Emergency.</a:t>
            </a:r>
          </a:p>
          <a:p>
            <a:pPr marL="171450" marR="0" lvl="0" indent="-171450" algn="just" defTabSz="914400" rtl="0" eaLnBrk="1" fontAlgn="auto" latinLnBrk="0" hangingPunct="1">
              <a:lnSpc>
                <a:spcPct val="150000"/>
              </a:lnSpc>
              <a:spcBef>
                <a:spcPts val="0"/>
              </a:spcBef>
              <a:spcAft>
                <a:spcPts val="1200"/>
              </a:spcAft>
              <a:buClrTx/>
              <a:buSzTx/>
              <a:buFont typeface="Wingdings" panose="05000000000000000000" pitchFamily="2" charset="2"/>
              <a:buChar char="ü"/>
              <a:tabLst/>
              <a:defRPr/>
            </a:pPr>
            <a:r>
              <a:rPr lang="en-US" sz="1050" dirty="0">
                <a:solidFill>
                  <a:srgbClr val="676767"/>
                </a:solidFill>
                <a:latin typeface="Lato" panose="020F0502020204030203" pitchFamily="34" charset="0"/>
              </a:rPr>
              <a:t>Allows blackout notices to be provided less than 30 days before the beginning of the blackout period. </a:t>
            </a:r>
            <a:endParaRPr lang="en-US" sz="1050" b="0" i="0" dirty="0">
              <a:solidFill>
                <a:srgbClr val="676767"/>
              </a:solidFill>
              <a:effectLst/>
              <a:latin typeface="Lato" panose="020F0502020204030203" pitchFamily="34" charset="0"/>
            </a:endParaRPr>
          </a:p>
          <a:p>
            <a:pPr marL="171450" marR="0" lvl="0" indent="-171450" algn="just" defTabSz="914400" rtl="0" eaLnBrk="1" fontAlgn="auto" latinLnBrk="0" hangingPunct="1">
              <a:lnSpc>
                <a:spcPct val="150000"/>
              </a:lnSpc>
              <a:spcBef>
                <a:spcPts val="0"/>
              </a:spcBef>
              <a:spcAft>
                <a:spcPts val="1200"/>
              </a:spcAft>
              <a:buClrTx/>
              <a:buSzTx/>
              <a:buFont typeface="Wingdings" panose="05000000000000000000" pitchFamily="2" charset="2"/>
              <a:buChar char="ü"/>
              <a:tabLst/>
              <a:defRPr/>
            </a:pPr>
            <a:r>
              <a:rPr lang="en-US" sz="1050" b="0" i="0" dirty="0">
                <a:solidFill>
                  <a:srgbClr val="676767"/>
                </a:solidFill>
                <a:effectLst/>
                <a:latin typeface="Lato" panose="020F0502020204030203" pitchFamily="34" charset="0"/>
              </a:rPr>
              <a:t>Waived enforcement action with respect to </a:t>
            </a:r>
            <a:r>
              <a:rPr lang="en-US" sz="1050" dirty="0">
                <a:solidFill>
                  <a:srgbClr val="676767"/>
                </a:solidFill>
                <a:latin typeface="Lato" panose="020F0502020204030203" pitchFamily="34" charset="0"/>
              </a:rPr>
              <a:t>temporary delay in r</a:t>
            </a:r>
            <a:r>
              <a:rPr lang="en-US" sz="1050" b="0" i="0" dirty="0">
                <a:solidFill>
                  <a:srgbClr val="676767"/>
                </a:solidFill>
                <a:effectLst/>
                <a:latin typeface="Lato" panose="020F0502020204030203" pitchFamily="34" charset="0"/>
              </a:rPr>
              <a:t>emitting participant contributions and plan loan repayments due on or after 3/1/20 through 60 days after the announced end of the COVID-19 National Emergency. </a:t>
            </a:r>
          </a:p>
          <a:p>
            <a:pPr marL="171450" marR="0" lvl="0" indent="-171450" algn="just" defTabSz="914400" rtl="0" eaLnBrk="1" fontAlgn="auto" latinLnBrk="0" hangingPunct="1">
              <a:lnSpc>
                <a:spcPct val="150000"/>
              </a:lnSpc>
              <a:spcBef>
                <a:spcPts val="0"/>
              </a:spcBef>
              <a:spcAft>
                <a:spcPts val="1200"/>
              </a:spcAft>
              <a:buClrTx/>
              <a:buSzTx/>
              <a:buFont typeface="Wingdings" panose="05000000000000000000" pitchFamily="2" charset="2"/>
              <a:buChar char="ü"/>
              <a:tabLst/>
              <a:defRPr/>
            </a:pPr>
            <a:r>
              <a:rPr lang="en-US" sz="1050" b="0" i="0" dirty="0">
                <a:solidFill>
                  <a:srgbClr val="676767"/>
                </a:solidFill>
                <a:effectLst/>
                <a:latin typeface="Lato" panose="020F0502020204030203" pitchFamily="34" charset="0"/>
              </a:rPr>
              <a:t>Allows for corrective actions for failure to follow the terms of the plan regarding loans and distributions in certain circumstances under areas of DOL jurisdiction. </a:t>
            </a:r>
          </a:p>
        </p:txBody>
      </p:sp>
      <p:sp>
        <p:nvSpPr>
          <p:cNvPr id="35" name="Rectangle 34">
            <a:extLst>
              <a:ext uri="{FF2B5EF4-FFF2-40B4-BE49-F238E27FC236}">
                <a16:creationId xmlns:a16="http://schemas.microsoft.com/office/drawing/2014/main" id="{3D63C078-52FD-4508-A29E-FB0C71186BED}"/>
              </a:ext>
            </a:extLst>
          </p:cNvPr>
          <p:cNvSpPr/>
          <p:nvPr/>
        </p:nvSpPr>
        <p:spPr>
          <a:xfrm>
            <a:off x="5957591" y="650915"/>
            <a:ext cx="1468672"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rgbClr val="1F497D"/>
                </a:solidFill>
                <a:latin typeface="Lato" panose="020F0502020204030203" pitchFamily="34" charset="0"/>
                <a:ea typeface="Lato" panose="020F0502020204030203" pitchFamily="34" charset="0"/>
                <a:cs typeface="Lato" panose="020F0502020204030203" pitchFamily="34" charset="0"/>
              </a:rPr>
              <a:t>DOL</a:t>
            </a:r>
          </a:p>
        </p:txBody>
      </p:sp>
      <p:sp>
        <p:nvSpPr>
          <p:cNvPr id="36" name="Rectangle 35">
            <a:extLst>
              <a:ext uri="{FF2B5EF4-FFF2-40B4-BE49-F238E27FC236}">
                <a16:creationId xmlns:a16="http://schemas.microsoft.com/office/drawing/2014/main" id="{41B578F0-8233-403F-BC45-ECB1B4835518}"/>
              </a:ext>
            </a:extLst>
          </p:cNvPr>
          <p:cNvSpPr/>
          <p:nvPr/>
        </p:nvSpPr>
        <p:spPr>
          <a:xfrm>
            <a:off x="1873088" y="636048"/>
            <a:ext cx="1101585"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rgbClr val="1F497D"/>
                </a:solidFill>
                <a:latin typeface="Lato" panose="020F0502020204030203" pitchFamily="34" charset="0"/>
                <a:ea typeface="Lato" panose="020F0502020204030203" pitchFamily="34" charset="0"/>
                <a:cs typeface="Lato" panose="020F0502020204030203" pitchFamily="34" charset="0"/>
              </a:rPr>
              <a:t>IRS</a:t>
            </a:r>
            <a:endParaRPr kumimoji="0" lang="en-US" sz="4800" b="0" i="0" u="none" strike="noStrike" kern="1200" cap="none" spc="0" normalizeH="0" baseline="0" noProof="0" dirty="0">
              <a:ln>
                <a:noFill/>
              </a:ln>
              <a:solidFill>
                <a:srgbClr val="1F497D"/>
              </a:solidFill>
              <a:effectLst/>
              <a:uLnTx/>
              <a:uFillTx/>
              <a:latin typeface="Calibri"/>
            </a:endParaRPr>
          </a:p>
        </p:txBody>
      </p:sp>
      <p:sp>
        <p:nvSpPr>
          <p:cNvPr id="37" name="TextBox 36">
            <a:extLst>
              <a:ext uri="{FF2B5EF4-FFF2-40B4-BE49-F238E27FC236}">
                <a16:creationId xmlns:a16="http://schemas.microsoft.com/office/drawing/2014/main" id="{1C064FD7-BD48-45B8-95A5-F7070169D249}"/>
              </a:ext>
            </a:extLst>
          </p:cNvPr>
          <p:cNvSpPr txBox="1"/>
          <p:nvPr/>
        </p:nvSpPr>
        <p:spPr>
          <a:xfrm>
            <a:off x="273891" y="5911098"/>
            <a:ext cx="8596218" cy="430887"/>
          </a:xfrm>
          <a:prstGeom prst="rect">
            <a:avLst/>
          </a:prstGeom>
          <a:noFill/>
        </p:spPr>
        <p:txBody>
          <a:bodyPr wrap="square">
            <a:spAutoFit/>
          </a:bodyPr>
          <a:lstStyle/>
          <a:p>
            <a:pPr algn="ctr"/>
            <a:r>
              <a:rPr lang="en-US" sz="1100" i="1" dirty="0">
                <a:solidFill>
                  <a:schemeClr val="tx1">
                    <a:lumMod val="65000"/>
                    <a:lumOff val="35000"/>
                  </a:schemeClr>
                </a:solidFill>
              </a:rPr>
              <a:t>Although both the IRS and DOL have provided additional relief, we recommend plan sponsors continue to require appropriate documentation and compliance in advance of any loan or distribution and maintain a consistent schedule when administratively feasible regardless of extensions.</a:t>
            </a:r>
          </a:p>
        </p:txBody>
      </p:sp>
      <p:sp>
        <p:nvSpPr>
          <p:cNvPr id="38" name="TextBox 37">
            <a:extLst>
              <a:ext uri="{FF2B5EF4-FFF2-40B4-BE49-F238E27FC236}">
                <a16:creationId xmlns:a16="http://schemas.microsoft.com/office/drawing/2014/main" id="{EEE493D3-1F04-4EB6-99E2-734159793747}"/>
              </a:ext>
            </a:extLst>
          </p:cNvPr>
          <p:cNvSpPr txBox="1"/>
          <p:nvPr/>
        </p:nvSpPr>
        <p:spPr>
          <a:xfrm>
            <a:off x="1152549" y="6373892"/>
            <a:ext cx="1737976"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F5496"/>
                </a:solidFill>
                <a:effectLst/>
                <a:uLnTx/>
                <a:uFillTx/>
                <a:latin typeface="Lato" panose="020F0502020204030203" pitchFamily="34" charset="0"/>
                <a:ea typeface="Lato" panose="020F0502020204030203" pitchFamily="34" charset="0"/>
                <a:cs typeface="Lato" panose="020F0502020204030203" pitchFamily="34" charset="0"/>
                <a:hlinkClick r:id="rId6"/>
              </a:rPr>
              <a:t>IRS Notices 2020-50 and 2020-51</a:t>
            </a:r>
            <a:endParaRPr kumimoji="0" lang="en-US" sz="800" b="0" i="0" u="none" strike="noStrike" kern="1200" cap="none" spc="0" normalizeH="0" baseline="0" noProof="0" dirty="0">
              <a:ln>
                <a:noFill/>
              </a:ln>
              <a:solidFill>
                <a:srgbClr val="2F5496"/>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39" name="TextBox 38">
            <a:extLst>
              <a:ext uri="{FF2B5EF4-FFF2-40B4-BE49-F238E27FC236}">
                <a16:creationId xmlns:a16="http://schemas.microsoft.com/office/drawing/2014/main" id="{86AFD87C-E7AE-458D-8CA0-6E74597E4CFD}"/>
              </a:ext>
            </a:extLst>
          </p:cNvPr>
          <p:cNvSpPr txBox="1"/>
          <p:nvPr/>
        </p:nvSpPr>
        <p:spPr>
          <a:xfrm>
            <a:off x="5877381" y="6373892"/>
            <a:ext cx="1420582"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F5496"/>
                </a:solidFill>
                <a:effectLst/>
                <a:uLnTx/>
                <a:uFillTx/>
                <a:latin typeface="Lato" panose="020F0502020204030203" pitchFamily="34" charset="0"/>
                <a:ea typeface="Lato" panose="020F0502020204030203" pitchFamily="34" charset="0"/>
                <a:cs typeface="Lato" panose="020F0502020204030203" pitchFamily="34" charset="0"/>
                <a:hlinkClick r:id="rId7"/>
              </a:rPr>
              <a:t>DOL EBSA Notice 2020-01</a:t>
            </a:r>
            <a:endParaRPr kumimoji="0" lang="en-US" sz="800" b="0" i="0" u="none" strike="noStrike" kern="1200" cap="none" spc="0" normalizeH="0" baseline="0" noProof="0" dirty="0">
              <a:ln>
                <a:noFill/>
              </a:ln>
              <a:solidFill>
                <a:srgbClr val="2F5496"/>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87503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Lock">
            <a:extLst>
              <a:ext uri="{FF2B5EF4-FFF2-40B4-BE49-F238E27FC236}">
                <a16:creationId xmlns:a16="http://schemas.microsoft.com/office/drawing/2014/main" id="{E88F8054-101F-47EB-9564-101D023A642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20914" y="550332"/>
            <a:ext cx="1019423" cy="1019423"/>
          </a:xfrm>
          <a:prstGeom prst="rect">
            <a:avLst/>
          </a:prstGeom>
        </p:spPr>
      </p:pic>
      <p:sp>
        <p:nvSpPr>
          <p:cNvPr id="24" name="Rectangle 23">
            <a:extLst>
              <a:ext uri="{FF2B5EF4-FFF2-40B4-BE49-F238E27FC236}">
                <a16:creationId xmlns:a16="http://schemas.microsoft.com/office/drawing/2014/main" id="{CC78A188-0B6B-4CB0-8EA2-7131A74728DD}"/>
              </a:ext>
            </a:extLst>
          </p:cNvPr>
          <p:cNvSpPr/>
          <p:nvPr/>
        </p:nvSpPr>
        <p:spPr>
          <a:xfrm>
            <a:off x="461676" y="778891"/>
            <a:ext cx="7263528" cy="107459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lumMod val="65000"/>
                    <a:lumOff val="3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The DOL now permits electronic delivery as a default of retirement plan participant disclosures required by Title 1 of ERISA, aiming to </a:t>
            </a:r>
            <a:r>
              <a:rPr kumimoji="0" lang="en-US" sz="1100" b="1" i="0" u="none" strike="noStrike" kern="1200" cap="none" spc="0" normalizeH="0" baseline="0" noProof="0" dirty="0">
                <a:ln>
                  <a:noFill/>
                </a:ln>
                <a:solidFill>
                  <a:schemeClr val="tx1">
                    <a:lumMod val="65000"/>
                    <a:lumOff val="35000"/>
                  </a:schemeClr>
                </a:solidFill>
                <a:effectLst/>
                <a:uLnTx/>
                <a:uFillTx/>
                <a:latin typeface="Lato Light" panose="020F0502020204030203" pitchFamily="34" charset="0"/>
                <a:ea typeface="Lato Light" panose="020F0502020204030203" pitchFamily="34" charset="0"/>
                <a:cs typeface="Lato Light" panose="020F0502020204030203" pitchFamily="34" charset="0"/>
              </a:rPr>
              <a:t>make notices more accessible to employees, reduce the administrative burden for the employers, create efficiencies by leveraging technology, and potentially reduce plan costs. </a:t>
            </a:r>
            <a:r>
              <a:rPr lang="en-US" sz="11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Electronic delivery includes website posting and/or email delivery. </a:t>
            </a:r>
            <a:endParaRPr kumimoji="0" lang="en-US" sz="1100" b="1" i="0" u="none" strike="noStrike" kern="1200" cap="none" spc="0" normalizeH="0" baseline="0" noProof="0" dirty="0">
              <a:ln>
                <a:noFill/>
              </a:ln>
              <a:solidFill>
                <a:schemeClr val="tx1">
                  <a:lumMod val="65000"/>
                  <a:lumOff val="35000"/>
                </a:schemeClr>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7" name="Rectangle 26">
            <a:extLst>
              <a:ext uri="{FF2B5EF4-FFF2-40B4-BE49-F238E27FC236}">
                <a16:creationId xmlns:a16="http://schemas.microsoft.com/office/drawing/2014/main" id="{75D83C70-42C9-4945-847A-1EFCAF8BAFAA}"/>
              </a:ext>
            </a:extLst>
          </p:cNvPr>
          <p:cNvSpPr/>
          <p:nvPr/>
        </p:nvSpPr>
        <p:spPr>
          <a:xfrm>
            <a:off x="90770" y="126023"/>
            <a:ext cx="8709747"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1F497D"/>
                </a:solidFill>
                <a:latin typeface="Lato" panose="020F0502020204030203" pitchFamily="34" charset="0"/>
                <a:ea typeface="Lato" panose="020F0502020204030203" pitchFamily="34" charset="0"/>
                <a:cs typeface="Lato" panose="020F0502020204030203" pitchFamily="34" charset="0"/>
              </a:rPr>
              <a:t>DOL ISSUES FINAL REGULATION ON  E-DELIVERY OF PLAN DISCLOSURES</a:t>
            </a:r>
          </a:p>
        </p:txBody>
      </p:sp>
      <p:grpSp>
        <p:nvGrpSpPr>
          <p:cNvPr id="35" name="Group 34">
            <a:extLst>
              <a:ext uri="{FF2B5EF4-FFF2-40B4-BE49-F238E27FC236}">
                <a16:creationId xmlns:a16="http://schemas.microsoft.com/office/drawing/2014/main" id="{99E7F9B4-00C1-4AF1-B809-9FF0BB8F4727}"/>
              </a:ext>
            </a:extLst>
          </p:cNvPr>
          <p:cNvGrpSpPr/>
          <p:nvPr/>
        </p:nvGrpSpPr>
        <p:grpSpPr>
          <a:xfrm>
            <a:off x="434245" y="2163750"/>
            <a:ext cx="4044436" cy="4063043"/>
            <a:chOff x="415595" y="2268181"/>
            <a:chExt cx="4044436" cy="3656784"/>
          </a:xfrm>
        </p:grpSpPr>
        <p:sp>
          <p:nvSpPr>
            <p:cNvPr id="36" name="Rectangle 35">
              <a:extLst>
                <a:ext uri="{FF2B5EF4-FFF2-40B4-BE49-F238E27FC236}">
                  <a16:creationId xmlns:a16="http://schemas.microsoft.com/office/drawing/2014/main" id="{108D6028-87D6-4462-B162-3D6A2A3C25B8}"/>
                </a:ext>
              </a:extLst>
            </p:cNvPr>
            <p:cNvSpPr/>
            <p:nvPr/>
          </p:nvSpPr>
          <p:spPr>
            <a:xfrm>
              <a:off x="415595" y="2586878"/>
              <a:ext cx="4044435" cy="3338087"/>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sp>
          <p:nvSpPr>
            <p:cNvPr id="38" name="Rectangle 37">
              <a:extLst>
                <a:ext uri="{FF2B5EF4-FFF2-40B4-BE49-F238E27FC236}">
                  <a16:creationId xmlns:a16="http://schemas.microsoft.com/office/drawing/2014/main" id="{3BC07B50-3C46-4800-8A05-AE7478F6529F}"/>
                </a:ext>
              </a:extLst>
            </p:cNvPr>
            <p:cNvSpPr/>
            <p:nvPr/>
          </p:nvSpPr>
          <p:spPr>
            <a:xfrm>
              <a:off x="415595" y="2643316"/>
              <a:ext cx="4044435" cy="1703564"/>
            </a:xfrm>
            <a:prstGeom prst="rect">
              <a:avLst/>
            </a:prstGeom>
          </p:spPr>
          <p:txBody>
            <a:bodyPr wrap="square" numCol="1">
              <a:spAutoFit/>
            </a:bodyPr>
            <a:lstStyle/>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chemeClr val="tx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rPr>
                <a:t>Initial notification by paper to all participants including:</a:t>
              </a:r>
            </a:p>
            <a:p>
              <a:pPr marL="628650" lvl="1" indent="-171450">
                <a:spcAft>
                  <a:spcPts val="1200"/>
                </a:spcAft>
                <a:buFont typeface="Wingdings" panose="05000000000000000000" pitchFamily="2" charset="2"/>
                <a:buChar char="Ø"/>
                <a:defRPr/>
              </a:pPr>
              <a:r>
                <a:rPr kumimoji="0" lang="en-US" sz="1100" b="0" i="0" u="none" strike="noStrike" kern="1200" cap="none" spc="0" normalizeH="0" baseline="0" noProof="0" dirty="0">
                  <a:ln>
                    <a:noFill/>
                  </a:ln>
                  <a:solidFill>
                    <a:schemeClr val="tx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rPr>
                <a:t>Information about new electronic delivery method,</a:t>
              </a:r>
            </a:p>
            <a:p>
              <a:pPr marL="628650" lvl="1" indent="-171450">
                <a:spcAft>
                  <a:spcPts val="1200"/>
                </a:spcAft>
                <a:buFont typeface="Wingdings" panose="05000000000000000000" pitchFamily="2" charset="2"/>
                <a:buChar char="Ø"/>
                <a:defRPr/>
              </a:pPr>
              <a:r>
                <a:rPr kumimoji="0" lang="en-US" sz="1100" b="0" i="0" u="none" strike="noStrike" kern="1200" cap="none" spc="0" normalizeH="0" baseline="0" noProof="0" dirty="0">
                  <a:ln>
                    <a:noFill/>
                  </a:ln>
                  <a:solidFill>
                    <a:schemeClr val="tx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rPr>
                <a:t>The participant’s email address on file that will be utilized for electronic delivery,</a:t>
              </a:r>
            </a:p>
            <a:p>
              <a:pPr marL="628650" lvl="1" indent="-171450">
                <a:spcAft>
                  <a:spcPts val="1200"/>
                </a:spcAft>
                <a:buFont typeface="Wingdings" panose="05000000000000000000" pitchFamily="2" charset="2"/>
                <a:buChar char="Ø"/>
                <a:defRPr/>
              </a:pPr>
              <a:r>
                <a:rPr kumimoji="0" lang="en-US" sz="1100" b="0" i="0" u="none" strike="noStrike" kern="1200" cap="none" spc="0" normalizeH="0" baseline="0" noProof="0" dirty="0">
                  <a:ln>
                    <a:noFill/>
                  </a:ln>
                  <a:solidFill>
                    <a:schemeClr val="tx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rPr>
                <a:t>Option to opt-out of electronic delivery, and</a:t>
              </a:r>
            </a:p>
            <a:p>
              <a:pPr marL="628650" lvl="1" indent="-171450">
                <a:spcAft>
                  <a:spcPts val="1200"/>
                </a:spcAft>
                <a:buFont typeface="Wingdings" panose="05000000000000000000" pitchFamily="2" charset="2"/>
                <a:buChar char="Ø"/>
                <a:defRPr/>
              </a:pPr>
              <a:r>
                <a:rPr kumimoji="0" lang="en-US" sz="1100" b="0" i="0" u="none" strike="noStrike" kern="1200" cap="none" spc="0" normalizeH="0" baseline="0" noProof="0" dirty="0">
                  <a:ln>
                    <a:noFill/>
                  </a:ln>
                  <a:solidFill>
                    <a:schemeClr val="tx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rPr>
                <a:t>Information about how to opt-out at any time, free of charge.</a:t>
              </a:r>
            </a:p>
          </p:txBody>
        </p:sp>
        <p:sp>
          <p:nvSpPr>
            <p:cNvPr id="39" name="TextBox 38">
              <a:extLst>
                <a:ext uri="{FF2B5EF4-FFF2-40B4-BE49-F238E27FC236}">
                  <a16:creationId xmlns:a16="http://schemas.microsoft.com/office/drawing/2014/main" id="{54F969A1-31E9-40CC-A2A7-165B1D063215}"/>
                </a:ext>
              </a:extLst>
            </p:cNvPr>
            <p:cNvSpPr txBox="1"/>
            <p:nvPr/>
          </p:nvSpPr>
          <p:spPr>
            <a:xfrm>
              <a:off x="415596" y="4358157"/>
              <a:ext cx="4044435" cy="1426562"/>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65000"/>
                      <a:lumOff val="35000"/>
                    </a:prstClr>
                  </a:solidFill>
                  <a:effectLst/>
                  <a:uLnTx/>
                  <a:uFillTx/>
                  <a:latin typeface="Lato" panose="020F0502020204030203" pitchFamily="34" charset="0"/>
                  <a:ea typeface="Lato" panose="020F0502020204030203" pitchFamily="34" charset="0"/>
                  <a:cs typeface="Lato" panose="020F0502020204030203" pitchFamily="34" charset="0"/>
                </a:rPr>
                <a:t>Annual Notification of Internet Availability (NOIA) describing all notices available on the website with the option to opt-out of electronic delivery.</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65000"/>
                      <a:lumOff val="35000"/>
                    </a:prstClr>
                  </a:solidFill>
                  <a:effectLst/>
                  <a:uLnTx/>
                  <a:uFillTx/>
                  <a:latin typeface="Lato" panose="020F0502020204030203" pitchFamily="34" charset="0"/>
                  <a:ea typeface="Lato" panose="020F0502020204030203" pitchFamily="34" charset="0"/>
                  <a:cs typeface="Lato" panose="020F0502020204030203" pitchFamily="34" charset="0"/>
                </a:rPr>
                <a:t>Website retention of all electronic documents until there is a subsequent version, and for no less than a year.</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65000"/>
                      <a:lumOff val="35000"/>
                    </a:prstClr>
                  </a:solidFill>
                  <a:effectLst/>
                  <a:uLnTx/>
                  <a:uFillTx/>
                  <a:latin typeface="Lato" panose="020F0502020204030203" pitchFamily="34" charset="0"/>
                  <a:ea typeface="Lato" panose="020F0502020204030203" pitchFamily="34" charset="0"/>
                  <a:cs typeface="Lato" panose="020F0502020204030203" pitchFamily="34" charset="0"/>
                </a:rPr>
                <a:t>Upkeep of electronic addresses on file for active and terminated participants.</a:t>
              </a:r>
            </a:p>
          </p:txBody>
        </p:sp>
        <p:sp>
          <p:nvSpPr>
            <p:cNvPr id="40" name="TextBox 39">
              <a:extLst>
                <a:ext uri="{FF2B5EF4-FFF2-40B4-BE49-F238E27FC236}">
                  <a16:creationId xmlns:a16="http://schemas.microsoft.com/office/drawing/2014/main" id="{2FC1367B-CF2F-4DFD-B88E-603F4147F302}"/>
                </a:ext>
              </a:extLst>
            </p:cNvPr>
            <p:cNvSpPr txBox="1"/>
            <p:nvPr/>
          </p:nvSpPr>
          <p:spPr>
            <a:xfrm>
              <a:off x="415595" y="2268181"/>
              <a:ext cx="4044435" cy="249302"/>
            </a:xfrm>
            <a:prstGeom prst="rect">
              <a:avLst/>
            </a:prstGeom>
            <a:solidFill>
              <a:srgbClr val="023D6E"/>
            </a:solid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WHAT IS REQUIRED BY PLAN ADMINISTRATORS?</a:t>
              </a:r>
            </a:p>
          </p:txBody>
        </p:sp>
      </p:grpSp>
      <p:grpSp>
        <p:nvGrpSpPr>
          <p:cNvPr id="41" name="Group 40">
            <a:extLst>
              <a:ext uri="{FF2B5EF4-FFF2-40B4-BE49-F238E27FC236}">
                <a16:creationId xmlns:a16="http://schemas.microsoft.com/office/drawing/2014/main" id="{B4171FB3-551D-4690-928D-B25359EF4A70}"/>
              </a:ext>
            </a:extLst>
          </p:cNvPr>
          <p:cNvGrpSpPr/>
          <p:nvPr/>
        </p:nvGrpSpPr>
        <p:grpSpPr>
          <a:xfrm>
            <a:off x="4665319" y="2168161"/>
            <a:ext cx="4044435" cy="4089654"/>
            <a:chOff x="4665319" y="2074851"/>
            <a:chExt cx="4044435" cy="4089654"/>
          </a:xfrm>
        </p:grpSpPr>
        <p:sp>
          <p:nvSpPr>
            <p:cNvPr id="42" name="Rectangle 41">
              <a:extLst>
                <a:ext uri="{FF2B5EF4-FFF2-40B4-BE49-F238E27FC236}">
                  <a16:creationId xmlns:a16="http://schemas.microsoft.com/office/drawing/2014/main" id="{D3CA5032-8AF9-4F83-A7E3-7FC626705BEF}"/>
                </a:ext>
              </a:extLst>
            </p:cNvPr>
            <p:cNvSpPr/>
            <p:nvPr/>
          </p:nvSpPr>
          <p:spPr>
            <a:xfrm>
              <a:off x="4665319" y="2424543"/>
              <a:ext cx="4044435" cy="3739962"/>
            </a:xfrm>
            <a:prstGeom prst="rect">
              <a:avLst/>
            </a:prstGeom>
            <a:solidFill>
              <a:srgbClr val="EE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sp>
          <p:nvSpPr>
            <p:cNvPr id="43" name="TextBox 42">
              <a:extLst>
                <a:ext uri="{FF2B5EF4-FFF2-40B4-BE49-F238E27FC236}">
                  <a16:creationId xmlns:a16="http://schemas.microsoft.com/office/drawing/2014/main" id="{235BDD64-D1DE-491E-87BA-816AD85BB77C}"/>
                </a:ext>
              </a:extLst>
            </p:cNvPr>
            <p:cNvSpPr txBox="1"/>
            <p:nvPr/>
          </p:nvSpPr>
          <p:spPr>
            <a:xfrm>
              <a:off x="4665319" y="2074851"/>
              <a:ext cx="4044435" cy="276999"/>
            </a:xfrm>
            <a:prstGeom prst="rect">
              <a:avLst/>
            </a:prstGeom>
            <a:solidFill>
              <a:srgbClr val="023D6E"/>
            </a:solid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WHAT IS INCLUDED IN TITLE 1?</a:t>
              </a:r>
            </a:p>
          </p:txBody>
        </p:sp>
        <p:sp>
          <p:nvSpPr>
            <p:cNvPr id="44" name="TextBox 43">
              <a:extLst>
                <a:ext uri="{FF2B5EF4-FFF2-40B4-BE49-F238E27FC236}">
                  <a16:creationId xmlns:a16="http://schemas.microsoft.com/office/drawing/2014/main" id="{5C8F6AA7-55BD-4B35-A418-BD91121F4D9F}"/>
                </a:ext>
              </a:extLst>
            </p:cNvPr>
            <p:cNvSpPr txBox="1"/>
            <p:nvPr/>
          </p:nvSpPr>
          <p:spPr>
            <a:xfrm>
              <a:off x="4842587" y="2678697"/>
              <a:ext cx="3867165" cy="3231654"/>
            </a:xfrm>
            <a:prstGeom prst="rect">
              <a:avLst/>
            </a:prstGeom>
            <a:noFill/>
          </p:spPr>
          <p:txBody>
            <a:bodyPr wrap="square">
              <a:spAutoFit/>
            </a:bodyPr>
            <a:lstStyle/>
            <a:p>
              <a:pPr marL="171450" marR="0" lvl="0" indent="-171450"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1100" u="none" strike="noStrike" kern="1200" cap="none" spc="0" normalizeH="0" baseline="0" noProof="0" dirty="0">
                  <a:ln>
                    <a:noFill/>
                  </a:ln>
                  <a:solidFill>
                    <a:schemeClr val="tx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rPr>
                <a:t>SUMMARY PLAN DESCRIPTION (SPD)</a:t>
              </a:r>
              <a:endParaRPr lang="en-US" sz="11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a:p>
              <a:pPr marL="171450" marR="0" lvl="0" indent="-171450"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kumimoji="0" lang="en-US" sz="1100" u="none" strike="noStrike" kern="1200" cap="none" spc="0" normalizeH="0" baseline="0" noProof="0" dirty="0">
                  <a:ln>
                    <a:noFill/>
                  </a:ln>
                  <a:solidFill>
                    <a:schemeClr val="tx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rPr>
                <a:t>SUMMARY OF MATERIAL MODIFICATION (SMM)</a:t>
              </a:r>
            </a:p>
            <a:p>
              <a:pPr marL="171450" marR="0" lvl="0" indent="-171450"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lang="en-US" sz="11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SUMARY ANNUAL REPORT (SAR)</a:t>
              </a:r>
              <a:endParaRPr kumimoji="0" lang="en-US" sz="1100" u="none" strike="noStrike" kern="1200" cap="none" spc="0" normalizeH="0" baseline="0" noProof="0" dirty="0">
                <a:ln>
                  <a:noFill/>
                </a:ln>
                <a:solidFill>
                  <a:schemeClr val="tx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lang="en-US" sz="11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ANNUAL FUNDING NOTICE </a:t>
              </a:r>
              <a:endParaRPr kumimoji="0" lang="en-US" sz="1100" u="none" strike="noStrike" kern="1200" cap="none" spc="0" normalizeH="0" baseline="0" noProof="0" dirty="0">
                <a:ln>
                  <a:noFill/>
                </a:ln>
                <a:solidFill>
                  <a:schemeClr val="tx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lang="en-US" sz="11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404(a)(5)/404(c) DISCLOSURE </a:t>
              </a:r>
              <a:endParaRPr kumimoji="0" lang="en-US" sz="1100" u="none" strike="noStrike" kern="1200" cap="none" spc="0" normalizeH="0" baseline="0" noProof="0" dirty="0">
                <a:ln>
                  <a:noFill/>
                </a:ln>
                <a:solidFill>
                  <a:schemeClr val="tx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lang="en-US" sz="11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ANNUAL QUALIFIED DEFAULT INVESTMENT ALTERNATIVE (QDIA) NOTICE</a:t>
              </a:r>
              <a:endParaRPr kumimoji="0" lang="en-US" sz="1100" u="none" strike="noStrike" kern="1200" cap="none" spc="0" normalizeH="0" baseline="0" noProof="0" dirty="0">
                <a:ln>
                  <a:noFill/>
                </a:ln>
                <a:solidFill>
                  <a:schemeClr val="tx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endParaRPr>
            </a:p>
            <a:p>
              <a:pPr marL="171450" marR="0" lvl="0" indent="-171450"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lang="en-US" sz="11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BLACKOUT NOTICE</a:t>
              </a:r>
            </a:p>
            <a:p>
              <a:pPr marL="171450" marR="0" lvl="0" indent="-171450" defTabSz="914400" rtl="0" eaLnBrk="1" fontAlgn="auto" latinLnBrk="0" hangingPunct="1">
                <a:lnSpc>
                  <a:spcPct val="100000"/>
                </a:lnSpc>
                <a:spcBef>
                  <a:spcPts val="0"/>
                </a:spcBef>
                <a:spcAft>
                  <a:spcPts val="1800"/>
                </a:spcAft>
                <a:buClrTx/>
                <a:buSzTx/>
                <a:buFont typeface="Wingdings" panose="05000000000000000000" pitchFamily="2" charset="2"/>
                <a:buChar char="ü"/>
                <a:tabLst/>
                <a:defRPr/>
              </a:pPr>
              <a:r>
                <a:rPr lang="en-US" sz="11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PENSIONS BENEFIT STATEMENT</a:t>
              </a:r>
              <a:endParaRPr kumimoji="0" lang="en-US" sz="1100" u="none" strike="noStrike" kern="1200" cap="none" spc="0" normalizeH="0" baseline="0" noProof="0" dirty="0">
                <a:ln>
                  <a:noFill/>
                </a:ln>
                <a:solidFill>
                  <a:schemeClr val="tx1">
                    <a:lumMod val="65000"/>
                    <a:lumOff val="35000"/>
                  </a:schemeClr>
                </a:solidFill>
                <a:effectLst/>
                <a:uLnTx/>
                <a:uFillTx/>
                <a:latin typeface="Lato" panose="020F0502020204030203" pitchFamily="34" charset="0"/>
                <a:ea typeface="Lato" panose="020F0502020204030203" pitchFamily="34" charset="0"/>
                <a:cs typeface="Lato" panose="020F0502020204030203" pitchFamily="34" charset="0"/>
              </a:endParaRPr>
            </a:p>
          </p:txBody>
        </p:sp>
      </p:grpSp>
      <p:pic>
        <p:nvPicPr>
          <p:cNvPr id="45" name="Graphic 44" descr="Internet Banking">
            <a:extLst>
              <a:ext uri="{FF2B5EF4-FFF2-40B4-BE49-F238E27FC236}">
                <a16:creationId xmlns:a16="http://schemas.microsoft.com/office/drawing/2014/main" id="{1EAFA0EF-FEFE-450D-BC74-5BCC5D2D5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78101" y="775669"/>
            <a:ext cx="1322416" cy="1322416"/>
          </a:xfrm>
          <a:prstGeom prst="rect">
            <a:avLst/>
          </a:prstGeom>
        </p:spPr>
      </p:pic>
      <p:sp>
        <p:nvSpPr>
          <p:cNvPr id="46" name="TextBox 45">
            <a:extLst>
              <a:ext uri="{FF2B5EF4-FFF2-40B4-BE49-F238E27FC236}">
                <a16:creationId xmlns:a16="http://schemas.microsoft.com/office/drawing/2014/main" id="{15CF7B9E-A855-4297-8E70-B2A1ED2C810E}"/>
              </a:ext>
            </a:extLst>
          </p:cNvPr>
          <p:cNvSpPr txBox="1"/>
          <p:nvPr/>
        </p:nvSpPr>
        <p:spPr>
          <a:xfrm>
            <a:off x="399780" y="6289674"/>
            <a:ext cx="3039615" cy="215444"/>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F5496"/>
                </a:solidFill>
                <a:effectLst/>
                <a:uLnTx/>
                <a:uFillTx/>
                <a:latin typeface="Lato" panose="020F0502020204030203" pitchFamily="34" charset="0"/>
                <a:ea typeface="Lato" panose="020F0502020204030203" pitchFamily="34" charset="0"/>
                <a:cs typeface="Lato" panose="020F0502020204030203" pitchFamily="34" charset="0"/>
                <a:hlinkClick r:id="rId7"/>
              </a:rPr>
              <a:t>DOL Issues Final Regulation on E-Delivery of Plan Disclosures</a:t>
            </a:r>
            <a:endParaRPr kumimoji="0" lang="en-US" sz="800" b="0" i="0" u="none" strike="noStrike" kern="1200" cap="none" spc="0" normalizeH="0" baseline="0" noProof="0" dirty="0">
              <a:ln>
                <a:noFill/>
              </a:ln>
              <a:solidFill>
                <a:srgbClr val="2F5496"/>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93931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D15F72F-6AF4-4F6B-A594-28C59BE8BCFC}"/>
              </a:ext>
            </a:extLst>
          </p:cNvPr>
          <p:cNvSpPr/>
          <p:nvPr/>
        </p:nvSpPr>
        <p:spPr>
          <a:xfrm>
            <a:off x="448569" y="1935088"/>
            <a:ext cx="3909529" cy="3997697"/>
          </a:xfrm>
          <a:prstGeom prst="rect">
            <a:avLst/>
          </a:prstGeom>
          <a:solidFill>
            <a:srgbClr val="EEECE1"/>
          </a:solidFill>
        </p:spPr>
        <p:txBody>
          <a:bodyPr wrap="square">
            <a:spAutoFit/>
          </a:bodyPr>
          <a:lstStyle/>
          <a:p>
            <a:pPr marL="171450" marR="0" lvl="0" indent="-171450" algn="just" defTabSz="914400" rtl="0" eaLnBrk="1" fontAlgn="auto" latinLnBrk="0" hangingPunct="1">
              <a:lnSpc>
                <a:spcPct val="150000"/>
              </a:lnSpc>
              <a:spcBef>
                <a:spcPts val="0"/>
              </a:spcBef>
              <a:spcAft>
                <a:spcPts val="1200"/>
              </a:spcAft>
              <a:buClrTx/>
              <a:buSzTx/>
              <a:buFont typeface="Wingdings" panose="05000000000000000000" pitchFamily="2" charset="2"/>
              <a:buChar char="ü"/>
              <a:tabLst/>
              <a:defRPr/>
            </a:pPr>
            <a:r>
              <a:rPr lang="en-US" sz="1200" b="0" i="0" dirty="0">
                <a:solidFill>
                  <a:srgbClr val="676767"/>
                </a:solidFill>
                <a:effectLst/>
                <a:latin typeface="Lato" panose="020F0502020204030203" pitchFamily="34" charset="0"/>
              </a:rPr>
              <a:t>Allows unrelated Employers meeting specific requirements (for example a bundled recordkeeper or third-party administrator) to unite and participate in a single retirement plan.</a:t>
            </a:r>
          </a:p>
          <a:p>
            <a:pPr marL="171450" marR="0" lvl="0" indent="-171450" algn="just" defTabSz="914400" rtl="0" eaLnBrk="1" fontAlgn="auto" latinLnBrk="0" hangingPunct="1">
              <a:lnSpc>
                <a:spcPct val="150000"/>
              </a:lnSpc>
              <a:spcBef>
                <a:spcPts val="0"/>
              </a:spcBef>
              <a:spcAft>
                <a:spcPts val="1200"/>
              </a:spcAft>
              <a:buClrTx/>
              <a:buSzTx/>
              <a:buFont typeface="Wingdings" panose="05000000000000000000" pitchFamily="2" charset="2"/>
              <a:buChar char="ü"/>
              <a:tabLst/>
              <a:defRPr/>
            </a:pPr>
            <a:r>
              <a:rPr lang="en-US" sz="1200" dirty="0">
                <a:solidFill>
                  <a:srgbClr val="676767"/>
                </a:solidFill>
                <a:latin typeface="Lato" panose="020F0502020204030203" pitchFamily="34" charset="0"/>
              </a:rPr>
              <a:t>Allows Employers to take advantage of a collective purchasing power in efforts to obtain lower fees and enhanced services.</a:t>
            </a:r>
          </a:p>
          <a:p>
            <a:pPr marL="171450" marR="0" lvl="0" indent="-171450" algn="just" defTabSz="914400" rtl="0" eaLnBrk="1" fontAlgn="auto" latinLnBrk="0" hangingPunct="1">
              <a:lnSpc>
                <a:spcPct val="150000"/>
              </a:lnSpc>
              <a:spcBef>
                <a:spcPts val="0"/>
              </a:spcBef>
              <a:spcAft>
                <a:spcPts val="1200"/>
              </a:spcAft>
              <a:buClrTx/>
              <a:buSzTx/>
              <a:buFont typeface="Wingdings" panose="05000000000000000000" pitchFamily="2" charset="2"/>
              <a:buChar char="ü"/>
              <a:tabLst/>
              <a:defRPr/>
            </a:pPr>
            <a:r>
              <a:rPr lang="en-US" sz="1200" b="0" i="0" dirty="0">
                <a:solidFill>
                  <a:srgbClr val="676767"/>
                </a:solidFill>
                <a:effectLst/>
                <a:latin typeface="Lato" panose="020F0502020204030203" pitchFamily="34" charset="0"/>
              </a:rPr>
              <a:t>PEPs are limited to 401(k) plans only.</a:t>
            </a:r>
          </a:p>
          <a:p>
            <a:pPr marL="171450" marR="0" lvl="0" indent="-171450" algn="just" defTabSz="914400" rtl="0" eaLnBrk="1" fontAlgn="auto" latinLnBrk="0" hangingPunct="1">
              <a:lnSpc>
                <a:spcPct val="150000"/>
              </a:lnSpc>
              <a:spcBef>
                <a:spcPts val="0"/>
              </a:spcBef>
              <a:spcAft>
                <a:spcPts val="1200"/>
              </a:spcAft>
              <a:buClrTx/>
              <a:buSzTx/>
              <a:buFont typeface="Wingdings" panose="05000000000000000000" pitchFamily="2" charset="2"/>
              <a:buChar char="ü"/>
              <a:tabLst/>
              <a:defRPr/>
            </a:pPr>
            <a:r>
              <a:rPr lang="en-US" sz="1200" dirty="0">
                <a:solidFill>
                  <a:srgbClr val="676767"/>
                </a:solidFill>
                <a:latin typeface="Lato" panose="020F0502020204030203" pitchFamily="34" charset="0"/>
              </a:rPr>
              <a:t>Defined Benefit plans, 403(b) plans, 457(b)/governmental plans and MEPs are excluded in PEP provisions.</a:t>
            </a:r>
          </a:p>
          <a:p>
            <a:pPr marR="0" lvl="0" algn="just" defTabSz="914400" rtl="0" eaLnBrk="1" fontAlgn="auto" latinLnBrk="0" hangingPunct="1">
              <a:lnSpc>
                <a:spcPct val="150000"/>
              </a:lnSpc>
              <a:spcBef>
                <a:spcPts val="0"/>
              </a:spcBef>
              <a:spcAft>
                <a:spcPts val="1200"/>
              </a:spcAft>
              <a:buClrTx/>
              <a:buSzTx/>
              <a:tabLst/>
              <a:defRPr/>
            </a:pPr>
            <a:endParaRPr lang="en-US" sz="1200" b="0" i="0" dirty="0">
              <a:solidFill>
                <a:srgbClr val="676767"/>
              </a:solidFill>
              <a:effectLst/>
              <a:latin typeface="Lato" panose="020F0502020204030203" pitchFamily="34" charset="0"/>
            </a:endParaRPr>
          </a:p>
        </p:txBody>
      </p:sp>
      <p:sp>
        <p:nvSpPr>
          <p:cNvPr id="30" name="Rectangle 29">
            <a:extLst>
              <a:ext uri="{FF2B5EF4-FFF2-40B4-BE49-F238E27FC236}">
                <a16:creationId xmlns:a16="http://schemas.microsoft.com/office/drawing/2014/main" id="{D0832EF1-5519-4508-9593-0F1934DFD3AD}"/>
              </a:ext>
            </a:extLst>
          </p:cNvPr>
          <p:cNvSpPr/>
          <p:nvPr/>
        </p:nvSpPr>
        <p:spPr>
          <a:xfrm>
            <a:off x="448569" y="1593669"/>
            <a:ext cx="3909529" cy="321903"/>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Lato" panose="020F0502020204030203" pitchFamily="34" charset="0"/>
                <a:ea typeface="Lato" panose="020F0502020204030203" pitchFamily="34" charset="0"/>
                <a:cs typeface="Lato" panose="020F0502020204030203" pitchFamily="34" charset="0"/>
              </a:rPr>
              <a:t>Pooled Employer Plan</a:t>
            </a:r>
          </a:p>
        </p:txBody>
      </p:sp>
      <p:sp>
        <p:nvSpPr>
          <p:cNvPr id="31" name="Rectangle 30">
            <a:extLst>
              <a:ext uri="{FF2B5EF4-FFF2-40B4-BE49-F238E27FC236}">
                <a16:creationId xmlns:a16="http://schemas.microsoft.com/office/drawing/2014/main" id="{26E5A48D-FE53-48B1-9C4F-C4ED0B9ECA24}"/>
              </a:ext>
            </a:extLst>
          </p:cNvPr>
          <p:cNvSpPr/>
          <p:nvPr/>
        </p:nvSpPr>
        <p:spPr>
          <a:xfrm>
            <a:off x="4766568" y="1603321"/>
            <a:ext cx="3909527" cy="321902"/>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Lato" panose="020F0502020204030203" pitchFamily="34" charset="0"/>
                <a:ea typeface="Lato" panose="020F0502020204030203" pitchFamily="34" charset="0"/>
                <a:cs typeface="Lato" panose="020F0502020204030203" pitchFamily="34" charset="0"/>
              </a:rPr>
              <a:t>Multiple Employer plan</a:t>
            </a:r>
          </a:p>
        </p:txBody>
      </p:sp>
      <p:sp>
        <p:nvSpPr>
          <p:cNvPr id="32" name="Rectangle 31">
            <a:extLst>
              <a:ext uri="{FF2B5EF4-FFF2-40B4-BE49-F238E27FC236}">
                <a16:creationId xmlns:a16="http://schemas.microsoft.com/office/drawing/2014/main" id="{85EBB0F4-59D5-4EDE-A404-5F400CB7C437}"/>
              </a:ext>
            </a:extLst>
          </p:cNvPr>
          <p:cNvSpPr/>
          <p:nvPr/>
        </p:nvSpPr>
        <p:spPr>
          <a:xfrm>
            <a:off x="4766565" y="1935089"/>
            <a:ext cx="3909527" cy="3720699"/>
          </a:xfrm>
          <a:prstGeom prst="rect">
            <a:avLst/>
          </a:prstGeom>
          <a:solidFill>
            <a:srgbClr val="EEECE1"/>
          </a:solidFill>
        </p:spPr>
        <p:txBody>
          <a:bodyPr wrap="square">
            <a:spAutoFit/>
          </a:bodyPr>
          <a:lstStyle/>
          <a:p>
            <a:pPr marL="171450" lvl="0" indent="-171450" algn="just">
              <a:lnSpc>
                <a:spcPct val="150000"/>
              </a:lnSpc>
              <a:spcAft>
                <a:spcPts val="1200"/>
              </a:spcAft>
              <a:buFont typeface="Wingdings" panose="05000000000000000000" pitchFamily="2" charset="2"/>
              <a:buChar char="ü"/>
              <a:defRPr/>
            </a:pPr>
            <a:r>
              <a:rPr lang="en-US" sz="1200" dirty="0">
                <a:solidFill>
                  <a:srgbClr val="676767"/>
                </a:solidFill>
                <a:latin typeface="Lato" panose="020F0502020204030203" pitchFamily="34" charset="0"/>
              </a:rPr>
              <a:t>Allows related Employers (for example, within the same industry) to unite and participate in a single retirement plan.</a:t>
            </a:r>
          </a:p>
          <a:p>
            <a:pPr marL="171450" lvl="0" indent="-171450" algn="just">
              <a:lnSpc>
                <a:spcPct val="150000"/>
              </a:lnSpc>
              <a:spcAft>
                <a:spcPts val="1200"/>
              </a:spcAft>
              <a:buFont typeface="Wingdings" panose="05000000000000000000" pitchFamily="2" charset="2"/>
              <a:buChar char="ü"/>
              <a:defRPr/>
            </a:pPr>
            <a:r>
              <a:rPr lang="en-US" sz="1200" dirty="0">
                <a:solidFill>
                  <a:srgbClr val="676767"/>
                </a:solidFill>
                <a:latin typeface="Lato" panose="020F0502020204030203" pitchFamily="34" charset="0"/>
              </a:rPr>
              <a:t>MEPs existed prior to the SECURE Act.</a:t>
            </a:r>
          </a:p>
          <a:p>
            <a:pPr marL="171450" lvl="0" indent="-171450" algn="just">
              <a:lnSpc>
                <a:spcPct val="150000"/>
              </a:lnSpc>
              <a:spcAft>
                <a:spcPts val="1200"/>
              </a:spcAft>
              <a:buFont typeface="Wingdings" panose="05000000000000000000" pitchFamily="2" charset="2"/>
              <a:buChar char="ü"/>
              <a:defRPr/>
            </a:pPr>
            <a:r>
              <a:rPr lang="en-US" sz="1200" dirty="0">
                <a:solidFill>
                  <a:srgbClr val="676767"/>
                </a:solidFill>
                <a:latin typeface="Lato" panose="020F0502020204030203" pitchFamily="34" charset="0"/>
              </a:rPr>
              <a:t>Prior to the SECURE Act, one Employer within the MEP could disqualify the entire plan should they not oblige with compliance regulations. This provision has since been eliminated with the SECURE Act.</a:t>
            </a:r>
          </a:p>
          <a:p>
            <a:pPr marL="171450" lvl="0" indent="-171450" algn="just">
              <a:lnSpc>
                <a:spcPct val="150000"/>
              </a:lnSpc>
              <a:spcAft>
                <a:spcPts val="1200"/>
              </a:spcAft>
              <a:buFont typeface="Wingdings" panose="05000000000000000000" pitchFamily="2" charset="2"/>
              <a:buChar char="ü"/>
              <a:defRPr/>
            </a:pPr>
            <a:r>
              <a:rPr lang="en-US" sz="1200" dirty="0">
                <a:solidFill>
                  <a:srgbClr val="676767"/>
                </a:solidFill>
                <a:latin typeface="Lato" panose="020F0502020204030203" pitchFamily="34" charset="0"/>
              </a:rPr>
              <a:t>A MEP can be a 401(k) plan, Defined Benefit plan, 403(b) plans, 457(b)/governmental plans.</a:t>
            </a:r>
          </a:p>
          <a:p>
            <a:pPr marL="171450" lvl="0" indent="-171450" algn="just">
              <a:lnSpc>
                <a:spcPct val="150000"/>
              </a:lnSpc>
              <a:spcAft>
                <a:spcPts val="1200"/>
              </a:spcAft>
              <a:buFont typeface="Wingdings" panose="05000000000000000000" pitchFamily="2" charset="2"/>
              <a:buChar char="ü"/>
              <a:defRPr/>
            </a:pPr>
            <a:endParaRPr lang="en-US" sz="1200" dirty="0">
              <a:solidFill>
                <a:srgbClr val="676767"/>
              </a:solidFill>
              <a:latin typeface="Lato" panose="020F0502020204030203" pitchFamily="34" charset="0"/>
            </a:endParaRPr>
          </a:p>
        </p:txBody>
      </p:sp>
      <p:sp>
        <p:nvSpPr>
          <p:cNvPr id="35" name="Rectangle 34">
            <a:extLst>
              <a:ext uri="{FF2B5EF4-FFF2-40B4-BE49-F238E27FC236}">
                <a16:creationId xmlns:a16="http://schemas.microsoft.com/office/drawing/2014/main" id="{3D63C078-52FD-4508-A29E-FB0C71186BED}"/>
              </a:ext>
            </a:extLst>
          </p:cNvPr>
          <p:cNvSpPr/>
          <p:nvPr/>
        </p:nvSpPr>
        <p:spPr>
          <a:xfrm>
            <a:off x="5912196" y="774207"/>
            <a:ext cx="1518365"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rgbClr val="1F497D"/>
                </a:solidFill>
                <a:latin typeface="Lato" panose="020F0502020204030203" pitchFamily="34" charset="0"/>
                <a:ea typeface="Lato" panose="020F0502020204030203" pitchFamily="34" charset="0"/>
                <a:cs typeface="Lato" panose="020F0502020204030203" pitchFamily="34" charset="0"/>
              </a:rPr>
              <a:t>MEP</a:t>
            </a:r>
          </a:p>
        </p:txBody>
      </p:sp>
      <p:sp>
        <p:nvSpPr>
          <p:cNvPr id="36" name="Rectangle 35">
            <a:extLst>
              <a:ext uri="{FF2B5EF4-FFF2-40B4-BE49-F238E27FC236}">
                <a16:creationId xmlns:a16="http://schemas.microsoft.com/office/drawing/2014/main" id="{41B578F0-8233-403F-BC45-ECB1B4835518}"/>
              </a:ext>
            </a:extLst>
          </p:cNvPr>
          <p:cNvSpPr/>
          <p:nvPr/>
        </p:nvSpPr>
        <p:spPr>
          <a:xfrm>
            <a:off x="1695445" y="759340"/>
            <a:ext cx="1415773"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rgbClr val="1F497D"/>
                </a:solidFill>
                <a:latin typeface="Lato" panose="020F0502020204030203" pitchFamily="34" charset="0"/>
                <a:ea typeface="Lato" panose="020F0502020204030203" pitchFamily="34" charset="0"/>
                <a:cs typeface="Lato" panose="020F0502020204030203" pitchFamily="34" charset="0"/>
              </a:rPr>
              <a:t>PEP</a:t>
            </a:r>
            <a:endParaRPr kumimoji="0" lang="en-US" sz="4800" b="0" i="0" u="none" strike="noStrike" kern="1200" cap="none" spc="0" normalizeH="0" baseline="0" noProof="0" dirty="0">
              <a:ln>
                <a:noFill/>
              </a:ln>
              <a:solidFill>
                <a:srgbClr val="1F497D"/>
              </a:solidFill>
              <a:effectLst/>
              <a:uLnTx/>
              <a:uFillTx/>
              <a:latin typeface="Calibri"/>
            </a:endParaRPr>
          </a:p>
        </p:txBody>
      </p:sp>
      <p:sp>
        <p:nvSpPr>
          <p:cNvPr id="37" name="TextBox 36">
            <a:extLst>
              <a:ext uri="{FF2B5EF4-FFF2-40B4-BE49-F238E27FC236}">
                <a16:creationId xmlns:a16="http://schemas.microsoft.com/office/drawing/2014/main" id="{1C064FD7-BD48-45B8-95A5-F7070169D249}"/>
              </a:ext>
            </a:extLst>
          </p:cNvPr>
          <p:cNvSpPr txBox="1"/>
          <p:nvPr/>
        </p:nvSpPr>
        <p:spPr>
          <a:xfrm>
            <a:off x="448569" y="6280773"/>
            <a:ext cx="8596218" cy="261610"/>
          </a:xfrm>
          <a:prstGeom prst="rect">
            <a:avLst/>
          </a:prstGeom>
          <a:noFill/>
        </p:spPr>
        <p:txBody>
          <a:bodyPr wrap="square">
            <a:spAutoFit/>
          </a:bodyPr>
          <a:lstStyle/>
          <a:p>
            <a:r>
              <a:rPr lang="en-US" sz="1100" i="1" dirty="0">
                <a:solidFill>
                  <a:schemeClr val="tx1">
                    <a:lumMod val="65000"/>
                    <a:lumOff val="35000"/>
                  </a:schemeClr>
                </a:solidFill>
              </a:rPr>
              <a:t>Resource: </a:t>
            </a:r>
            <a:r>
              <a:rPr lang="en-US" sz="1100" i="1" dirty="0">
                <a:solidFill>
                  <a:schemeClr val="tx1">
                    <a:lumMod val="65000"/>
                    <a:lumOff val="35000"/>
                  </a:schemeClr>
                </a:solidFill>
                <a:hlinkClick r:id="rId3"/>
              </a:rPr>
              <a:t>SHRM Resources</a:t>
            </a:r>
            <a:endParaRPr lang="en-US" sz="1100" i="1" dirty="0">
              <a:solidFill>
                <a:schemeClr val="tx1">
                  <a:lumMod val="65000"/>
                  <a:lumOff val="35000"/>
                </a:schemeClr>
              </a:solidFill>
            </a:endParaRPr>
          </a:p>
        </p:txBody>
      </p:sp>
      <p:sp>
        <p:nvSpPr>
          <p:cNvPr id="6" name="Rectangle 5">
            <a:extLst>
              <a:ext uri="{FF2B5EF4-FFF2-40B4-BE49-F238E27FC236}">
                <a16:creationId xmlns:a16="http://schemas.microsoft.com/office/drawing/2014/main" id="{B71141D1-C6AC-40E0-9B99-80CAD40DF70F}"/>
              </a:ext>
            </a:extLst>
          </p:cNvPr>
          <p:cNvSpPr/>
          <p:nvPr/>
        </p:nvSpPr>
        <p:spPr>
          <a:xfrm>
            <a:off x="174661" y="5655788"/>
            <a:ext cx="4397339" cy="32190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000" dirty="0"/>
          </a:p>
        </p:txBody>
      </p:sp>
      <p:pic>
        <p:nvPicPr>
          <p:cNvPr id="20" name="Picture 2" descr="AssuredPartners Announces Acquisition of Owen-Dunn Insurance Services">
            <a:extLst>
              <a:ext uri="{FF2B5EF4-FFF2-40B4-BE49-F238E27FC236}">
                <a16:creationId xmlns:a16="http://schemas.microsoft.com/office/drawing/2014/main" id="{0E0F8FFA-8D6D-4FFC-BD42-D96179FD68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6932" y="6263112"/>
            <a:ext cx="1017142" cy="29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3420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34209"/>
  <p:tag name="AS_OS" val="Microsoft Windows NT 6.2.9200.0"/>
  <p:tag name="AS_RELEASE_DATE" val="2014.02.25"/>
  <p:tag name="AS_TITLE" val="Aspose.Slides for .NET 4.0"/>
  <p:tag name="AS_VERSION" val="8.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HPM Powerpoint Theme">
  <a:themeElements>
    <a:clrScheme name="Custom Design 1">
      <a:dk1>
        <a:srgbClr val="4D4D4D"/>
      </a:dk1>
      <a:lt1>
        <a:srgbClr val="FFFFFF"/>
      </a:lt1>
      <a:dk2>
        <a:srgbClr val="1E2268"/>
      </a:dk2>
      <a:lt2>
        <a:srgbClr val="808080"/>
      </a:lt2>
      <a:accent1>
        <a:srgbClr val="4B6CC9"/>
      </a:accent1>
      <a:accent2>
        <a:srgbClr val="C6D9FA"/>
      </a:accent2>
      <a:accent3>
        <a:srgbClr val="FFFFFF"/>
      </a:accent3>
      <a:accent4>
        <a:srgbClr val="404040"/>
      </a:accent4>
      <a:accent5>
        <a:srgbClr val="B1BAE1"/>
      </a:accent5>
      <a:accent6>
        <a:srgbClr val="B3C4E3"/>
      </a:accent6>
      <a:hlink>
        <a:srgbClr val="A9A173"/>
      </a:hlink>
      <a:folHlink>
        <a:srgbClr val="E67D00"/>
      </a:folHlink>
    </a:clrScheme>
    <a:fontScheme name="Custom Design">
      <a:majorFont>
        <a:latin typeface="EngraversGothic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anchor="ctr"/>
      <a:lstStyle>
        <a:defPPr algn="ctr" eaLnBrk="1" hangingPunct="1">
          <a:defRPr sz="10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Custom Design 1">
        <a:dk1>
          <a:srgbClr val="4D4D4D"/>
        </a:dk1>
        <a:lt1>
          <a:srgbClr val="FFFFFF"/>
        </a:lt1>
        <a:dk2>
          <a:srgbClr val="1E2268"/>
        </a:dk2>
        <a:lt2>
          <a:srgbClr val="808080"/>
        </a:lt2>
        <a:accent1>
          <a:srgbClr val="4B6CC9"/>
        </a:accent1>
        <a:accent2>
          <a:srgbClr val="C6D9FA"/>
        </a:accent2>
        <a:accent3>
          <a:srgbClr val="FFFFFF"/>
        </a:accent3>
        <a:accent4>
          <a:srgbClr val="404040"/>
        </a:accent4>
        <a:accent5>
          <a:srgbClr val="B1BAE1"/>
        </a:accent5>
        <a:accent6>
          <a:srgbClr val="B3C4E3"/>
        </a:accent6>
        <a:hlink>
          <a:srgbClr val="A9A173"/>
        </a:hlink>
        <a:folHlink>
          <a:srgbClr val="E67D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45374</TotalTime>
  <Words>2898</Words>
  <Application>Microsoft Office PowerPoint</Application>
  <PresentationFormat>On-screen Show (4:3)</PresentationFormat>
  <Paragraphs>356</Paragraphs>
  <Slides>36</Slides>
  <Notes>36</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36</vt:i4>
      </vt:variant>
    </vt:vector>
  </HeadingPairs>
  <TitlesOfParts>
    <vt:vector size="55" baseType="lpstr">
      <vt:lpstr>Arial</vt:lpstr>
      <vt:lpstr>Calibri</vt:lpstr>
      <vt:lpstr>Calibri Light</vt:lpstr>
      <vt:lpstr>Century Gothic</vt:lpstr>
      <vt:lpstr>EngraversGothic BT</vt:lpstr>
      <vt:lpstr>Lato</vt:lpstr>
      <vt:lpstr>Lato Heavy</vt:lpstr>
      <vt:lpstr>Lato Light</vt:lpstr>
      <vt:lpstr>Lato Semibold</vt:lpstr>
      <vt:lpstr>Microsoft Yi Baiti</vt:lpstr>
      <vt:lpstr>Segoe UI Light</vt:lpstr>
      <vt:lpstr>Segoe UI Semilight</vt:lpstr>
      <vt:lpstr>Symbol</vt:lpstr>
      <vt:lpstr>Wingdings</vt:lpstr>
      <vt:lpstr>Office Theme</vt:lpstr>
      <vt:lpstr>2_Office Theme</vt:lpstr>
      <vt:lpstr>Office Theme</vt:lpstr>
      <vt:lpstr>HPM Powerpoint Theme</vt:lpstr>
      <vt:lpstr>1_Office Theme</vt:lpstr>
      <vt:lpstr>401(k) News and Best Practices</vt:lpstr>
      <vt:lpstr>Retirement Plan Specialists</vt:lpstr>
      <vt:lpstr>PowerPoint Presentation</vt:lpstr>
      <vt:lpstr>The SECURE Act</vt:lpstr>
      <vt:lpstr>Saver’s Credit - 2020</vt:lpstr>
      <vt:lpstr>CARES Act and COVID-19 Relief Package</vt:lpstr>
      <vt:lpstr>IRS &amp; DOL CARES Act Guidance &amp; Clarifications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Employee Financial Anxiety and Vulnerability </vt:lpstr>
      <vt:lpstr>PowerPoint Presentation</vt:lpstr>
      <vt:lpstr>PowerPoint Presentation</vt:lpstr>
      <vt:lpstr>PowerPoint Presentation</vt:lpstr>
      <vt:lpstr>Employee Advice &amp;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Ameriflex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Troy Hammond</dc:creator>
  <cp:lastModifiedBy>Lisa Vilardi</cp:lastModifiedBy>
  <cp:revision>2225</cp:revision>
  <cp:lastPrinted>2020-10-12T12:42:00Z</cp:lastPrinted>
  <dcterms:created xsi:type="dcterms:W3CDTF">2010-04-23T17:20:36Z</dcterms:created>
  <dcterms:modified xsi:type="dcterms:W3CDTF">2020-10-15T18:00:51Z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