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67" r:id="rId5"/>
    <p:sldId id="285" r:id="rId6"/>
    <p:sldId id="302" r:id="rId7"/>
    <p:sldId id="294" r:id="rId8"/>
    <p:sldId id="309" r:id="rId9"/>
    <p:sldId id="2437" r:id="rId10"/>
    <p:sldId id="2443" r:id="rId11"/>
    <p:sldId id="290" r:id="rId12"/>
    <p:sldId id="301" r:id="rId13"/>
    <p:sldId id="303" r:id="rId14"/>
    <p:sldId id="2447" r:id="rId15"/>
    <p:sldId id="2445" r:id="rId16"/>
    <p:sldId id="2444" r:id="rId17"/>
    <p:sldId id="304" r:id="rId18"/>
    <p:sldId id="305" r:id="rId19"/>
    <p:sldId id="308" r:id="rId20"/>
    <p:sldId id="2446" r:id="rId21"/>
  </p:sldIdLst>
  <p:sldSz cx="12192000" cy="6858000"/>
  <p:notesSz cx="6858000" cy="9144000"/>
  <p:defaultTextStyle>
    <a:defPPr>
      <a:defRPr lang="en-US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ron Silver" initials="AS" lastIdx="1" clrIdx="0">
    <p:extLst>
      <p:ext uri="{19B8F6BF-5375-455C-9EA6-DF929625EA0E}">
        <p15:presenceInfo xmlns:p15="http://schemas.microsoft.com/office/powerpoint/2012/main" userId="S::asilver@vestian.com::366cc689-f3b2-4252-96b3-7c12921434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468"/>
    <a:srgbClr val="F9F9F9"/>
    <a:srgbClr val="E6EBF1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397CD9-0F20-480F-818C-7F8294E6D4E7}" v="779" dt="2020-10-06T15:32:16.356"/>
    <p1510:client id="{365B4A21-857E-E82B-3A6F-1B5BDBE4CBDB}" v="80" dt="2020-10-05T17:53:49.420"/>
    <p1510:client id="{6E448ECD-D7CA-215A-5FA7-F3AD943BCEC9}" v="20" dt="2020-10-05T17:16:06.842"/>
    <p1510:client id="{720E0604-39D8-1A4B-2563-1BEB752987DF}" v="3" dt="2020-10-06T14:44:24.170"/>
    <p1510:client id="{7C903E78-E40E-87E6-01D3-6D44F26945DC}" v="133" dt="2020-10-05T16:32:12.216"/>
    <p1510:client id="{912AAE4A-7D8C-F907-8595-D76EA054A23F}" v="8" dt="2020-10-05T17:05:46.964"/>
    <p1510:client id="{B5C4C455-100D-6DE1-9CF0-3BF0B3CF0EC9}" v="10" dt="2020-10-06T06:27:35.416"/>
    <p1510:client id="{CB31143E-EBD2-8D72-16FA-85A86512EFA0}" v="7" dt="2020-10-06T14:39:29.546"/>
    <p1510:client id="{FA05E0CD-D43B-81B1-7503-7B57C8DA8819}" v="7" dt="2020-10-06T05:44:43.688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98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8E812-0598-2540-99B5-E547CC4DD2B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8C337-009D-CB4A-B0CB-3F56602DF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0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7484B-B694-48A0-9B8A-6F3A5D7F2B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26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7484B-B694-48A0-9B8A-6F3A5D7F2B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5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F45A117-7C4A-EE43-BF85-7B4C554F67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856E9F9-24FA-AA4F-B4B1-A8C7B6EB93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6" y="3466623"/>
            <a:ext cx="7293864" cy="369332"/>
          </a:xfrm>
        </p:spPr>
        <p:txBody>
          <a:bodyPr anchor="ctr" anchorCtr="0"/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Title of Presentation Goes Here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0FE414C-9592-2A4D-9395-7A5289C706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" y="569569"/>
            <a:ext cx="649631" cy="649631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537513A-40DD-0F47-9E88-2657039A25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819400"/>
            <a:ext cx="8820150" cy="498598"/>
          </a:xfrm>
        </p:spPr>
        <p:txBody>
          <a:bodyPr>
            <a:spAutoFit/>
          </a:bodyPr>
          <a:lstStyle>
            <a:lvl1pPr>
              <a:defRPr sz="3600" b="1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Vestian | Company Name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8011EB-1F50-144F-9B09-BBDE8C7CE3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124" y="4149501"/>
            <a:ext cx="3823783" cy="1938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March 1, 2019</a:t>
            </a:r>
          </a:p>
        </p:txBody>
      </p:sp>
    </p:spTree>
    <p:extLst>
      <p:ext uri="{BB962C8B-B14F-4D97-AF65-F5344CB8AC3E}">
        <p14:creationId xmlns:p14="http://schemas.microsoft.com/office/powerpoint/2010/main" val="3916858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E7153F7-148C-A345-9503-94E9ADE23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058400" cy="276999"/>
          </a:xfrm>
        </p:spPr>
        <p:txBody>
          <a:bodyPr lIns="0" tIns="0" rIns="0" bIns="0"/>
          <a:lstStyle/>
          <a:p>
            <a:r>
              <a:rPr lang="en-US"/>
              <a:t>Title Of Slide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D6A9AB-1F8B-DC41-AABB-D1528B27F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57200"/>
            <a:ext cx="6400800" cy="152349"/>
          </a:xfrm>
        </p:spPr>
        <p:txBody>
          <a:bodyPr/>
          <a:lstStyle>
            <a:lvl1pPr>
              <a:defRPr sz="1100" b="1" spc="5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TITLE OF PRESENTATION GOES HERE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3CA35C9-6D4C-964B-B1E6-1B4FF714E50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410200" y="1600200"/>
            <a:ext cx="13716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F7DBF17C-CEE7-E34E-BDA8-5B9E879B1E2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010400" y="1600200"/>
            <a:ext cx="13716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B413357-4207-084C-836E-83F15115C0D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0210800" y="1600200"/>
            <a:ext cx="13716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0571B16A-154C-3F4F-992B-CDAF284DD9D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610600" y="1600200"/>
            <a:ext cx="13716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678CE743-393C-AB4E-8269-CE63EAFD26BA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5410200" y="3886200"/>
            <a:ext cx="13716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584E4246-9B73-C148-A6F1-CC664D611EA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7010400" y="3886200"/>
            <a:ext cx="13716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1C90FEC5-A43C-264E-ADBF-84E2CD9A80B0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0210800" y="3886200"/>
            <a:ext cx="13716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AF9D100E-7268-5246-B4C3-96A5247B1C2B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8610600" y="3886200"/>
            <a:ext cx="13716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8F45FAC9-9BAE-904A-B758-9AF88DCCB1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600" y="1600201"/>
            <a:ext cx="4572000" cy="266035"/>
          </a:xfrm>
        </p:spPr>
        <p:txBody>
          <a:bodyPr/>
          <a:lstStyle>
            <a:lvl1pPr>
              <a:lnSpc>
                <a:spcPct val="140000"/>
              </a:lnSpc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Paragraph copy goes here.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903DEE8-E1B0-0C4C-A91B-DC1B81B5889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10200" y="2987251"/>
            <a:ext cx="886968" cy="16927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2F4E8AC7-B1DC-924A-B76F-71A91CF442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10400" y="2987251"/>
            <a:ext cx="886968" cy="16927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A372353C-8DCD-1345-B083-DAE3774F0FC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10600" y="2987251"/>
            <a:ext cx="886968" cy="16927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EE41050-4C65-4549-AFFF-042E77A450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210800" y="2987251"/>
            <a:ext cx="886968" cy="16927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8C3D33DF-EEE8-4E48-B3EF-D32F31A3845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10200" y="5257800"/>
            <a:ext cx="886968" cy="16927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61B5EFDE-8CE5-4046-894C-3D1DB7F7FDF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10400" y="5257800"/>
            <a:ext cx="886968" cy="16927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EC7A7838-45D0-A348-A18E-26ABAF158EF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10600" y="5257800"/>
            <a:ext cx="886968" cy="16927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295156B-C3DB-B446-AF18-58F05722F54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10800" y="5257800"/>
            <a:ext cx="886968" cy="16927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Footer Placeholder 2">
            <a:extLst>
              <a:ext uri="{FF2B5EF4-FFF2-40B4-BE49-F238E27FC236}">
                <a16:creationId xmlns:a16="http://schemas.microsoft.com/office/drawing/2014/main" id="{F5FDBDB2-10C4-634F-B0AC-AF0922E407C6}"/>
              </a:ext>
            </a:extLst>
          </p:cNvPr>
          <p:cNvSpPr txBox="1">
            <a:spLocks/>
          </p:cNvSpPr>
          <p:nvPr userDrawn="1"/>
        </p:nvSpPr>
        <p:spPr>
          <a:xfrm>
            <a:off x="609600" y="6176387"/>
            <a:ext cx="1655619" cy="220894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36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Vestian</a:t>
            </a:r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0016269C-51A2-6743-8BE1-031BF306DF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2400" y="6201714"/>
            <a:ext cx="381000" cy="246221"/>
          </a:xfrm>
        </p:spPr>
        <p:txBody>
          <a:bodyPr/>
          <a:lstStyle/>
          <a:p>
            <a:fld id="{FA8DE780-293E-4E4E-871C-7D00F215C3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90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ie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E7153F7-148C-A345-9503-94E9ADE23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058400" cy="276999"/>
          </a:xfrm>
        </p:spPr>
        <p:txBody>
          <a:bodyPr lIns="0" tIns="0" rIns="0" bIns="0"/>
          <a:lstStyle/>
          <a:p>
            <a:r>
              <a:rPr lang="en-US"/>
              <a:t>Title Of Slide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D6A9AB-1F8B-DC41-AABB-D1528B27F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57200"/>
            <a:ext cx="6400800" cy="152349"/>
          </a:xfrm>
        </p:spPr>
        <p:txBody>
          <a:bodyPr/>
          <a:lstStyle>
            <a:lvl1pPr>
              <a:defRPr sz="1100" b="1" spc="5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TITLE OF PRESENTATION GOES HERE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3CA35C9-6D4C-964B-B1E6-1B4FF714E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792" y="1600200"/>
            <a:ext cx="22860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F7DBF17C-CEE7-E34E-BDA8-5B9E879B1E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81401" y="1600200"/>
            <a:ext cx="22860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B413357-4207-084C-836E-83F15115C0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75064" y="1600200"/>
            <a:ext cx="22860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0571B16A-154C-3F4F-992B-CDAF284DD9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80633" y="1600200"/>
            <a:ext cx="22860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678CE743-393C-AB4E-8269-CE63EAFD26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1792" y="3886200"/>
            <a:ext cx="22860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584E4246-9B73-C148-A6F1-CC664D611EA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80633" y="3886200"/>
            <a:ext cx="22860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1C90FEC5-A43C-264E-ADBF-84E2CD9A80B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275064" y="3886200"/>
            <a:ext cx="22860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AF9D100E-7268-5246-B4C3-96A5247B1C2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581401" y="3886200"/>
            <a:ext cx="22860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903DEE8-E1B0-0C4C-A91B-DC1B81B5889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792" y="2987251"/>
            <a:ext cx="886968" cy="16927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2F4E8AC7-B1DC-924A-B76F-71A91CF442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81401" y="2987251"/>
            <a:ext cx="886968" cy="16927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A372353C-8DCD-1345-B083-DAE3774F0FC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0633" y="2987251"/>
            <a:ext cx="886968" cy="16927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EE41050-4C65-4549-AFFF-042E77A450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75064" y="2987251"/>
            <a:ext cx="886968" cy="16927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8C3D33DF-EEE8-4E48-B3EF-D32F31A3845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9224" y="5257800"/>
            <a:ext cx="886968" cy="16927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61B5EFDE-8CE5-4046-894C-3D1DB7F7FDF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81401" y="5257800"/>
            <a:ext cx="886968" cy="16927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EC7A7838-45D0-A348-A18E-26ABAF158EF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80633" y="5257800"/>
            <a:ext cx="886968" cy="16927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295156B-C3DB-B446-AF18-58F05722F54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75064" y="5257800"/>
            <a:ext cx="886968" cy="16927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Footer Placeholder 2">
            <a:extLst>
              <a:ext uri="{FF2B5EF4-FFF2-40B4-BE49-F238E27FC236}">
                <a16:creationId xmlns:a16="http://schemas.microsoft.com/office/drawing/2014/main" id="{4CE9826A-B4BE-374D-9DA8-EDCF11305509}"/>
              </a:ext>
            </a:extLst>
          </p:cNvPr>
          <p:cNvSpPr txBox="1">
            <a:spLocks/>
          </p:cNvSpPr>
          <p:nvPr userDrawn="1"/>
        </p:nvSpPr>
        <p:spPr>
          <a:xfrm>
            <a:off x="609600" y="6201714"/>
            <a:ext cx="1655619" cy="220894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36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Vestian</a:t>
            </a:r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C8A01080-20EC-6E4A-BE8B-8AF19C6107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2400" y="6201714"/>
            <a:ext cx="381000" cy="246221"/>
          </a:xfrm>
        </p:spPr>
        <p:txBody>
          <a:bodyPr/>
          <a:lstStyle/>
          <a:p>
            <a:fld id="{FA8DE780-293E-4E4E-871C-7D00F215C3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69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antages/Disadvan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A518F-1B40-5440-9BFE-C941CFC781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2400" y="6201714"/>
            <a:ext cx="381000" cy="246221"/>
          </a:xfrm>
        </p:spPr>
        <p:txBody>
          <a:bodyPr/>
          <a:lstStyle/>
          <a:p>
            <a:fld id="{FA8DE780-293E-4E4E-871C-7D00F215C3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8BBEB91-8BD0-C741-8F9D-7D8B6F652F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0211" y="2133600"/>
            <a:ext cx="3784144" cy="112575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Paragraph copy goes here.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Body Paragraph copy goes here.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Body Paragraph copy goes here.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5F504F7C-D0F3-4041-AA81-A761C0569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10400" y="2133600"/>
            <a:ext cx="3886200" cy="112575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Paragraph copy goes here.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Body Paragraph copy goes here.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Body Paragraph copy goes here.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143A9057-06D7-1D4B-A44C-14110F9E6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3200" y="1600200"/>
            <a:ext cx="365760" cy="36576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BD3FD4A-1B6D-3844-85F2-317782170691}"/>
              </a:ext>
            </a:extLst>
          </p:cNvPr>
          <p:cNvSpPr/>
          <p:nvPr userDrawn="1"/>
        </p:nvSpPr>
        <p:spPr>
          <a:xfrm>
            <a:off x="6991271" y="1629193"/>
            <a:ext cx="1481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/>
              <a:t>Disadvantages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4A6DBC-975B-1143-935A-D37D6E0A2E68}"/>
              </a:ext>
            </a:extLst>
          </p:cNvPr>
          <p:cNvSpPr/>
          <p:nvPr userDrawn="1"/>
        </p:nvSpPr>
        <p:spPr>
          <a:xfrm>
            <a:off x="1520211" y="1629193"/>
            <a:ext cx="12490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/>
              <a:t>Advantages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D3ED7954-ACDE-8C4C-80E0-F04A2B80C1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800" y="1600200"/>
            <a:ext cx="365760" cy="365760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46BE6841-4A70-AD40-8F4A-9CC459A0E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058400" cy="276999"/>
          </a:xfrm>
        </p:spPr>
        <p:txBody>
          <a:bodyPr lIns="0" tIns="0" rIns="0" bIns="0"/>
          <a:lstStyle/>
          <a:p>
            <a:r>
              <a:rPr lang="en-US"/>
              <a:t>Title Of Slide Goes Here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5893B68F-642A-564D-AA9C-D931DF214F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57200"/>
            <a:ext cx="6400800" cy="152349"/>
          </a:xfrm>
        </p:spPr>
        <p:txBody>
          <a:bodyPr/>
          <a:lstStyle>
            <a:lvl1pPr>
              <a:defRPr sz="1100" b="1" spc="5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TITLE OF PRESENTATION GOES HERE</a:t>
            </a:r>
          </a:p>
        </p:txBody>
      </p:sp>
      <p:sp>
        <p:nvSpPr>
          <p:cNvPr id="36" name="Footer Placeholder 2">
            <a:extLst>
              <a:ext uri="{FF2B5EF4-FFF2-40B4-BE49-F238E27FC236}">
                <a16:creationId xmlns:a16="http://schemas.microsoft.com/office/drawing/2014/main" id="{F551F29E-AE32-FB46-BDCB-0863E49E661A}"/>
              </a:ext>
            </a:extLst>
          </p:cNvPr>
          <p:cNvSpPr txBox="1">
            <a:spLocks/>
          </p:cNvSpPr>
          <p:nvPr userDrawn="1"/>
        </p:nvSpPr>
        <p:spPr>
          <a:xfrm>
            <a:off x="609600" y="6201714"/>
            <a:ext cx="1655619" cy="220894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36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Vestian</a:t>
            </a:r>
          </a:p>
        </p:txBody>
      </p:sp>
    </p:spTree>
    <p:extLst>
      <p:ext uri="{BB962C8B-B14F-4D97-AF65-F5344CB8AC3E}">
        <p14:creationId xmlns:p14="http://schemas.microsoft.com/office/powerpoint/2010/main" val="2789348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ing Profile - 1:1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D3AE8-346C-5545-BC88-3D86D53B2E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2400" y="6201714"/>
            <a:ext cx="381000" cy="246221"/>
          </a:xfrm>
        </p:spPr>
        <p:txBody>
          <a:bodyPr/>
          <a:lstStyle/>
          <a:p>
            <a:fld id="{FA8DE780-293E-4E4E-871C-7D00F215C3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A0E8557-B0CC-8442-9F68-B12771CD37E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10400" y="1600201"/>
            <a:ext cx="3657600" cy="3657599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AF5C944-879D-474B-8F28-44D92DC52C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600201"/>
            <a:ext cx="4572000" cy="319831"/>
          </a:xfrm>
        </p:spPr>
        <p:txBody>
          <a:bodyPr bIns="91440"/>
          <a:lstStyle>
            <a:lvl1pPr>
              <a:lnSpc>
                <a:spcPct val="140000"/>
              </a:lnSpc>
              <a:defRPr sz="1200" b="1" spc="5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 OF SECTION GOES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91D137-2898-E84F-8202-A01FC0F9B5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142505"/>
            <a:ext cx="4572000" cy="184666"/>
          </a:xfr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Paragraph copy goes here.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952F792-4A09-764B-8A03-50B26C62EB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696" y="1936275"/>
            <a:ext cx="4572000" cy="184666"/>
          </a:xfr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Paragraph copy goes here.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DC9ECA4-1AF8-9043-A79F-BC27799547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2821804"/>
            <a:ext cx="4572000" cy="319831"/>
          </a:xfrm>
        </p:spPr>
        <p:txBody>
          <a:bodyPr bIns="91440"/>
          <a:lstStyle>
            <a:lvl1pPr>
              <a:lnSpc>
                <a:spcPct val="140000"/>
              </a:lnSpc>
              <a:defRPr sz="1200" b="1" spc="5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 OF SECTION GOES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A9258CD-40CD-3B40-B68B-BB55E35C77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4572000"/>
            <a:ext cx="4572000" cy="184666"/>
          </a:xfr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Paragraph copy goes here.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95F509F-5DE2-A74F-8CAB-866D00155B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4228944"/>
            <a:ext cx="4572000" cy="319831"/>
          </a:xfrm>
        </p:spPr>
        <p:txBody>
          <a:bodyPr bIns="91440"/>
          <a:lstStyle>
            <a:lvl1pPr>
              <a:lnSpc>
                <a:spcPct val="140000"/>
              </a:lnSpc>
              <a:defRPr sz="1200" b="1" spc="5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 OF SECTION GOES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2CB5525-1F91-A64B-8C5D-68461CB26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058400" cy="276999"/>
          </a:xfrm>
        </p:spPr>
        <p:txBody>
          <a:bodyPr lIns="0" tIns="0" rIns="0" bIns="0"/>
          <a:lstStyle/>
          <a:p>
            <a:r>
              <a:rPr lang="en-US"/>
              <a:t>Title Of Slide Goes Here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B7305FDF-EB06-5B4C-AAA9-219E4531AE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57200"/>
            <a:ext cx="6400800" cy="152349"/>
          </a:xfrm>
        </p:spPr>
        <p:txBody>
          <a:bodyPr/>
          <a:lstStyle>
            <a:lvl1pPr>
              <a:defRPr sz="1100" b="1" spc="5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OPPORTUNITY ANALYSIS</a:t>
            </a: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4EB918C6-03BC-F14D-831B-7FAD4D84EFAF}"/>
              </a:ext>
            </a:extLst>
          </p:cNvPr>
          <p:cNvSpPr txBox="1">
            <a:spLocks/>
          </p:cNvSpPr>
          <p:nvPr userDrawn="1"/>
        </p:nvSpPr>
        <p:spPr>
          <a:xfrm>
            <a:off x="609600" y="6201714"/>
            <a:ext cx="1655619" cy="220894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36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Vestian</a:t>
            </a:r>
          </a:p>
        </p:txBody>
      </p:sp>
    </p:spTree>
    <p:extLst>
      <p:ext uri="{BB962C8B-B14F-4D97-AF65-F5344CB8AC3E}">
        <p14:creationId xmlns:p14="http://schemas.microsoft.com/office/powerpoint/2010/main" val="2208301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ing Profile - 4:3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D3AE8-346C-5545-BC88-3D86D53B2E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2400" y="6201714"/>
            <a:ext cx="381000" cy="246221"/>
          </a:xfrm>
        </p:spPr>
        <p:txBody>
          <a:bodyPr/>
          <a:lstStyle/>
          <a:p>
            <a:fld id="{FA8DE780-293E-4E4E-871C-7D00F215C3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A0E8557-B0CC-8442-9F68-B12771CD37E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04302" y="1600199"/>
            <a:ext cx="4572001" cy="3429001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78AF6133-D5B1-034C-9FF9-0576A031D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058400" cy="276999"/>
          </a:xfrm>
        </p:spPr>
        <p:txBody>
          <a:bodyPr lIns="0" tIns="0" rIns="0" bIns="0"/>
          <a:lstStyle/>
          <a:p>
            <a:r>
              <a:rPr lang="en-US"/>
              <a:t>Title Of Slide Goes Here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21D8E5D6-CFDD-F74C-A735-ECAAEABA89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57200"/>
            <a:ext cx="6400800" cy="152349"/>
          </a:xfrm>
        </p:spPr>
        <p:txBody>
          <a:bodyPr/>
          <a:lstStyle>
            <a:lvl1pPr>
              <a:defRPr sz="1100" b="1" spc="5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OPPORTUNITY ANALYSIS</a:t>
            </a:r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1DCAC26B-EBC1-574F-8B56-04C7EBDAEECD}"/>
              </a:ext>
            </a:extLst>
          </p:cNvPr>
          <p:cNvSpPr txBox="1">
            <a:spLocks/>
          </p:cNvSpPr>
          <p:nvPr userDrawn="1"/>
        </p:nvSpPr>
        <p:spPr>
          <a:xfrm>
            <a:off x="609600" y="6201714"/>
            <a:ext cx="1655619" cy="220894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36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Vestian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69F041-94EC-E546-9F64-5C8438B998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957927"/>
            <a:ext cx="5486400" cy="2832891"/>
          </a:xfrm>
        </p:spPr>
        <p:txBody>
          <a:bodyPr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</a:lstStyle>
          <a:p>
            <a:pPr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400"/>
              <a:t>Lorem ipsum dolor sit </a:t>
            </a:r>
            <a:r>
              <a:rPr lang="en-US" sz="1400" err="1"/>
              <a:t>amet</a:t>
            </a:r>
            <a:r>
              <a:rPr lang="en-US" sz="1400"/>
              <a:t>, </a:t>
            </a:r>
            <a:r>
              <a:rPr lang="en-US" sz="1400" err="1"/>
              <a:t>consectetur</a:t>
            </a:r>
            <a:r>
              <a:rPr lang="en-US" sz="1400"/>
              <a:t> </a:t>
            </a:r>
            <a:r>
              <a:rPr lang="en-US" sz="1400" err="1"/>
              <a:t>adipiscing</a:t>
            </a:r>
            <a:r>
              <a:rPr lang="en-US" sz="1400"/>
              <a:t> </a:t>
            </a:r>
            <a:r>
              <a:rPr lang="en-US" sz="1400" err="1"/>
              <a:t>elit</a:t>
            </a:r>
            <a:r>
              <a:rPr lang="en-US" sz="1400"/>
              <a:t>, </a:t>
            </a:r>
            <a:r>
              <a:rPr lang="en-US" sz="1400" err="1"/>
              <a:t>sed</a:t>
            </a:r>
            <a:r>
              <a:rPr lang="en-US" sz="1400"/>
              <a:t> do </a:t>
            </a:r>
            <a:r>
              <a:rPr lang="en-US" sz="1400" err="1"/>
              <a:t>eiusmod</a:t>
            </a:r>
            <a:r>
              <a:rPr lang="en-US" sz="1400"/>
              <a:t> </a:t>
            </a:r>
            <a:r>
              <a:rPr lang="en-US" sz="1400" err="1"/>
              <a:t>tempor</a:t>
            </a:r>
            <a:r>
              <a:rPr lang="en-US" sz="1400"/>
              <a:t> </a:t>
            </a:r>
            <a:r>
              <a:rPr lang="en-US" sz="1400" err="1"/>
              <a:t>incididunt</a:t>
            </a:r>
            <a:r>
              <a:rPr lang="en-US" sz="1400"/>
              <a:t> </a:t>
            </a:r>
            <a:r>
              <a:rPr lang="en-US" sz="1400" err="1"/>
              <a:t>ut</a:t>
            </a:r>
            <a:r>
              <a:rPr lang="en-US" sz="1400"/>
              <a:t> </a:t>
            </a:r>
            <a:r>
              <a:rPr lang="en-US" sz="1400" err="1"/>
              <a:t>labore</a:t>
            </a:r>
            <a:r>
              <a:rPr lang="en-US" sz="1400"/>
              <a:t> et dolore magna </a:t>
            </a:r>
            <a:r>
              <a:rPr lang="en-US" sz="1400" err="1"/>
              <a:t>aliqua</a:t>
            </a:r>
            <a:r>
              <a:rPr lang="en-US" sz="1400"/>
              <a:t>.</a:t>
            </a:r>
          </a:p>
          <a:p>
            <a:pPr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400"/>
              <a:t>Ut </a:t>
            </a:r>
            <a:r>
              <a:rPr lang="en-US" sz="1400" err="1"/>
              <a:t>enim</a:t>
            </a:r>
            <a:r>
              <a:rPr lang="en-US" sz="1400"/>
              <a:t> ad minim </a:t>
            </a:r>
            <a:r>
              <a:rPr lang="en-US" sz="1400" err="1"/>
              <a:t>veniam</a:t>
            </a:r>
            <a:r>
              <a:rPr lang="en-US" sz="1400"/>
              <a:t>, </a:t>
            </a:r>
            <a:r>
              <a:rPr lang="en-US" sz="1400" err="1"/>
              <a:t>quis</a:t>
            </a:r>
            <a:r>
              <a:rPr lang="en-US" sz="1400"/>
              <a:t> </a:t>
            </a:r>
            <a:r>
              <a:rPr lang="en-US" sz="1400" err="1"/>
              <a:t>nostrud</a:t>
            </a:r>
            <a:r>
              <a:rPr lang="en-US" sz="1400"/>
              <a:t> exercitation </a:t>
            </a:r>
            <a:r>
              <a:rPr lang="en-US" sz="1400" err="1"/>
              <a:t>ullamco</a:t>
            </a:r>
            <a:r>
              <a:rPr lang="en-US" sz="1400"/>
              <a:t> </a:t>
            </a:r>
            <a:r>
              <a:rPr lang="en-US" sz="1400" err="1"/>
              <a:t>laboris</a:t>
            </a:r>
            <a:r>
              <a:rPr lang="en-US" sz="1400"/>
              <a:t> nisi </a:t>
            </a:r>
            <a:r>
              <a:rPr lang="en-US" sz="1400" err="1"/>
              <a:t>ut</a:t>
            </a:r>
            <a:r>
              <a:rPr lang="en-US" sz="1400"/>
              <a:t> </a:t>
            </a:r>
            <a:r>
              <a:rPr lang="en-US" sz="1400" err="1"/>
              <a:t>aliquip</a:t>
            </a:r>
            <a:r>
              <a:rPr lang="en-US" sz="1400"/>
              <a:t> ex </a:t>
            </a:r>
            <a:r>
              <a:rPr lang="en-US" sz="1400" err="1"/>
              <a:t>ea</a:t>
            </a:r>
            <a:r>
              <a:rPr lang="en-US" sz="1400"/>
              <a:t> </a:t>
            </a:r>
            <a:r>
              <a:rPr lang="en-US" sz="1400" err="1"/>
              <a:t>commodo</a:t>
            </a:r>
            <a:r>
              <a:rPr lang="en-US" sz="1400"/>
              <a:t> </a:t>
            </a:r>
            <a:r>
              <a:rPr lang="en-US" sz="1400" err="1"/>
              <a:t>consequat</a:t>
            </a:r>
            <a:r>
              <a:rPr lang="en-US" sz="1400"/>
              <a:t>.</a:t>
            </a:r>
          </a:p>
          <a:p>
            <a:pPr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400"/>
              <a:t>Duis </a:t>
            </a:r>
            <a:r>
              <a:rPr lang="en-US" sz="1400" err="1"/>
              <a:t>aute</a:t>
            </a:r>
            <a:r>
              <a:rPr lang="en-US" sz="1400"/>
              <a:t> </a:t>
            </a:r>
            <a:r>
              <a:rPr lang="en-US" sz="1400" err="1"/>
              <a:t>irure</a:t>
            </a:r>
            <a:r>
              <a:rPr lang="en-US" sz="1400"/>
              <a:t> dolor in </a:t>
            </a:r>
            <a:r>
              <a:rPr lang="en-US" sz="1400" err="1"/>
              <a:t>reprehenderit</a:t>
            </a:r>
            <a:r>
              <a:rPr lang="en-US" sz="1400"/>
              <a:t> in </a:t>
            </a:r>
            <a:r>
              <a:rPr lang="en-US" sz="1400" err="1"/>
              <a:t>voluptate</a:t>
            </a:r>
            <a:r>
              <a:rPr lang="en-US" sz="1400"/>
              <a:t> </a:t>
            </a:r>
            <a:r>
              <a:rPr lang="en-US" sz="1400" err="1"/>
              <a:t>velit</a:t>
            </a:r>
            <a:r>
              <a:rPr lang="en-US" sz="1400"/>
              <a:t> </a:t>
            </a:r>
            <a:r>
              <a:rPr lang="en-US" sz="1400" err="1"/>
              <a:t>esse</a:t>
            </a:r>
            <a:r>
              <a:rPr lang="en-US" sz="1400"/>
              <a:t> </a:t>
            </a:r>
            <a:r>
              <a:rPr lang="en-US" sz="1400" err="1"/>
              <a:t>cillum</a:t>
            </a:r>
            <a:r>
              <a:rPr lang="en-US" sz="1400"/>
              <a:t> dolore </a:t>
            </a:r>
            <a:r>
              <a:rPr lang="en-US" sz="1400" err="1"/>
              <a:t>eu</a:t>
            </a:r>
            <a:r>
              <a:rPr lang="en-US" sz="1400"/>
              <a:t> </a:t>
            </a:r>
            <a:r>
              <a:rPr lang="en-US" sz="1400" err="1"/>
              <a:t>fugiat</a:t>
            </a:r>
            <a:r>
              <a:rPr lang="en-US" sz="1400"/>
              <a:t> </a:t>
            </a:r>
            <a:r>
              <a:rPr lang="en-US" sz="1400" err="1"/>
              <a:t>nulla</a:t>
            </a:r>
            <a:r>
              <a:rPr lang="en-US" sz="1400"/>
              <a:t> </a:t>
            </a:r>
            <a:r>
              <a:rPr lang="en-US" sz="1400" err="1"/>
              <a:t>pariatur</a:t>
            </a:r>
            <a:r>
              <a:rPr lang="en-US" sz="1400"/>
              <a:t>. </a:t>
            </a:r>
            <a:r>
              <a:rPr lang="en-US" sz="1400" err="1"/>
              <a:t>Excepteur</a:t>
            </a:r>
            <a:r>
              <a:rPr lang="en-US" sz="1400"/>
              <a:t> </a:t>
            </a:r>
            <a:r>
              <a:rPr lang="en-US" sz="1400" err="1"/>
              <a:t>sint</a:t>
            </a:r>
            <a:r>
              <a:rPr lang="en-US" sz="1400"/>
              <a:t> </a:t>
            </a:r>
            <a:r>
              <a:rPr lang="en-US" sz="1400" err="1"/>
              <a:t>occaecat</a:t>
            </a:r>
            <a:r>
              <a:rPr lang="en-US" sz="1400"/>
              <a:t> </a:t>
            </a:r>
            <a:r>
              <a:rPr lang="en-US" sz="1400" err="1"/>
              <a:t>cupidatat</a:t>
            </a:r>
            <a:r>
              <a:rPr lang="en-US" sz="1400"/>
              <a:t> non </a:t>
            </a:r>
            <a:r>
              <a:rPr lang="en-US" sz="1400" err="1"/>
              <a:t>proident</a:t>
            </a:r>
            <a:r>
              <a:rPr lang="en-US" sz="1400"/>
              <a:t>, </a:t>
            </a:r>
            <a:r>
              <a:rPr lang="en-US" sz="1400" err="1"/>
              <a:t>sunt</a:t>
            </a:r>
            <a:r>
              <a:rPr lang="en-US" sz="1400"/>
              <a:t> in culpa qui </a:t>
            </a:r>
            <a:r>
              <a:rPr lang="en-US" sz="1400" err="1"/>
              <a:t>officia</a:t>
            </a:r>
            <a:r>
              <a:rPr lang="en-US" sz="1400"/>
              <a:t> </a:t>
            </a:r>
            <a:r>
              <a:rPr lang="en-US" sz="1400" err="1"/>
              <a:t>deserunt</a:t>
            </a:r>
            <a:r>
              <a:rPr lang="en-US" sz="1400"/>
              <a:t> </a:t>
            </a:r>
            <a:r>
              <a:rPr lang="en-US" sz="1400" err="1"/>
              <a:t>mollit</a:t>
            </a:r>
            <a:r>
              <a:rPr lang="en-US" sz="1400"/>
              <a:t> </a:t>
            </a:r>
            <a:r>
              <a:rPr lang="en-US" sz="1400" err="1"/>
              <a:t>anim</a:t>
            </a:r>
            <a:r>
              <a:rPr lang="en-US" sz="1400"/>
              <a:t> id </a:t>
            </a:r>
            <a:r>
              <a:rPr lang="en-US" sz="1400" err="1"/>
              <a:t>est</a:t>
            </a:r>
            <a:r>
              <a:rPr lang="en-US" sz="1400"/>
              <a:t> </a:t>
            </a:r>
            <a:r>
              <a:rPr lang="en-US" sz="1400" err="1"/>
              <a:t>laborum</a:t>
            </a:r>
            <a:r>
              <a:rPr lang="en-US" sz="1400"/>
              <a:t>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D063C32-9C88-4644-B776-DE0EDADFA8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600200"/>
            <a:ext cx="5486400" cy="193899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Optional Title Here</a:t>
            </a:r>
          </a:p>
        </p:txBody>
      </p:sp>
    </p:spTree>
    <p:extLst>
      <p:ext uri="{BB962C8B-B14F-4D97-AF65-F5344CB8AC3E}">
        <p14:creationId xmlns:p14="http://schemas.microsoft.com/office/powerpoint/2010/main" val="223584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Analysis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B725B-63E5-D146-A70A-345B184412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2400" y="6201714"/>
            <a:ext cx="381000" cy="246221"/>
          </a:xfrm>
        </p:spPr>
        <p:txBody>
          <a:bodyPr/>
          <a:lstStyle/>
          <a:p>
            <a:fld id="{FA8DE780-293E-4E4E-871C-7D00F215C3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CAD209-F41B-4D48-8465-3D500067C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058400" cy="276999"/>
          </a:xfrm>
        </p:spPr>
        <p:txBody>
          <a:bodyPr lIns="0" tIns="0" rIns="0" bIns="0"/>
          <a:lstStyle/>
          <a:p>
            <a:r>
              <a:rPr lang="en-US"/>
              <a:t>Title Of Slide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63B7DDB-C75A-1F4C-A42C-01D226A577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57200"/>
            <a:ext cx="6400800" cy="152349"/>
          </a:xfrm>
        </p:spPr>
        <p:txBody>
          <a:bodyPr/>
          <a:lstStyle>
            <a:lvl1pPr>
              <a:defRPr sz="1100" b="1" spc="5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OPPORTUNITY ANALYSIS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208A66C-28A0-5B41-A0F5-B1CFC436BA7C}"/>
              </a:ext>
            </a:extLst>
          </p:cNvPr>
          <p:cNvSpPr txBox="1">
            <a:spLocks/>
          </p:cNvSpPr>
          <p:nvPr userDrawn="1"/>
        </p:nvSpPr>
        <p:spPr>
          <a:xfrm>
            <a:off x="609600" y="6201714"/>
            <a:ext cx="1655619" cy="220894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36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Vestian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B8E7E3-1AA5-E94F-A48B-FA3F1A15B3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2529" y="1600200"/>
            <a:ext cx="1647825" cy="109696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59CD10C-2859-2B44-84EF-735E35452A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39200" y="1600200"/>
            <a:ext cx="1647825" cy="109696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DE22A92-00AD-BE43-855A-E6230DDBB9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40033" y="1600200"/>
            <a:ext cx="1647825" cy="1096963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9F9E1BA-13AE-0044-8911-3D647C29BF6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41697" y="1600200"/>
            <a:ext cx="1647825" cy="109696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160DF4D-C29D-5748-9CD5-140F80C0D46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40865" y="1640207"/>
            <a:ext cx="1647825" cy="10969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98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Analysi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B725B-63E5-D146-A70A-345B184412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2400" y="6201714"/>
            <a:ext cx="381000" cy="246221"/>
          </a:xfrm>
        </p:spPr>
        <p:txBody>
          <a:bodyPr/>
          <a:lstStyle/>
          <a:p>
            <a:fld id="{FA8DE780-293E-4E4E-871C-7D00F215C3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CAD209-F41B-4D48-8465-3D500067C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058400" cy="276999"/>
          </a:xfrm>
        </p:spPr>
        <p:txBody>
          <a:bodyPr lIns="0" tIns="0" rIns="0" bIns="0"/>
          <a:lstStyle/>
          <a:p>
            <a:r>
              <a:rPr lang="en-US"/>
              <a:t>Title Of Slide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63B7DDB-C75A-1F4C-A42C-01D226A577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57200"/>
            <a:ext cx="6400800" cy="152349"/>
          </a:xfrm>
        </p:spPr>
        <p:txBody>
          <a:bodyPr/>
          <a:lstStyle>
            <a:lvl1pPr>
              <a:defRPr sz="1100" b="1" spc="5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OPPORTUNITY ANALYSIS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208A66C-28A0-5B41-A0F5-B1CFC436BA7C}"/>
              </a:ext>
            </a:extLst>
          </p:cNvPr>
          <p:cNvSpPr txBox="1">
            <a:spLocks/>
          </p:cNvSpPr>
          <p:nvPr userDrawn="1"/>
        </p:nvSpPr>
        <p:spPr>
          <a:xfrm>
            <a:off x="609600" y="6201714"/>
            <a:ext cx="1655619" cy="220894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36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Vestian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B8E7E3-1AA5-E94F-A48B-FA3F1A15B3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2529" y="1600200"/>
            <a:ext cx="1647825" cy="109696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DE22A92-00AD-BE43-855A-E6230DDBB9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38083" y="1600200"/>
            <a:ext cx="1647825" cy="1096963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9F9E1BA-13AE-0044-8911-3D647C29BF6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41047" y="1600200"/>
            <a:ext cx="1647825" cy="109696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160DF4D-C29D-5748-9CD5-140F80C0D46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39565" y="1640207"/>
            <a:ext cx="1647825" cy="10969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43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Analysis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B725B-63E5-D146-A70A-345B184412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2400" y="6201714"/>
            <a:ext cx="381000" cy="246221"/>
          </a:xfrm>
        </p:spPr>
        <p:txBody>
          <a:bodyPr/>
          <a:lstStyle/>
          <a:p>
            <a:fld id="{FA8DE780-293E-4E4E-871C-7D00F215C3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CAD209-F41B-4D48-8465-3D500067C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058400" cy="276999"/>
          </a:xfrm>
        </p:spPr>
        <p:txBody>
          <a:bodyPr lIns="0" tIns="0" rIns="0" bIns="0"/>
          <a:lstStyle/>
          <a:p>
            <a:r>
              <a:rPr lang="en-US"/>
              <a:t>Title Of Slide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63B7DDB-C75A-1F4C-A42C-01D226A577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57200"/>
            <a:ext cx="6400800" cy="152349"/>
          </a:xfrm>
        </p:spPr>
        <p:txBody>
          <a:bodyPr/>
          <a:lstStyle>
            <a:lvl1pPr>
              <a:defRPr sz="1100" b="1" spc="5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OPPORTUNITY ANALYSIS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208A66C-28A0-5B41-A0F5-B1CFC436BA7C}"/>
              </a:ext>
            </a:extLst>
          </p:cNvPr>
          <p:cNvSpPr txBox="1">
            <a:spLocks/>
          </p:cNvSpPr>
          <p:nvPr userDrawn="1"/>
        </p:nvSpPr>
        <p:spPr>
          <a:xfrm>
            <a:off x="609600" y="6201714"/>
            <a:ext cx="1655619" cy="220894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36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Vestian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B8E7E3-1AA5-E94F-A48B-FA3F1A15B3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2529" y="1600200"/>
            <a:ext cx="1647825" cy="1096963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9F9E1BA-13AE-0044-8911-3D647C29BF6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41047" y="1600200"/>
            <a:ext cx="1647825" cy="109696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160DF4D-C29D-5748-9CD5-140F80C0D46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39565" y="1640207"/>
            <a:ext cx="1647825" cy="10969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82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F56F5C-8F9A-6F4D-9166-9FFB52B2908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4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E4D9A2-A3BA-D540-9831-B7BF174C9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0" y="3152001"/>
            <a:ext cx="6477000" cy="553998"/>
          </a:xfrm>
        </p:spPr>
        <p:txBody>
          <a:bodyPr>
            <a:spAutoFit/>
          </a:bodyPr>
          <a:lstStyle>
            <a:lvl1pPr algn="ctr">
              <a:defRPr sz="40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Divider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642905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F56F5C-8F9A-6F4D-9166-9FFB52B2908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4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E4D9A2-A3BA-D540-9831-B7BF174C9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67200" y="3055051"/>
            <a:ext cx="3657600" cy="747897"/>
          </a:xfrm>
        </p:spPr>
        <p:txBody>
          <a:bodyPr/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Thanks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FBAF82-E78F-7747-84F4-823958FFE4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7152" y="5260847"/>
            <a:ext cx="2438400" cy="5160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 err="1"/>
              <a:t>Email@Vestian.com</a:t>
            </a:r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373085-CD8E-7B4C-A6EA-EA051E3928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13376" y="5263895"/>
            <a:ext cx="2438400" cy="5160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 err="1"/>
              <a:t>Email@Vestian.com</a:t>
            </a:r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401E08E-1D4E-6C4B-9B45-8856E54D06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0" y="5257799"/>
            <a:ext cx="2438400" cy="5160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 err="1"/>
              <a:t>Email@Vestian.com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9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998C-CF56-AC47-B694-DD2F6F93C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058400" cy="276999"/>
          </a:xfrm>
        </p:spPr>
        <p:txBody>
          <a:bodyPr lIns="0" tIns="0" rIns="0" bIns="0"/>
          <a:lstStyle/>
          <a:p>
            <a:r>
              <a:rPr lang="en-US"/>
              <a:t>Title Of Slide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5D63AD-88CB-1C48-844C-25568C17CE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57200"/>
            <a:ext cx="6400800" cy="152349"/>
          </a:xfrm>
        </p:spPr>
        <p:txBody>
          <a:bodyPr/>
          <a:lstStyle>
            <a:lvl1pPr>
              <a:defRPr sz="1100" b="1" spc="5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TITLE OF PRESENTATION GOES HERE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C6CFC449-E948-3743-B697-DB9CC646ABB0}"/>
              </a:ext>
            </a:extLst>
          </p:cNvPr>
          <p:cNvSpPr txBox="1">
            <a:spLocks/>
          </p:cNvSpPr>
          <p:nvPr userDrawn="1"/>
        </p:nvSpPr>
        <p:spPr>
          <a:xfrm>
            <a:off x="609600" y="6201714"/>
            <a:ext cx="1655619" cy="220894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36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Vestian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EA43755-645B-7A4E-9E29-8E57503A45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2400" y="6201714"/>
            <a:ext cx="381000" cy="246221"/>
          </a:xfrm>
        </p:spPr>
        <p:txBody>
          <a:bodyPr/>
          <a:lstStyle/>
          <a:p>
            <a:fld id="{FA8DE780-293E-4E4E-871C-7D00F215C3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88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4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04BE9D-A8AD-4B3F-AD57-64AB47F5CD85}"/>
              </a:ext>
            </a:extLst>
          </p:cNvPr>
          <p:cNvSpPr/>
          <p:nvPr userDrawn="1"/>
        </p:nvSpPr>
        <p:spPr>
          <a:xfrm>
            <a:off x="0" y="4736386"/>
            <a:ext cx="12192000" cy="21216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 err="1"/>
          </a:p>
        </p:txBody>
      </p:sp>
      <p:sp>
        <p:nvSpPr>
          <p:cNvPr id="9" name="Slide Number"/>
          <p:cNvSpPr txBox="1">
            <a:spLocks/>
          </p:cNvSpPr>
          <p:nvPr userDrawn="1"/>
        </p:nvSpPr>
        <p:spPr>
          <a:xfrm>
            <a:off x="5858251" y="6425164"/>
            <a:ext cx="468052" cy="249012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buNone/>
              <a:defRPr sz="900" b="0" i="0" u="none" kern="1200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>
              <a:solidFill>
                <a:schemeClr val="tx2"/>
              </a:solidFill>
              <a:uFill>
                <a:solidFill>
                  <a:srgbClr val="002244"/>
                </a:solidFill>
              </a:uFill>
            </a:endParaRPr>
          </a:p>
        </p:txBody>
      </p:sp>
      <p:sp>
        <p:nvSpPr>
          <p:cNvPr id="18" name="Footer">
            <a:extLst>
              <a:ext uri="{FF2B5EF4-FFF2-40B4-BE49-F238E27FC236}">
                <a16:creationId xmlns:a16="http://schemas.microsoft.com/office/drawing/2014/main" id="{C9DCF554-CFC2-8945-93EE-F6DCE8C84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25165"/>
            <a:ext cx="869725" cy="242336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rgbClr val="79828C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pPr defTabSz="914395"/>
            <a:r>
              <a:rPr lang="en-US">
                <a:uFill>
                  <a:solidFill>
                    <a:srgbClr val="002244"/>
                  </a:solidFill>
                </a:uFill>
              </a:rPr>
              <a:t>Vestian.com</a:t>
            </a:r>
            <a:endParaRPr lang="ru-RU">
              <a:uFill>
                <a:solidFill>
                  <a:srgbClr val="002244"/>
                </a:solidFill>
              </a:u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755DE9-0E77-40AF-AC04-F5AB31D7A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C93AB6-ACC8-4076-B7C4-57B3E364D04C}"/>
              </a:ext>
            </a:extLst>
          </p:cNvPr>
          <p:cNvSpPr/>
          <p:nvPr userDrawn="1"/>
        </p:nvSpPr>
        <p:spPr>
          <a:xfrm>
            <a:off x="0" y="429339"/>
            <a:ext cx="27432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 err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9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998C-CF56-AC47-B694-DD2F6F93C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058400" cy="276999"/>
          </a:xfrm>
        </p:spPr>
        <p:txBody>
          <a:bodyPr lIns="0" tIns="0" rIns="0" bIns="0"/>
          <a:lstStyle/>
          <a:p>
            <a:r>
              <a:rPr lang="en-US"/>
              <a:t>Title Of Slide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5D63AD-88CB-1C48-844C-25568C17CE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57200"/>
            <a:ext cx="6400800" cy="152349"/>
          </a:xfrm>
        </p:spPr>
        <p:txBody>
          <a:bodyPr/>
          <a:lstStyle>
            <a:lvl1pPr>
              <a:defRPr sz="1100" b="1" spc="5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TITLE OF PRESENTATION GOES HERE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C6CFC449-E948-3743-B697-DB9CC646ABB0}"/>
              </a:ext>
            </a:extLst>
          </p:cNvPr>
          <p:cNvSpPr txBox="1">
            <a:spLocks/>
          </p:cNvSpPr>
          <p:nvPr userDrawn="1"/>
        </p:nvSpPr>
        <p:spPr>
          <a:xfrm>
            <a:off x="609600" y="6201714"/>
            <a:ext cx="1655619" cy="220894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36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Vestian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EA43755-645B-7A4E-9E29-8E57503A45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2400" y="6201714"/>
            <a:ext cx="381000" cy="246221"/>
          </a:xfrm>
        </p:spPr>
        <p:txBody>
          <a:bodyPr/>
          <a:lstStyle/>
          <a:p>
            <a:fld id="{FA8DE780-293E-4E4E-871C-7D00F215C3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5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998C-CF56-AC47-B694-DD2F6F93C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600200"/>
            <a:ext cx="10058400" cy="276999"/>
          </a:xfrm>
        </p:spPr>
        <p:txBody>
          <a:bodyPr lIns="0" tIns="0" rIns="0" bIns="0"/>
          <a:lstStyle/>
          <a:p>
            <a:r>
              <a:rPr lang="en-US"/>
              <a:t>Table Of Contents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FB32A1-5A2B-9A4B-9938-FA98075E97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514600"/>
            <a:ext cx="10058400" cy="3352800"/>
          </a:xfrm>
        </p:spPr>
        <p:txBody>
          <a:bodyPr numCol="2"/>
          <a:lstStyle>
            <a:lvl1pPr>
              <a:lnSpc>
                <a:spcPct val="140000"/>
              </a:lnSpc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Paragraph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160527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tions 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37030D2-BAC5-D94A-A6B4-1BCD58216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058400" cy="276999"/>
          </a:xfrm>
        </p:spPr>
        <p:txBody>
          <a:bodyPr lIns="0" tIns="0" rIns="0" bIns="0"/>
          <a:lstStyle/>
          <a:p>
            <a:r>
              <a:rPr lang="en-US"/>
              <a:t>Title Of Slide Goes Here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F0B519AA-4890-CA4A-AB85-24A34A9879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57200"/>
            <a:ext cx="6400800" cy="152349"/>
          </a:xfrm>
        </p:spPr>
        <p:txBody>
          <a:bodyPr/>
          <a:lstStyle>
            <a:lvl1pPr>
              <a:defRPr sz="1100" b="1" spc="5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TITLE OF PRESENTATION GOES HERE</a:t>
            </a: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3E060BBA-466F-D242-BEA9-CE724FCB8F05}"/>
              </a:ext>
            </a:extLst>
          </p:cNvPr>
          <p:cNvSpPr txBox="1">
            <a:spLocks/>
          </p:cNvSpPr>
          <p:nvPr userDrawn="1"/>
        </p:nvSpPr>
        <p:spPr>
          <a:xfrm>
            <a:off x="609600" y="6201714"/>
            <a:ext cx="1655619" cy="220894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36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Vestian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2B558CAC-7162-EB43-B4E1-82C0E7C7E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2400" y="6201714"/>
            <a:ext cx="381000" cy="246221"/>
          </a:xfrm>
        </p:spPr>
        <p:txBody>
          <a:bodyPr/>
          <a:lstStyle/>
          <a:p>
            <a:fld id="{FA8DE780-293E-4E4E-871C-7D00F215C3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970868-2D8B-7F45-9614-92A35DA0B7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600200"/>
            <a:ext cx="1327150" cy="101758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57008C4-BFD8-4345-967E-F1FA179F69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53600" y="1600200"/>
            <a:ext cx="1327150" cy="1017588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E0E6FF6D-294C-1C49-81D8-D36A7F563B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07680" y="1600200"/>
            <a:ext cx="1327150" cy="1017588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D6CD0176-7BB6-7743-B38E-764B222A0A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61760" y="1600200"/>
            <a:ext cx="1327150" cy="1017588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EA1EE2EC-DA70-3743-8AE7-43C19DCBA4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69920" y="1600200"/>
            <a:ext cx="1327150" cy="1017588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3F7D543-479E-864A-AA51-0D3CB4966BD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5840" y="1600200"/>
            <a:ext cx="1327150" cy="1017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9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tions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37030D2-BAC5-D94A-A6B4-1BCD58216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058400" cy="276999"/>
          </a:xfrm>
        </p:spPr>
        <p:txBody>
          <a:bodyPr lIns="0" tIns="0" rIns="0" bIns="0"/>
          <a:lstStyle/>
          <a:p>
            <a:r>
              <a:rPr lang="en-US"/>
              <a:t>Title Of Slide Goes Here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F0B519AA-4890-CA4A-AB85-24A34A9879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57200"/>
            <a:ext cx="6400800" cy="152349"/>
          </a:xfrm>
        </p:spPr>
        <p:txBody>
          <a:bodyPr/>
          <a:lstStyle>
            <a:lvl1pPr>
              <a:defRPr sz="1100" b="1" spc="5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TITLE OF PRESENTATION GOES HERE</a:t>
            </a: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3E060BBA-466F-D242-BEA9-CE724FCB8F05}"/>
              </a:ext>
            </a:extLst>
          </p:cNvPr>
          <p:cNvSpPr txBox="1">
            <a:spLocks/>
          </p:cNvSpPr>
          <p:nvPr userDrawn="1"/>
        </p:nvSpPr>
        <p:spPr>
          <a:xfrm>
            <a:off x="609600" y="6201714"/>
            <a:ext cx="1655619" cy="220894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36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Vestian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2B558CAC-7162-EB43-B4E1-82C0E7C7E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2400" y="6201714"/>
            <a:ext cx="381000" cy="246221"/>
          </a:xfrm>
        </p:spPr>
        <p:txBody>
          <a:bodyPr/>
          <a:lstStyle/>
          <a:p>
            <a:fld id="{FA8DE780-293E-4E4E-871C-7D00F215C3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970868-2D8B-7F45-9614-92A35DA0B7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600200"/>
            <a:ext cx="1327150" cy="101758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57008C4-BFD8-4345-967E-F1FA179F69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53600" y="1600200"/>
            <a:ext cx="1327150" cy="1017588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D6CD0176-7BB6-7743-B38E-764B222A0A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96200" y="1600200"/>
            <a:ext cx="1327150" cy="1017588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EA1EE2EC-DA70-3743-8AE7-43C19DCBA4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81400" y="1600200"/>
            <a:ext cx="1327150" cy="1017588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3F7D543-479E-864A-AA51-0D3CB4966BD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38800" y="1600200"/>
            <a:ext cx="1327150" cy="1017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2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tion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37030D2-BAC5-D94A-A6B4-1BCD58216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058400" cy="276999"/>
          </a:xfrm>
        </p:spPr>
        <p:txBody>
          <a:bodyPr lIns="0" tIns="0" rIns="0" bIns="0"/>
          <a:lstStyle/>
          <a:p>
            <a:r>
              <a:rPr lang="en-US"/>
              <a:t>Title Of Slide Goes Here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F0B519AA-4890-CA4A-AB85-24A34A9879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57200"/>
            <a:ext cx="6400800" cy="152349"/>
          </a:xfrm>
        </p:spPr>
        <p:txBody>
          <a:bodyPr/>
          <a:lstStyle>
            <a:lvl1pPr>
              <a:defRPr sz="1100" b="1" spc="5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TITLE OF PRESENTATION GOES HERE</a:t>
            </a: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3E060BBA-466F-D242-BEA9-CE724FCB8F05}"/>
              </a:ext>
            </a:extLst>
          </p:cNvPr>
          <p:cNvSpPr txBox="1">
            <a:spLocks/>
          </p:cNvSpPr>
          <p:nvPr userDrawn="1"/>
        </p:nvSpPr>
        <p:spPr>
          <a:xfrm>
            <a:off x="609600" y="6201714"/>
            <a:ext cx="1655619" cy="220894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36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Vestian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2B558CAC-7162-EB43-B4E1-82C0E7C7E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2400" y="6201714"/>
            <a:ext cx="381000" cy="246221"/>
          </a:xfrm>
        </p:spPr>
        <p:txBody>
          <a:bodyPr/>
          <a:lstStyle/>
          <a:p>
            <a:fld id="{FA8DE780-293E-4E4E-871C-7D00F215C3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970868-2D8B-7F45-9614-92A35DA0B7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600200"/>
            <a:ext cx="1327150" cy="1017588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D6CD0176-7BB6-7743-B38E-764B222A0A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96200" y="1600200"/>
            <a:ext cx="1327150" cy="1017588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EA1EE2EC-DA70-3743-8AE7-43C19DCBA4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81400" y="1600200"/>
            <a:ext cx="1327150" cy="1017588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3F7D543-479E-864A-AA51-0D3CB4966BD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38800" y="1600200"/>
            <a:ext cx="1327150" cy="1017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7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tions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37030D2-BAC5-D94A-A6B4-1BCD58216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058400" cy="276999"/>
          </a:xfrm>
        </p:spPr>
        <p:txBody>
          <a:bodyPr lIns="0" tIns="0" rIns="0" bIns="0"/>
          <a:lstStyle/>
          <a:p>
            <a:r>
              <a:rPr lang="en-US"/>
              <a:t>Title Of Slide Goes Here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F0B519AA-4890-CA4A-AB85-24A34A9879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57200"/>
            <a:ext cx="6400800" cy="152349"/>
          </a:xfrm>
        </p:spPr>
        <p:txBody>
          <a:bodyPr/>
          <a:lstStyle>
            <a:lvl1pPr>
              <a:defRPr sz="1100" b="1" spc="5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TITLE OF PRESENTATION GOES HERE</a:t>
            </a: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3E060BBA-466F-D242-BEA9-CE724FCB8F05}"/>
              </a:ext>
            </a:extLst>
          </p:cNvPr>
          <p:cNvSpPr txBox="1">
            <a:spLocks/>
          </p:cNvSpPr>
          <p:nvPr userDrawn="1"/>
        </p:nvSpPr>
        <p:spPr>
          <a:xfrm>
            <a:off x="609600" y="6201714"/>
            <a:ext cx="1655619" cy="220894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36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Vestian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2B558CAC-7162-EB43-B4E1-82C0E7C7E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2400" y="6201714"/>
            <a:ext cx="381000" cy="246221"/>
          </a:xfrm>
        </p:spPr>
        <p:txBody>
          <a:bodyPr/>
          <a:lstStyle/>
          <a:p>
            <a:fld id="{FA8DE780-293E-4E4E-871C-7D00F215C3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970868-2D8B-7F45-9614-92A35DA0B7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600200"/>
            <a:ext cx="1327150" cy="1017588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EA1EE2EC-DA70-3743-8AE7-43C19DCBA4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81400" y="1600200"/>
            <a:ext cx="1327150" cy="1017588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3F7D543-479E-864A-AA51-0D3CB4966BD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38800" y="1600200"/>
            <a:ext cx="1327150" cy="1017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93A08A-C587-6A4B-A5A5-F1D0E94AB4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600201"/>
            <a:ext cx="4572000" cy="266035"/>
          </a:xfrm>
        </p:spPr>
        <p:txBody>
          <a:bodyPr/>
          <a:lstStyle>
            <a:lvl1pPr>
              <a:lnSpc>
                <a:spcPct val="140000"/>
              </a:lnSpc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Paragraph copy goes here.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650AE49-F02A-A04A-9BF5-8DF6815DD6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010400" y="1"/>
            <a:ext cx="5181600" cy="6857999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7E8FDEA-D2FC-9548-9CBC-E25B3BC0F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0058400" cy="276999"/>
          </a:xfrm>
        </p:spPr>
        <p:txBody>
          <a:bodyPr lIns="0" tIns="0" rIns="0" bIns="0"/>
          <a:lstStyle/>
          <a:p>
            <a:r>
              <a:rPr lang="en-US"/>
              <a:t>Title Of Slide Goes Here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800BDCF-D4FD-A847-93A3-DCDA3893BF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57200"/>
            <a:ext cx="6400800" cy="152349"/>
          </a:xfrm>
        </p:spPr>
        <p:txBody>
          <a:bodyPr/>
          <a:lstStyle>
            <a:lvl1pPr>
              <a:defRPr sz="1100" b="1" spc="5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TITLE OF PRESENTATION GOES HERE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5443A98B-B84A-3C41-B866-CA7930A50EEF}"/>
              </a:ext>
            </a:extLst>
          </p:cNvPr>
          <p:cNvSpPr txBox="1">
            <a:spLocks/>
          </p:cNvSpPr>
          <p:nvPr userDrawn="1"/>
        </p:nvSpPr>
        <p:spPr>
          <a:xfrm>
            <a:off x="609600" y="6201714"/>
            <a:ext cx="1655619" cy="220894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363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Vestian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B7D18FD9-6570-F741-BE9F-DBFBFE6008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2400" y="6201714"/>
            <a:ext cx="381000" cy="246221"/>
          </a:xfrm>
        </p:spPr>
        <p:txBody>
          <a:bodyPr/>
          <a:lstStyle/>
          <a:p>
            <a:fld id="{FA8DE780-293E-4E4E-871C-7D00F215C3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6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469246-686E-1949-8801-D7883FA16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172200"/>
            <a:ext cx="1655619" cy="22089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Vestian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639921-5BEA-3D4F-85F6-92ED16BB5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176387"/>
            <a:ext cx="381000" cy="24622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1000"/>
            </a:lvl1pPr>
          </a:lstStyle>
          <a:p>
            <a:fld id="{FA8DE780-293E-4E4E-871C-7D00F215C3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56854B73-55C9-1E49-9679-D85B6539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8900"/>
            <a:ext cx="10058400" cy="369332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/>
          <a:p>
            <a:r>
              <a:rPr lang="en-US"/>
              <a:t>Master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067BDE6-CA7C-ED45-B207-01EEC4C43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515600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80071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8" r:id="rId3"/>
    <p:sldLayoutId id="2147483660" r:id="rId4"/>
    <p:sldLayoutId id="2147483650" r:id="rId5"/>
    <p:sldLayoutId id="2147483663" r:id="rId6"/>
    <p:sldLayoutId id="2147483664" r:id="rId7"/>
    <p:sldLayoutId id="2147483665" r:id="rId8"/>
    <p:sldLayoutId id="2147483651" r:id="rId9"/>
    <p:sldLayoutId id="2147483661" r:id="rId10"/>
    <p:sldLayoutId id="2147483662" r:id="rId11"/>
    <p:sldLayoutId id="2147483652" r:id="rId12"/>
    <p:sldLayoutId id="2147483653" r:id="rId13"/>
    <p:sldLayoutId id="2147483658" r:id="rId14"/>
    <p:sldLayoutId id="2147483654" r:id="rId15"/>
    <p:sldLayoutId id="2147483666" r:id="rId16"/>
    <p:sldLayoutId id="2147483667" r:id="rId17"/>
    <p:sldLayoutId id="2147483659" r:id="rId18"/>
    <p:sldLayoutId id="2147483656" r:id="rId19"/>
    <p:sldLayoutId id="2147483669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 spc="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416" userDrawn="1">
          <p15:clr>
            <a:srgbClr val="F26B43"/>
          </p15:clr>
        </p15:guide>
        <p15:guide id="4" pos="4992" userDrawn="1">
          <p15:clr>
            <a:srgbClr val="F26B43"/>
          </p15:clr>
        </p15:guide>
        <p15:guide id="5" pos="5568" userDrawn="1">
          <p15:clr>
            <a:srgbClr val="F26B43"/>
          </p15:clr>
        </p15:guide>
        <p15:guide id="6" pos="6144" userDrawn="1">
          <p15:clr>
            <a:srgbClr val="F26B43"/>
          </p15:clr>
        </p15:guide>
        <p15:guide id="7" pos="6720" userDrawn="1">
          <p15:clr>
            <a:srgbClr val="F26B43"/>
          </p15:clr>
        </p15:guide>
        <p15:guide id="8" pos="7296" userDrawn="1">
          <p15:clr>
            <a:srgbClr val="F26B43"/>
          </p15:clr>
        </p15:guide>
        <p15:guide id="9" pos="3264" userDrawn="1">
          <p15:clr>
            <a:srgbClr val="F26B43"/>
          </p15:clr>
        </p15:guide>
        <p15:guide id="10" pos="2688" userDrawn="1">
          <p15:clr>
            <a:srgbClr val="F26B43"/>
          </p15:clr>
        </p15:guide>
        <p15:guide id="11" pos="2112" userDrawn="1">
          <p15:clr>
            <a:srgbClr val="F26B43"/>
          </p15:clr>
        </p15:guide>
        <p15:guide id="12" pos="1536" userDrawn="1">
          <p15:clr>
            <a:srgbClr val="F26B43"/>
          </p15:clr>
        </p15:guide>
        <p15:guide id="13" pos="960" userDrawn="1">
          <p15:clr>
            <a:srgbClr val="F26B43"/>
          </p15:clr>
        </p15:guide>
        <p15:guide id="14" pos="384" userDrawn="1">
          <p15:clr>
            <a:srgbClr val="F26B43"/>
          </p15:clr>
        </p15:guide>
        <p15:guide id="15" orient="horz" pos="2736" userDrawn="1">
          <p15:clr>
            <a:srgbClr val="F26B43"/>
          </p15:clr>
        </p15:guide>
        <p15:guide id="16" orient="horz" pos="3312" userDrawn="1">
          <p15:clr>
            <a:srgbClr val="F26B43"/>
          </p15:clr>
        </p15:guide>
        <p15:guide id="17" orient="horz" pos="3888" userDrawn="1">
          <p15:clr>
            <a:srgbClr val="F26B43"/>
          </p15:clr>
        </p15:guide>
        <p15:guide id="18" orient="horz" pos="1584" userDrawn="1">
          <p15:clr>
            <a:srgbClr val="F26B43"/>
          </p15:clr>
        </p15:guide>
        <p15:guide id="19" orient="horz" pos="1008" userDrawn="1">
          <p15:clr>
            <a:srgbClr val="F26B43"/>
          </p15:clr>
        </p15:guide>
        <p15:guide id="20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73B2024-70EF-B541-B46B-23A5AFA4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88" y="2381663"/>
            <a:ext cx="7293864" cy="480131"/>
          </a:xfrm>
        </p:spPr>
        <p:txBody>
          <a:bodyPr/>
          <a:lstStyle/>
          <a:p>
            <a:r>
              <a:rPr lang="en-US" sz="2800" b="1">
                <a:solidFill>
                  <a:srgbClr val="003468"/>
                </a:solidFill>
              </a:rPr>
              <a:t>Vestian | A New Plan for Real Estate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0D54B6-FA72-F145-8E75-A65C750C79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1788" y="3164269"/>
            <a:ext cx="3823783" cy="193899"/>
          </a:xfrm>
        </p:spPr>
        <p:txBody>
          <a:bodyPr/>
          <a:lstStyle/>
          <a:p>
            <a:r>
              <a:rPr lang="en-US" b="1">
                <a:solidFill>
                  <a:srgbClr val="003468"/>
                </a:solidFill>
              </a:rPr>
              <a:t>October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BACC74-947B-4C2C-A488-998ADA09B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774" y="5812383"/>
            <a:ext cx="4247467" cy="794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E23506-61F3-4B1F-B0F6-1F97873D7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93" y="554272"/>
            <a:ext cx="724078" cy="70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19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1D23735-34BB-9940-A4AA-5094BA41DF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8714" y="720431"/>
            <a:ext cx="10454572" cy="8020657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3500"/>
              <a:t>INCREASE PRODUCTIVITY</a:t>
            </a:r>
          </a:p>
          <a:p>
            <a:endParaRPr lang="en-US"/>
          </a:p>
          <a:p>
            <a:pPr marL="514350" indent="-514350" algn="l">
              <a:buFont typeface="Century Gothic" panose="020B0502020202020204" pitchFamily="34" charset="0"/>
              <a:buChar char="►"/>
            </a:pPr>
            <a:r>
              <a:rPr lang="en-US" sz="2800" b="0"/>
              <a:t>Recruiting Opportunities Less Dependent on Geography</a:t>
            </a:r>
          </a:p>
          <a:p>
            <a:pPr marL="514350" indent="-514350" algn="l">
              <a:buFont typeface="Century Gothic" panose="020B0502020202020204" pitchFamily="34" charset="0"/>
              <a:buChar char="►"/>
            </a:pPr>
            <a:endParaRPr lang="en-US" sz="2800" b="0"/>
          </a:p>
          <a:p>
            <a:pPr marL="514350" indent="-514350" algn="l">
              <a:buFont typeface="Century Gothic" panose="020B0502020202020204" pitchFamily="34" charset="0"/>
              <a:buChar char="►"/>
            </a:pPr>
            <a:r>
              <a:rPr lang="en-US" sz="2800" b="0"/>
              <a:t>Repurpose Physical Office Needs for In-Person Collaboration vs. Individual Workspace</a:t>
            </a:r>
          </a:p>
          <a:p>
            <a:pPr marL="514350" indent="-514350" algn="l">
              <a:buFont typeface="Century Gothic" panose="020B0502020202020204" pitchFamily="34" charset="0"/>
              <a:buChar char="►"/>
            </a:pPr>
            <a:endParaRPr lang="en-US" sz="2800" b="0"/>
          </a:p>
          <a:p>
            <a:pPr marL="514350" indent="-514350" algn="l">
              <a:buFont typeface="Century Gothic" panose="020B0502020202020204" pitchFamily="34" charset="0"/>
              <a:buChar char="►"/>
            </a:pPr>
            <a:r>
              <a:rPr lang="en-US" sz="2800" b="0"/>
              <a:t>Technology Driving Operational Efficiencies</a:t>
            </a:r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347366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1D23735-34BB-9940-A4AA-5094BA41DF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38712" y="3152001"/>
            <a:ext cx="7847076" cy="553998"/>
          </a:xfrm>
        </p:spPr>
        <p:txBody>
          <a:bodyPr vert="horz" lIns="0" tIns="0" rIns="0" bIns="0" rtlCol="0" anchor="t">
            <a:spAutoFit/>
          </a:bodyPr>
          <a:lstStyle/>
          <a:p>
            <a:r>
              <a:rPr lang="en-US"/>
              <a:t>Pop Quiz #2</a:t>
            </a:r>
          </a:p>
        </p:txBody>
      </p:sp>
    </p:spTree>
    <p:extLst>
      <p:ext uri="{BB962C8B-B14F-4D97-AF65-F5344CB8AC3E}">
        <p14:creationId xmlns:p14="http://schemas.microsoft.com/office/powerpoint/2010/main" val="236993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F07082-BC67-4611-A075-E4FA98F83655}"/>
              </a:ext>
            </a:extLst>
          </p:cNvPr>
          <p:cNvSpPr txBox="1"/>
          <p:nvPr/>
        </p:nvSpPr>
        <p:spPr>
          <a:xfrm>
            <a:off x="391274" y="2506439"/>
            <a:ext cx="11205556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3600"/>
          </a:p>
          <a:p>
            <a:pPr algn="ctr"/>
            <a:r>
              <a:rPr lang="en-US" sz="3600" b="1"/>
              <a:t>SEE CASE STUDY EXAMPLE</a:t>
            </a:r>
            <a:endParaRPr lang="en-US" sz="3600"/>
          </a:p>
          <a:p>
            <a:pPr algn="ctr"/>
            <a:endParaRPr lang="en-US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2A4B043D-B6FB-4DE9-8797-4C2EA738E365}"/>
              </a:ext>
            </a:extLst>
          </p:cNvPr>
          <p:cNvSpPr txBox="1">
            <a:spLocks/>
          </p:cNvSpPr>
          <p:nvPr/>
        </p:nvSpPr>
        <p:spPr>
          <a:xfrm>
            <a:off x="266685" y="399520"/>
            <a:ext cx="6400800" cy="1523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bg2">
                    <a:lumMod val="75000"/>
                  </a:schemeClr>
                </a:solidFill>
              </a:rPr>
              <a:t>A NEW PLAN FOR REAL ESTATE</a:t>
            </a:r>
          </a:p>
        </p:txBody>
      </p:sp>
      <p:sp>
        <p:nvSpPr>
          <p:cNvPr id="8" name="Title 24">
            <a:extLst>
              <a:ext uri="{FF2B5EF4-FFF2-40B4-BE49-F238E27FC236}">
                <a16:creationId xmlns:a16="http://schemas.microsoft.com/office/drawing/2014/main" id="{B6A9DDAF-C1D8-4025-B2C9-C16CD75E8E77}"/>
              </a:ext>
            </a:extLst>
          </p:cNvPr>
          <p:cNvSpPr txBox="1">
            <a:spLocks/>
          </p:cNvSpPr>
          <p:nvPr/>
        </p:nvSpPr>
        <p:spPr>
          <a:xfrm>
            <a:off x="342893" y="625345"/>
            <a:ext cx="10058400" cy="369332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6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+mj-lt"/>
              </a:rPr>
              <a:t>CASE STUDY EXAMPLE</a:t>
            </a:r>
          </a:p>
        </p:txBody>
      </p:sp>
    </p:spTree>
    <p:extLst>
      <p:ext uri="{BB962C8B-B14F-4D97-AF65-F5344CB8AC3E}">
        <p14:creationId xmlns:p14="http://schemas.microsoft.com/office/powerpoint/2010/main" val="3342742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C3648FC-EC38-0248-BBAE-A1A0BDA26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1" y="452437"/>
            <a:ext cx="6400800" cy="152349"/>
          </a:xfrm>
        </p:spPr>
        <p:txBody>
          <a:bodyPr/>
          <a:lstStyle/>
          <a:p>
            <a:r>
              <a:rPr lang="en-US"/>
              <a:t>A NEW PLAN FOR REAL ESTATE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C9836B61-2240-3244-A26C-CD0E12E79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5" y="681037"/>
            <a:ext cx="10058400" cy="276999"/>
          </a:xfrm>
        </p:spPr>
        <p:txBody>
          <a:bodyPr/>
          <a:lstStyle/>
          <a:p>
            <a:r>
              <a:rPr lang="en-US"/>
              <a:t>PROCESS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4EF442-9762-447F-9B89-351A55AF7B23}"/>
              </a:ext>
            </a:extLst>
          </p:cNvPr>
          <p:cNvGrpSpPr/>
          <p:nvPr/>
        </p:nvGrpSpPr>
        <p:grpSpPr>
          <a:xfrm>
            <a:off x="3707238" y="487890"/>
            <a:ext cx="5717080" cy="6027381"/>
            <a:chOff x="3707238" y="487890"/>
            <a:chExt cx="5717080" cy="6027381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2B1596B-75A3-4658-8981-FF272F05453D}"/>
                </a:ext>
              </a:extLst>
            </p:cNvPr>
            <p:cNvSpPr/>
            <p:nvPr/>
          </p:nvSpPr>
          <p:spPr>
            <a:xfrm>
              <a:off x="5825066" y="3158066"/>
              <a:ext cx="2980266" cy="2980266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9486" tIns="718433" rIns="619486" bIns="770555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/>
                <a:t>STEADY STATE NEEDS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AC4E0CD-62D9-4493-A08A-423EB2488D2A}"/>
                </a:ext>
              </a:extLst>
            </p:cNvPr>
            <p:cNvSpPr/>
            <p:nvPr/>
          </p:nvSpPr>
          <p:spPr>
            <a:xfrm>
              <a:off x="4091093" y="2453639"/>
              <a:ext cx="2167466" cy="2167466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5986" tIns="569284" rIns="565986" bIns="56928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/>
                <a:t>REAL ESTATE STRATEGY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C6D2852-8B1F-489A-968E-CC3DFB8A7E12}"/>
                </a:ext>
              </a:extLst>
            </p:cNvPr>
            <p:cNvSpPr/>
            <p:nvPr/>
          </p:nvSpPr>
          <p:spPr>
            <a:xfrm>
              <a:off x="5066452" y="719665"/>
              <a:ext cx="2600961" cy="2600961"/>
            </a:xfrm>
            <a:custGeom>
              <a:avLst/>
              <a:gdLst>
                <a:gd name="connsiteX0" fmla="*/ 1589033 w 2123675"/>
                <a:gd name="connsiteY0" fmla="*/ 537873 h 2123675"/>
                <a:gd name="connsiteX1" fmla="*/ 1902347 w 2123675"/>
                <a:gd name="connsiteY1" fmla="*/ 443446 h 2123675"/>
                <a:gd name="connsiteX2" fmla="*/ 2017635 w 2123675"/>
                <a:gd name="connsiteY2" fmla="*/ 643130 h 2123675"/>
                <a:gd name="connsiteX3" fmla="*/ 1779202 w 2123675"/>
                <a:gd name="connsiteY3" fmla="*/ 867255 h 2123675"/>
                <a:gd name="connsiteX4" fmla="*/ 1779202 w 2123675"/>
                <a:gd name="connsiteY4" fmla="*/ 1256420 h 2123675"/>
                <a:gd name="connsiteX5" fmla="*/ 2017635 w 2123675"/>
                <a:gd name="connsiteY5" fmla="*/ 1480545 h 2123675"/>
                <a:gd name="connsiteX6" fmla="*/ 1902347 w 2123675"/>
                <a:gd name="connsiteY6" fmla="*/ 1680229 h 2123675"/>
                <a:gd name="connsiteX7" fmla="*/ 1589033 w 2123675"/>
                <a:gd name="connsiteY7" fmla="*/ 1585802 h 2123675"/>
                <a:gd name="connsiteX8" fmla="*/ 1252006 w 2123675"/>
                <a:gd name="connsiteY8" fmla="*/ 1780385 h 2123675"/>
                <a:gd name="connsiteX9" fmla="*/ 1177125 w 2123675"/>
                <a:gd name="connsiteY9" fmla="*/ 2098936 h 2123675"/>
                <a:gd name="connsiteX10" fmla="*/ 946550 w 2123675"/>
                <a:gd name="connsiteY10" fmla="*/ 2098936 h 2123675"/>
                <a:gd name="connsiteX11" fmla="*/ 871669 w 2123675"/>
                <a:gd name="connsiteY11" fmla="*/ 1780385 h 2123675"/>
                <a:gd name="connsiteX12" fmla="*/ 534642 w 2123675"/>
                <a:gd name="connsiteY12" fmla="*/ 1585802 h 2123675"/>
                <a:gd name="connsiteX13" fmla="*/ 221328 w 2123675"/>
                <a:gd name="connsiteY13" fmla="*/ 1680229 h 2123675"/>
                <a:gd name="connsiteX14" fmla="*/ 106040 w 2123675"/>
                <a:gd name="connsiteY14" fmla="*/ 1480545 h 2123675"/>
                <a:gd name="connsiteX15" fmla="*/ 344473 w 2123675"/>
                <a:gd name="connsiteY15" fmla="*/ 1256420 h 2123675"/>
                <a:gd name="connsiteX16" fmla="*/ 344473 w 2123675"/>
                <a:gd name="connsiteY16" fmla="*/ 867255 h 2123675"/>
                <a:gd name="connsiteX17" fmla="*/ 106040 w 2123675"/>
                <a:gd name="connsiteY17" fmla="*/ 643130 h 2123675"/>
                <a:gd name="connsiteX18" fmla="*/ 221328 w 2123675"/>
                <a:gd name="connsiteY18" fmla="*/ 443446 h 2123675"/>
                <a:gd name="connsiteX19" fmla="*/ 534642 w 2123675"/>
                <a:gd name="connsiteY19" fmla="*/ 537873 h 2123675"/>
                <a:gd name="connsiteX20" fmla="*/ 871669 w 2123675"/>
                <a:gd name="connsiteY20" fmla="*/ 343290 h 2123675"/>
                <a:gd name="connsiteX21" fmla="*/ 946550 w 2123675"/>
                <a:gd name="connsiteY21" fmla="*/ 24739 h 2123675"/>
                <a:gd name="connsiteX22" fmla="*/ 1177125 w 2123675"/>
                <a:gd name="connsiteY22" fmla="*/ 24739 h 2123675"/>
                <a:gd name="connsiteX23" fmla="*/ 1252006 w 2123675"/>
                <a:gd name="connsiteY23" fmla="*/ 343290 h 2123675"/>
                <a:gd name="connsiteX24" fmla="*/ 1589033 w 2123675"/>
                <a:gd name="connsiteY24" fmla="*/ 537873 h 212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23675" h="2123675">
                  <a:moveTo>
                    <a:pt x="1366897" y="537190"/>
                  </a:moveTo>
                  <a:lnTo>
                    <a:pt x="1594045" y="396507"/>
                  </a:lnTo>
                  <a:lnTo>
                    <a:pt x="1727168" y="529630"/>
                  </a:lnTo>
                  <a:lnTo>
                    <a:pt x="1586485" y="756778"/>
                  </a:lnTo>
                  <a:cubicBezTo>
                    <a:pt x="1640670" y="849967"/>
                    <a:pt x="1669056" y="955907"/>
                    <a:pt x="1668725" y="1063703"/>
                  </a:cubicBezTo>
                  <a:lnTo>
                    <a:pt x="1904134" y="1190078"/>
                  </a:lnTo>
                  <a:lnTo>
                    <a:pt x="1855408" y="1371927"/>
                  </a:lnTo>
                  <a:lnTo>
                    <a:pt x="1588350" y="1363666"/>
                  </a:lnTo>
                  <a:cubicBezTo>
                    <a:pt x="1534739" y="1457186"/>
                    <a:pt x="1457186" y="1534739"/>
                    <a:pt x="1363666" y="1588351"/>
                  </a:cubicBezTo>
                  <a:lnTo>
                    <a:pt x="1371926" y="1855408"/>
                  </a:lnTo>
                  <a:lnTo>
                    <a:pt x="1190078" y="1904134"/>
                  </a:lnTo>
                  <a:lnTo>
                    <a:pt x="1063703" y="1668725"/>
                  </a:lnTo>
                  <a:cubicBezTo>
                    <a:pt x="955907" y="1669057"/>
                    <a:pt x="849967" y="1640670"/>
                    <a:pt x="756778" y="1586485"/>
                  </a:cubicBezTo>
                  <a:lnTo>
                    <a:pt x="529630" y="1727168"/>
                  </a:lnTo>
                  <a:lnTo>
                    <a:pt x="396507" y="1594045"/>
                  </a:lnTo>
                  <a:lnTo>
                    <a:pt x="537190" y="1366897"/>
                  </a:lnTo>
                  <a:cubicBezTo>
                    <a:pt x="483005" y="1273708"/>
                    <a:pt x="454619" y="1167768"/>
                    <a:pt x="454950" y="1059972"/>
                  </a:cubicBezTo>
                  <a:lnTo>
                    <a:pt x="219541" y="933597"/>
                  </a:lnTo>
                  <a:lnTo>
                    <a:pt x="268267" y="751748"/>
                  </a:lnTo>
                  <a:lnTo>
                    <a:pt x="535325" y="760009"/>
                  </a:lnTo>
                  <a:cubicBezTo>
                    <a:pt x="588936" y="666489"/>
                    <a:pt x="666489" y="588936"/>
                    <a:pt x="760009" y="535324"/>
                  </a:cubicBezTo>
                  <a:lnTo>
                    <a:pt x="751749" y="268267"/>
                  </a:lnTo>
                  <a:lnTo>
                    <a:pt x="933597" y="219541"/>
                  </a:lnTo>
                  <a:lnTo>
                    <a:pt x="1059972" y="454950"/>
                  </a:lnTo>
                  <a:cubicBezTo>
                    <a:pt x="1167768" y="454618"/>
                    <a:pt x="1273708" y="483005"/>
                    <a:pt x="1366897" y="53719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4747" tIns="724747" rIns="724748" bIns="724748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/>
                <a:t>EXPERT EXECUTION</a:t>
              </a:r>
            </a:p>
          </p:txBody>
        </p:sp>
        <p:sp>
          <p:nvSpPr>
            <p:cNvPr id="8" name="Arrow: Circular 7">
              <a:extLst>
                <a:ext uri="{FF2B5EF4-FFF2-40B4-BE49-F238E27FC236}">
                  <a16:creationId xmlns:a16="http://schemas.microsoft.com/office/drawing/2014/main" id="{4CCC6FCE-8F88-429E-A1E9-8D08291DFB81}"/>
                </a:ext>
              </a:extLst>
            </p:cNvPr>
            <p:cNvSpPr/>
            <p:nvPr/>
          </p:nvSpPr>
          <p:spPr>
            <a:xfrm>
              <a:off x="5609577" y="2700530"/>
              <a:ext cx="3814741" cy="3814741"/>
            </a:xfrm>
            <a:prstGeom prst="circularArrow">
              <a:avLst>
                <a:gd name="adj1" fmla="val 4688"/>
                <a:gd name="adj2" fmla="val 299029"/>
                <a:gd name="adj3" fmla="val 2539295"/>
                <a:gd name="adj4" fmla="val 15812321"/>
                <a:gd name="adj5" fmla="val 5469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Shape 8">
              <a:extLst>
                <a:ext uri="{FF2B5EF4-FFF2-40B4-BE49-F238E27FC236}">
                  <a16:creationId xmlns:a16="http://schemas.microsoft.com/office/drawing/2014/main" id="{51DAEBF9-FD52-469F-B6F0-244ED4B9D3F5}"/>
                </a:ext>
              </a:extLst>
            </p:cNvPr>
            <p:cNvSpPr/>
            <p:nvPr/>
          </p:nvSpPr>
          <p:spPr>
            <a:xfrm>
              <a:off x="3707238" y="1968806"/>
              <a:ext cx="2771648" cy="2771648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rrow: Circular 9">
              <a:extLst>
                <a:ext uri="{FF2B5EF4-FFF2-40B4-BE49-F238E27FC236}">
                  <a16:creationId xmlns:a16="http://schemas.microsoft.com/office/drawing/2014/main" id="{D7103248-20B4-48DA-B61C-74CBFDFACE0C}"/>
                </a:ext>
              </a:extLst>
            </p:cNvPr>
            <p:cNvSpPr/>
            <p:nvPr/>
          </p:nvSpPr>
          <p:spPr>
            <a:xfrm>
              <a:off x="4813867" y="487890"/>
              <a:ext cx="2988394" cy="2988394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055613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709159-2256-44B2-A9D7-7B5680ABA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739" y="63567"/>
            <a:ext cx="8003578" cy="6730865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C3648FC-EC38-0248-BBAE-A1A0BDA26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5279" y="447675"/>
            <a:ext cx="6400800" cy="152349"/>
          </a:xfrm>
        </p:spPr>
        <p:txBody>
          <a:bodyPr/>
          <a:lstStyle/>
          <a:p>
            <a:r>
              <a:rPr lang="en-US"/>
              <a:t>A NEW PLAN FOR REAL ESTATE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C9836B61-2240-3244-A26C-CD0E12E79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27" y="686339"/>
            <a:ext cx="10058400" cy="553998"/>
          </a:xfrm>
        </p:spPr>
        <p:txBody>
          <a:bodyPr/>
          <a:lstStyle/>
          <a:p>
            <a:r>
              <a:rPr lang="en-US"/>
              <a:t>ASSESSING STEADY STATE </a:t>
            </a:r>
            <a:br>
              <a:rPr lang="en-US"/>
            </a:br>
            <a:r>
              <a:rPr lang="en-US"/>
              <a:t>NEEDS</a:t>
            </a:r>
          </a:p>
        </p:txBody>
      </p:sp>
    </p:spTree>
    <p:extLst>
      <p:ext uri="{BB962C8B-B14F-4D97-AF65-F5344CB8AC3E}">
        <p14:creationId xmlns:p14="http://schemas.microsoft.com/office/powerpoint/2010/main" val="519455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C3648FC-EC38-0248-BBAE-A1A0BDA26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6231" y="438150"/>
            <a:ext cx="6400800" cy="152349"/>
          </a:xfrm>
        </p:spPr>
        <p:txBody>
          <a:bodyPr/>
          <a:lstStyle/>
          <a:p>
            <a:r>
              <a:rPr lang="en-US"/>
              <a:t>A NEW PLAN FOR REAL ESTATE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C9836B61-2240-3244-A26C-CD0E12E79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2" y="676818"/>
            <a:ext cx="10058400" cy="553998"/>
          </a:xfrm>
        </p:spPr>
        <p:txBody>
          <a:bodyPr/>
          <a:lstStyle/>
          <a:p>
            <a:r>
              <a:rPr lang="en-US"/>
              <a:t>DEVELOPING A REAL ESTATE </a:t>
            </a:r>
            <a:br>
              <a:rPr lang="en-US"/>
            </a:br>
            <a:r>
              <a:rPr lang="en-US"/>
              <a:t>STRATEGY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E115AB10-D0EF-41ED-A11F-5BC7BAA82EF7}"/>
              </a:ext>
            </a:extLst>
          </p:cNvPr>
          <p:cNvSpPr txBox="1"/>
          <p:nvPr/>
        </p:nvSpPr>
        <p:spPr>
          <a:xfrm>
            <a:off x="4785813" y="2945737"/>
            <a:ext cx="248484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400" b="1" spc="-5">
                <a:solidFill>
                  <a:srgbClr val="003468"/>
                </a:solidFill>
                <a:latin typeface="Century Gothic"/>
                <a:cs typeface="Century Gothic"/>
              </a:rPr>
              <a:t>Determine underutilized,</a:t>
            </a:r>
            <a:r>
              <a:rPr sz="1400" b="1" spc="-90">
                <a:solidFill>
                  <a:srgbClr val="003468"/>
                </a:solidFill>
                <a:latin typeface="Century Gothic"/>
                <a:cs typeface="Century Gothic"/>
              </a:rPr>
              <a:t> </a:t>
            </a:r>
            <a:r>
              <a:rPr sz="1400" b="1">
                <a:solidFill>
                  <a:srgbClr val="003468"/>
                </a:solidFill>
                <a:latin typeface="Century Gothic"/>
                <a:cs typeface="Century Gothic"/>
              </a:rPr>
              <a:t>long remaining</a:t>
            </a:r>
            <a:r>
              <a:rPr sz="1400" b="1" spc="-30">
                <a:solidFill>
                  <a:srgbClr val="003468"/>
                </a:solidFill>
                <a:latin typeface="Century Gothic"/>
                <a:cs typeface="Century Gothic"/>
              </a:rPr>
              <a:t> </a:t>
            </a:r>
            <a:r>
              <a:rPr sz="1400" b="1">
                <a:solidFill>
                  <a:srgbClr val="003468"/>
                </a:solidFill>
                <a:latin typeface="Century Gothic"/>
                <a:cs typeface="Century Gothic"/>
              </a:rPr>
              <a:t>term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61902A06-96BC-4F83-B6C5-84DEA3A7B95E}"/>
              </a:ext>
            </a:extLst>
          </p:cNvPr>
          <p:cNvSpPr/>
          <p:nvPr/>
        </p:nvSpPr>
        <p:spPr>
          <a:xfrm>
            <a:off x="1556030" y="2106756"/>
            <a:ext cx="798067" cy="798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8630BBCC-6B7A-4CF5-AF34-1A133076AEB7}"/>
              </a:ext>
            </a:extLst>
          </p:cNvPr>
          <p:cNvSpPr/>
          <p:nvPr/>
        </p:nvSpPr>
        <p:spPr>
          <a:xfrm>
            <a:off x="9832155" y="2084388"/>
            <a:ext cx="798067" cy="798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65157DC0-3F4B-44DA-8DC4-F1822E3F24C2}"/>
              </a:ext>
            </a:extLst>
          </p:cNvPr>
          <p:cNvSpPr/>
          <p:nvPr/>
        </p:nvSpPr>
        <p:spPr>
          <a:xfrm>
            <a:off x="5706488" y="2041290"/>
            <a:ext cx="798067" cy="7980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27953165-C8B0-4852-B05A-356A9AD8CAFB}"/>
              </a:ext>
            </a:extLst>
          </p:cNvPr>
          <p:cNvSpPr txBox="1"/>
          <p:nvPr/>
        </p:nvSpPr>
        <p:spPr>
          <a:xfrm>
            <a:off x="8831472" y="2945736"/>
            <a:ext cx="254223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spc="-5">
                <a:solidFill>
                  <a:srgbClr val="003468"/>
                </a:solidFill>
                <a:latin typeface="Century Gothic"/>
                <a:cs typeface="Century Gothic"/>
              </a:rPr>
              <a:t>Understand</a:t>
            </a:r>
            <a:r>
              <a:rPr sz="1400" b="1" spc="-90">
                <a:solidFill>
                  <a:srgbClr val="003468"/>
                </a:solidFill>
                <a:latin typeface="Century Gothic"/>
                <a:cs typeface="Century Gothic"/>
              </a:rPr>
              <a:t> </a:t>
            </a:r>
            <a:r>
              <a:rPr sz="1400" b="1" spc="-5">
                <a:solidFill>
                  <a:srgbClr val="003468"/>
                </a:solidFill>
                <a:latin typeface="Century Gothic"/>
                <a:cs typeface="Century Gothic"/>
              </a:rPr>
              <a:t>business </a:t>
            </a:r>
            <a:r>
              <a:rPr sz="1400" b="1">
                <a:solidFill>
                  <a:srgbClr val="003468"/>
                </a:solidFill>
                <a:latin typeface="Century Gothic"/>
                <a:cs typeface="Century Gothic"/>
              </a:rPr>
              <a:t>impact from remote work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A52BF10F-0759-49EE-B3FA-665DDA3E2C80}"/>
              </a:ext>
            </a:extLst>
          </p:cNvPr>
          <p:cNvSpPr txBox="1"/>
          <p:nvPr/>
        </p:nvSpPr>
        <p:spPr>
          <a:xfrm>
            <a:off x="844090" y="3039198"/>
            <a:ext cx="2371771" cy="22826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21310" marR="5080" indent="-309245">
              <a:spcBef>
                <a:spcPts val="100"/>
              </a:spcBef>
            </a:pPr>
            <a:r>
              <a:rPr lang="en-US" sz="1400" b="1">
                <a:latin typeface="Century Gothic"/>
                <a:cs typeface="Century Gothic"/>
              </a:rPr>
              <a:t>Opportunity is Everywhere 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644EBC7-D20C-458F-8273-DE43CC3DE9D2}"/>
              </a:ext>
            </a:extLst>
          </p:cNvPr>
          <p:cNvSpPr/>
          <p:nvPr/>
        </p:nvSpPr>
        <p:spPr>
          <a:xfrm>
            <a:off x="528613" y="1852603"/>
            <a:ext cx="2890844" cy="4165811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1368C5-95D3-400A-A350-8776F653B422}"/>
              </a:ext>
            </a:extLst>
          </p:cNvPr>
          <p:cNvSpPr txBox="1"/>
          <p:nvPr/>
        </p:nvSpPr>
        <p:spPr>
          <a:xfrm>
            <a:off x="731614" y="3396088"/>
            <a:ext cx="2484842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Font typeface="Century Gothic" panose="020B0502020202020204" pitchFamily="34" charset="0"/>
              <a:buChar char="►"/>
            </a:pPr>
            <a:r>
              <a:rPr lang="en-US" sz="1200">
                <a:solidFill>
                  <a:srgbClr val="003468"/>
                </a:solidFill>
                <a:latin typeface="Century Gothic"/>
                <a:cs typeface="Century Gothic"/>
              </a:rPr>
              <a:t>Blend don't always  extend </a:t>
            </a:r>
          </a:p>
          <a:p>
            <a:pPr marL="228600" indent="-228600">
              <a:buFont typeface="Century Gothic" panose="020B0502020202020204" pitchFamily="34" charset="0"/>
              <a:buChar char="►"/>
            </a:pPr>
            <a:endParaRPr lang="en-US" sz="1200">
              <a:solidFill>
                <a:srgbClr val="003468"/>
              </a:solidFill>
              <a:latin typeface="Century Gothic"/>
              <a:cs typeface="Century Gothic"/>
            </a:endParaRPr>
          </a:p>
          <a:p>
            <a:pPr marL="228600" indent="-228600">
              <a:buFont typeface="Century Gothic" panose="020B0502020202020204" pitchFamily="34" charset="0"/>
              <a:buChar char="►"/>
            </a:pPr>
            <a:r>
              <a:rPr lang="en-US" sz="1200">
                <a:solidFill>
                  <a:srgbClr val="003468"/>
                </a:solidFill>
                <a:latin typeface="Century Gothic"/>
                <a:cs typeface="Century Gothic"/>
              </a:rPr>
              <a:t>Align minimal </a:t>
            </a:r>
            <a:r>
              <a:rPr lang="en-US" sz="1200" spc="-5">
                <a:solidFill>
                  <a:srgbClr val="003468"/>
                </a:solidFill>
                <a:latin typeface="Century Gothic"/>
                <a:cs typeface="Century Gothic"/>
              </a:rPr>
              <a:t>square</a:t>
            </a:r>
            <a:r>
              <a:rPr lang="en-US" sz="1200" spc="-95">
                <a:solidFill>
                  <a:srgbClr val="003468"/>
                </a:solidFill>
                <a:latin typeface="Century Gothic"/>
                <a:cs typeface="Century Gothic"/>
              </a:rPr>
              <a:t> </a:t>
            </a:r>
            <a:r>
              <a:rPr lang="en-US" sz="1200">
                <a:solidFill>
                  <a:srgbClr val="003468"/>
                </a:solidFill>
                <a:latin typeface="Century Gothic"/>
                <a:cs typeface="Century Gothic"/>
              </a:rPr>
              <a:t>footage needs</a:t>
            </a:r>
            <a:endParaRPr lang="en-US" sz="1200">
              <a:latin typeface="Century Gothic"/>
              <a:cs typeface="Century Gothic"/>
            </a:endParaRPr>
          </a:p>
          <a:p>
            <a:pPr marL="228600" indent="-228600">
              <a:buFont typeface="Century Gothic" panose="020B0502020202020204" pitchFamily="34" charset="0"/>
              <a:buChar char="►"/>
            </a:pPr>
            <a:endParaRPr lang="en-US" sz="1200"/>
          </a:p>
          <a:p>
            <a:pPr marL="228600" indent="-228600">
              <a:buFont typeface="Century Gothic" panose="020B0502020202020204" pitchFamily="34" charset="0"/>
              <a:buChar char="►"/>
            </a:pPr>
            <a:r>
              <a:rPr lang="en-US" sz="1200" spc="-5">
                <a:solidFill>
                  <a:srgbClr val="003468"/>
                </a:solidFill>
                <a:latin typeface="Century Gothic"/>
                <a:cs typeface="Century Gothic"/>
              </a:rPr>
              <a:t>Implement sensitivity</a:t>
            </a:r>
            <a:r>
              <a:rPr lang="en-US" sz="1200" spc="-65">
                <a:solidFill>
                  <a:srgbClr val="003468"/>
                </a:solidFill>
                <a:latin typeface="Century Gothic"/>
                <a:cs typeface="Century Gothic"/>
              </a:rPr>
              <a:t> </a:t>
            </a:r>
            <a:r>
              <a:rPr lang="en-US" sz="1200" spc="-5">
                <a:solidFill>
                  <a:srgbClr val="003468"/>
                </a:solidFill>
                <a:latin typeface="Century Gothic"/>
                <a:cs typeface="Century Gothic"/>
              </a:rPr>
              <a:t>analysis</a:t>
            </a:r>
            <a:endParaRPr lang="en-US" sz="1200">
              <a:latin typeface="Century Gothic"/>
              <a:cs typeface="Century Gothic"/>
            </a:endParaRPr>
          </a:p>
          <a:p>
            <a:pPr marL="228600" indent="-228600">
              <a:buFont typeface="Century Gothic" panose="020B0502020202020204" pitchFamily="34" charset="0"/>
              <a:buChar char="►"/>
            </a:pPr>
            <a:endParaRPr lang="en-US" sz="1200"/>
          </a:p>
          <a:p>
            <a:pPr marL="228600" indent="-228600">
              <a:buFont typeface="Century Gothic" panose="020B0502020202020204" pitchFamily="34" charset="0"/>
              <a:buChar char="►"/>
            </a:pPr>
            <a:r>
              <a:rPr lang="en-US" sz="1200">
                <a:solidFill>
                  <a:srgbClr val="003468"/>
                </a:solidFill>
                <a:latin typeface="Century Gothic"/>
                <a:cs typeface="Century Gothic"/>
              </a:rPr>
              <a:t>Create new</a:t>
            </a:r>
            <a:r>
              <a:rPr lang="en-US" sz="1200" spc="-80">
                <a:solidFill>
                  <a:srgbClr val="003468"/>
                </a:solidFill>
                <a:latin typeface="Century Gothic"/>
                <a:cs typeface="Century Gothic"/>
              </a:rPr>
              <a:t> </a:t>
            </a:r>
            <a:r>
              <a:rPr lang="en-US" sz="1200" spc="-5">
                <a:solidFill>
                  <a:srgbClr val="003468"/>
                </a:solidFill>
                <a:latin typeface="Century Gothic"/>
                <a:cs typeface="Century Gothic"/>
              </a:rPr>
              <a:t>workspace</a:t>
            </a:r>
          </a:p>
          <a:p>
            <a:pPr marL="228600" indent="-228600">
              <a:buFont typeface="Century Gothic" panose="020B0502020202020204" pitchFamily="34" charset="0"/>
              <a:buChar char="►"/>
            </a:pPr>
            <a:endParaRPr lang="en-US" sz="1200" spc="-5">
              <a:solidFill>
                <a:srgbClr val="003468"/>
              </a:solidFill>
              <a:latin typeface="Century Gothic"/>
              <a:cs typeface="Century Gothic"/>
            </a:endParaRPr>
          </a:p>
          <a:p>
            <a:pPr marL="228600" indent="-228600">
              <a:buFont typeface="Century Gothic" panose="020B0502020202020204" pitchFamily="34" charset="0"/>
              <a:buChar char="►"/>
            </a:pPr>
            <a:r>
              <a:rPr lang="en-US" sz="1200">
                <a:solidFill>
                  <a:srgbClr val="003468"/>
                </a:solidFill>
                <a:latin typeface="Century Gothic"/>
                <a:cs typeface="Century Gothic"/>
              </a:rPr>
              <a:t>Leverage </a:t>
            </a:r>
            <a:r>
              <a:rPr lang="en-US" sz="1200" spc="-5">
                <a:solidFill>
                  <a:srgbClr val="003468"/>
                </a:solidFill>
                <a:latin typeface="Century Gothic"/>
                <a:cs typeface="Century Gothic"/>
              </a:rPr>
              <a:t>value </a:t>
            </a:r>
            <a:r>
              <a:rPr lang="en-US" sz="1200">
                <a:solidFill>
                  <a:srgbClr val="003468"/>
                </a:solidFill>
                <a:latin typeface="Century Gothic"/>
                <a:cs typeface="Century Gothic"/>
              </a:rPr>
              <a:t>of</a:t>
            </a:r>
            <a:r>
              <a:rPr lang="en-US" sz="1200" spc="-85">
                <a:solidFill>
                  <a:srgbClr val="003468"/>
                </a:solidFill>
                <a:latin typeface="Century Gothic"/>
                <a:cs typeface="Century Gothic"/>
              </a:rPr>
              <a:t> </a:t>
            </a:r>
            <a:r>
              <a:rPr lang="en-US" sz="1200">
                <a:solidFill>
                  <a:srgbClr val="003468"/>
                </a:solidFill>
                <a:latin typeface="Century Gothic"/>
                <a:cs typeface="Century Gothic"/>
              </a:rPr>
              <a:t>tenancy</a:t>
            </a:r>
          </a:p>
          <a:p>
            <a:pPr marL="228600" indent="-228600">
              <a:buFont typeface="Century Gothic" panose="020B0502020202020204" pitchFamily="34" charset="0"/>
              <a:buChar char="►"/>
            </a:pPr>
            <a:endParaRPr lang="en-US" sz="1200">
              <a:solidFill>
                <a:srgbClr val="003468"/>
              </a:solidFill>
              <a:latin typeface="Century Gothic"/>
              <a:cs typeface="Century Gothic"/>
            </a:endParaRPr>
          </a:p>
          <a:p>
            <a:pPr marL="228600" indent="-228600">
              <a:buFont typeface="Century Gothic" panose="020B0502020202020204" pitchFamily="34" charset="0"/>
              <a:buChar char="►"/>
            </a:pPr>
            <a:r>
              <a:rPr lang="en-US" sz="1200" spc="-5">
                <a:solidFill>
                  <a:srgbClr val="003468"/>
                </a:solidFill>
                <a:latin typeface="Century Gothic"/>
                <a:cs typeface="Century Gothic"/>
              </a:rPr>
              <a:t>Secure </a:t>
            </a:r>
            <a:r>
              <a:rPr lang="en-US" sz="1200">
                <a:solidFill>
                  <a:srgbClr val="003468"/>
                </a:solidFill>
                <a:latin typeface="Century Gothic"/>
                <a:cs typeface="Century Gothic"/>
              </a:rPr>
              <a:t>expansion</a:t>
            </a:r>
            <a:r>
              <a:rPr lang="en-US" sz="1200" spc="-75">
                <a:solidFill>
                  <a:srgbClr val="003468"/>
                </a:solidFill>
                <a:latin typeface="Century Gothic"/>
                <a:cs typeface="Century Gothic"/>
              </a:rPr>
              <a:t> </a:t>
            </a:r>
            <a:r>
              <a:rPr lang="en-US" sz="1200">
                <a:solidFill>
                  <a:srgbClr val="003468"/>
                </a:solidFill>
                <a:latin typeface="Century Gothic"/>
                <a:cs typeface="Century Gothic"/>
              </a:rPr>
              <a:t>options</a:t>
            </a:r>
            <a:endParaRPr lang="en-US" sz="1200">
              <a:latin typeface="Century Gothic"/>
              <a:cs typeface="Century Gothic"/>
            </a:endParaRPr>
          </a:p>
          <a:p>
            <a:endParaRPr lang="en-US" sz="1200">
              <a:latin typeface="Century Gothic"/>
              <a:cs typeface="Century Gothic"/>
            </a:endParaRPr>
          </a:p>
          <a:p>
            <a:endParaRPr lang="en-US" sz="1800">
              <a:latin typeface="Century Gothic"/>
              <a:cs typeface="Century Gothic"/>
            </a:endParaRPr>
          </a:p>
          <a:p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BCF583-FB71-44A4-8BFD-A5F8AE7632D6}"/>
              </a:ext>
            </a:extLst>
          </p:cNvPr>
          <p:cNvSpPr/>
          <p:nvPr/>
        </p:nvSpPr>
        <p:spPr>
          <a:xfrm>
            <a:off x="4593876" y="1852603"/>
            <a:ext cx="2890844" cy="4165811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1A97CE-E70F-40BC-92B2-5DF5C9EBD9BF}"/>
              </a:ext>
            </a:extLst>
          </p:cNvPr>
          <p:cNvSpPr txBox="1"/>
          <p:nvPr/>
        </p:nvSpPr>
        <p:spPr>
          <a:xfrm>
            <a:off x="4710694" y="3662773"/>
            <a:ext cx="26616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Century Gothic" panose="020B0502020202020204" pitchFamily="34" charset="0"/>
              <a:buChar char="►"/>
            </a:pPr>
            <a:r>
              <a:rPr lang="en-US" sz="1200">
                <a:solidFill>
                  <a:srgbClr val="003468"/>
                </a:solidFill>
                <a:latin typeface="Century Gothic"/>
                <a:cs typeface="Century Gothic"/>
              </a:rPr>
              <a:t>Reduce total occupancy</a:t>
            </a:r>
            <a:r>
              <a:rPr lang="en-US" sz="1200" spc="-85">
                <a:solidFill>
                  <a:srgbClr val="003468"/>
                </a:solidFill>
                <a:latin typeface="Century Gothic"/>
                <a:cs typeface="Century Gothic"/>
              </a:rPr>
              <a:t> </a:t>
            </a:r>
            <a:r>
              <a:rPr lang="en-US" sz="1200">
                <a:solidFill>
                  <a:srgbClr val="003468"/>
                </a:solidFill>
                <a:latin typeface="Century Gothic"/>
                <a:cs typeface="Century Gothic"/>
              </a:rPr>
              <a:t>costs</a:t>
            </a:r>
            <a:endParaRPr lang="en-US" sz="1200">
              <a:latin typeface="Century Gothic"/>
              <a:cs typeface="Century Gothic"/>
            </a:endParaRPr>
          </a:p>
          <a:p>
            <a:pPr marL="228600" indent="-228600">
              <a:buFont typeface="Century Gothic" panose="020B0502020202020204" pitchFamily="34" charset="0"/>
              <a:buChar char="►"/>
            </a:pPr>
            <a:endParaRPr lang="en-US" sz="1200">
              <a:latin typeface="Century Gothic"/>
              <a:cs typeface="Century Gothic"/>
            </a:endParaRPr>
          </a:p>
          <a:p>
            <a:pPr marL="228600" indent="-228600">
              <a:buFont typeface="Century Gothic" panose="020B0502020202020204" pitchFamily="34" charset="0"/>
              <a:buChar char="►"/>
            </a:pPr>
            <a:r>
              <a:rPr lang="en-US" sz="1200">
                <a:solidFill>
                  <a:srgbClr val="003468"/>
                </a:solidFill>
                <a:latin typeface="Century Gothic"/>
                <a:cs typeface="Century Gothic"/>
              </a:rPr>
              <a:t>Assess </a:t>
            </a:r>
            <a:r>
              <a:rPr lang="en-US" sz="1200" spc="-5">
                <a:solidFill>
                  <a:srgbClr val="003468"/>
                </a:solidFill>
                <a:latin typeface="Century Gothic"/>
                <a:cs typeface="Century Gothic"/>
              </a:rPr>
              <a:t>possibly </a:t>
            </a:r>
            <a:r>
              <a:rPr lang="en-US" sz="1200">
                <a:solidFill>
                  <a:srgbClr val="003468"/>
                </a:solidFill>
                <a:latin typeface="Century Gothic"/>
                <a:cs typeface="Century Gothic"/>
              </a:rPr>
              <a:t>going</a:t>
            </a:r>
            <a:r>
              <a:rPr lang="en-US" sz="1200" spc="-80">
                <a:solidFill>
                  <a:srgbClr val="003468"/>
                </a:solidFill>
                <a:latin typeface="Century Gothic"/>
                <a:cs typeface="Century Gothic"/>
              </a:rPr>
              <a:t> </a:t>
            </a:r>
            <a:r>
              <a:rPr lang="en-US" sz="1200" spc="-5">
                <a:solidFill>
                  <a:srgbClr val="003468"/>
                </a:solidFill>
                <a:latin typeface="Century Gothic"/>
                <a:cs typeface="Century Gothic"/>
              </a:rPr>
              <a:t>dark</a:t>
            </a:r>
            <a:endParaRPr lang="en-US" sz="1200">
              <a:latin typeface="Century Gothic"/>
              <a:cs typeface="Century Gothic"/>
            </a:endParaRPr>
          </a:p>
          <a:p>
            <a:pPr marL="228600" indent="-228600">
              <a:buFont typeface="Century Gothic" panose="020B0502020202020204" pitchFamily="34" charset="0"/>
              <a:buChar char="►"/>
            </a:pPr>
            <a:endParaRPr lang="en-US" sz="1200">
              <a:latin typeface="Century Gothic"/>
              <a:cs typeface="Century Gothic"/>
            </a:endParaRPr>
          </a:p>
          <a:p>
            <a:pPr marL="228600" indent="-228600">
              <a:buFont typeface="Century Gothic" panose="020B0502020202020204" pitchFamily="34" charset="0"/>
              <a:buChar char="►"/>
            </a:pPr>
            <a:r>
              <a:rPr lang="en-US" sz="1200">
                <a:latin typeface="Century Gothic"/>
                <a:cs typeface="Century Gothic"/>
              </a:rPr>
              <a:t>Determine if short-term capital  expense costs may be too  prohibitive</a:t>
            </a:r>
          </a:p>
          <a:p>
            <a:endParaRPr lang="en-US" sz="1800">
              <a:latin typeface="Century Gothic"/>
              <a:cs typeface="Century Gothic"/>
            </a:endParaRPr>
          </a:p>
          <a:p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D49866C-AF8F-49AC-9C9C-9FDC179D8ABA}"/>
              </a:ext>
            </a:extLst>
          </p:cNvPr>
          <p:cNvSpPr/>
          <p:nvPr/>
        </p:nvSpPr>
        <p:spPr>
          <a:xfrm>
            <a:off x="8657420" y="1852602"/>
            <a:ext cx="2890844" cy="4165811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817143-D664-4D61-8318-38044886C67B}"/>
              </a:ext>
            </a:extLst>
          </p:cNvPr>
          <p:cNvSpPr txBox="1"/>
          <p:nvPr/>
        </p:nvSpPr>
        <p:spPr>
          <a:xfrm>
            <a:off x="8801111" y="3681889"/>
            <a:ext cx="26955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Century Gothic" panose="020B0502020202020204" pitchFamily="34" charset="0"/>
              <a:buChar char="►"/>
            </a:pPr>
            <a:r>
              <a:rPr lang="en-US" sz="1200">
                <a:solidFill>
                  <a:srgbClr val="003468"/>
                </a:solidFill>
                <a:latin typeface="Century Gothic"/>
                <a:cs typeface="Century Gothic"/>
              </a:rPr>
              <a:t>Know that time </a:t>
            </a:r>
            <a:r>
              <a:rPr lang="en-US" sz="1200" spc="-5">
                <a:solidFill>
                  <a:srgbClr val="003468"/>
                </a:solidFill>
                <a:latin typeface="Century Gothic"/>
                <a:cs typeface="Century Gothic"/>
              </a:rPr>
              <a:t>is </a:t>
            </a:r>
            <a:r>
              <a:rPr lang="en-US" sz="1200">
                <a:solidFill>
                  <a:srgbClr val="003468"/>
                </a:solidFill>
                <a:latin typeface="Century Gothic"/>
                <a:cs typeface="Century Gothic"/>
              </a:rPr>
              <a:t>on </a:t>
            </a:r>
            <a:r>
              <a:rPr lang="en-US" sz="1200" spc="-5">
                <a:solidFill>
                  <a:srgbClr val="003468"/>
                </a:solidFill>
                <a:latin typeface="Century Gothic"/>
                <a:cs typeface="Century Gothic"/>
              </a:rPr>
              <a:t>your</a:t>
            </a:r>
            <a:r>
              <a:rPr lang="en-US" sz="1200" spc="-55">
                <a:solidFill>
                  <a:srgbClr val="003468"/>
                </a:solidFill>
                <a:latin typeface="Century Gothic"/>
                <a:cs typeface="Century Gothic"/>
              </a:rPr>
              <a:t> </a:t>
            </a:r>
            <a:r>
              <a:rPr lang="en-US" sz="1200" spc="-5">
                <a:solidFill>
                  <a:srgbClr val="003468"/>
                </a:solidFill>
                <a:latin typeface="Century Gothic"/>
                <a:cs typeface="Century Gothic"/>
              </a:rPr>
              <a:t>side</a:t>
            </a:r>
            <a:endParaRPr lang="en-US" sz="1200">
              <a:latin typeface="Century Gothic"/>
              <a:cs typeface="Century Gothic"/>
            </a:endParaRPr>
          </a:p>
          <a:p>
            <a:pPr marL="228600" indent="-228600">
              <a:buFont typeface="Century Gothic" panose="020B0502020202020204" pitchFamily="34" charset="0"/>
              <a:buChar char="►"/>
            </a:pPr>
            <a:endParaRPr lang="en-US" sz="1200"/>
          </a:p>
          <a:p>
            <a:pPr marL="228600" indent="-228600">
              <a:buFont typeface="Century Gothic" panose="020B0502020202020204" pitchFamily="34" charset="0"/>
              <a:buChar char="►"/>
            </a:pPr>
            <a:r>
              <a:rPr lang="en-US" sz="1200">
                <a:solidFill>
                  <a:srgbClr val="003468"/>
                </a:solidFill>
                <a:latin typeface="Century Gothic"/>
                <a:cs typeface="Century Gothic"/>
              </a:rPr>
              <a:t>Understand </a:t>
            </a:r>
            <a:r>
              <a:rPr lang="en-US" sz="1200" spc="-5">
                <a:solidFill>
                  <a:srgbClr val="003468"/>
                </a:solidFill>
                <a:latin typeface="Century Gothic"/>
                <a:cs typeface="Century Gothic"/>
              </a:rPr>
              <a:t>your</a:t>
            </a:r>
            <a:r>
              <a:rPr lang="en-US" sz="1200" spc="-80">
                <a:solidFill>
                  <a:srgbClr val="003468"/>
                </a:solidFill>
                <a:latin typeface="Century Gothic"/>
                <a:cs typeface="Century Gothic"/>
              </a:rPr>
              <a:t> </a:t>
            </a:r>
            <a:r>
              <a:rPr lang="en-US" sz="1200" spc="-5">
                <a:solidFill>
                  <a:srgbClr val="003468"/>
                </a:solidFill>
                <a:latin typeface="Century Gothic"/>
                <a:cs typeface="Century Gothic"/>
              </a:rPr>
              <a:t>leverage</a:t>
            </a:r>
            <a:endParaRPr lang="en-US" sz="1200">
              <a:latin typeface="Century Gothic"/>
              <a:cs typeface="Century Gothic"/>
            </a:endParaRPr>
          </a:p>
          <a:p>
            <a:pPr marL="228600" indent="-228600">
              <a:buFont typeface="Century Gothic" panose="020B0502020202020204" pitchFamily="34" charset="0"/>
              <a:buChar char="►"/>
            </a:pPr>
            <a:endParaRPr lang="en-US" sz="1200" b="1"/>
          </a:p>
          <a:p>
            <a:pPr marL="228600" indent="-228600">
              <a:buFont typeface="Century Gothic" panose="020B0502020202020204" pitchFamily="34" charset="0"/>
              <a:buChar char="►"/>
            </a:pPr>
            <a:r>
              <a:rPr lang="en-US" sz="1200">
                <a:solidFill>
                  <a:srgbClr val="003468"/>
                </a:solidFill>
                <a:latin typeface="Century Gothic"/>
                <a:cs typeface="Century Gothic"/>
              </a:rPr>
              <a:t>Wait for the market</a:t>
            </a:r>
            <a:r>
              <a:rPr lang="en-US" sz="1200" spc="-90">
                <a:solidFill>
                  <a:srgbClr val="003468"/>
                </a:solidFill>
                <a:latin typeface="Century Gothic"/>
                <a:cs typeface="Century Gothic"/>
              </a:rPr>
              <a:t> </a:t>
            </a:r>
            <a:r>
              <a:rPr lang="en-US" sz="1200" spc="-5">
                <a:solidFill>
                  <a:srgbClr val="003468"/>
                </a:solidFill>
                <a:latin typeface="Century Gothic"/>
                <a:cs typeface="Century Gothic"/>
              </a:rPr>
              <a:t>bottom</a:t>
            </a:r>
            <a:endParaRPr lang="en-US" sz="1200">
              <a:latin typeface="Century Gothic"/>
              <a:cs typeface="Century Gothic"/>
            </a:endParaRPr>
          </a:p>
          <a:p>
            <a:endParaRPr lang="en-US" b="1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1B97617-8017-42E8-A853-03937C7A74C6}"/>
              </a:ext>
            </a:extLst>
          </p:cNvPr>
          <p:cNvSpPr/>
          <p:nvPr/>
        </p:nvSpPr>
        <p:spPr>
          <a:xfrm>
            <a:off x="3552818" y="3591018"/>
            <a:ext cx="900111" cy="433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F05867D0-378B-463D-8BF0-47D30E68048F}"/>
              </a:ext>
            </a:extLst>
          </p:cNvPr>
          <p:cNvSpPr/>
          <p:nvPr/>
        </p:nvSpPr>
        <p:spPr>
          <a:xfrm>
            <a:off x="7630932" y="3591017"/>
            <a:ext cx="900111" cy="433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44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C3648FC-EC38-0248-BBAE-A1A0BDA26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6704" y="452437"/>
            <a:ext cx="6400800" cy="152349"/>
          </a:xfrm>
        </p:spPr>
        <p:txBody>
          <a:bodyPr/>
          <a:lstStyle/>
          <a:p>
            <a:r>
              <a:rPr lang="en-US"/>
              <a:t>A NEW PLAN FOR REAL ESTATE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C9836B61-2240-3244-A26C-CD0E12E79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04" y="681965"/>
            <a:ext cx="10058400" cy="276999"/>
          </a:xfrm>
        </p:spPr>
        <p:txBody>
          <a:bodyPr/>
          <a:lstStyle/>
          <a:p>
            <a:r>
              <a:rPr lang="en-US"/>
              <a:t>EXPERT EXECUTION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4CAA68-68DF-4778-B9CD-D14D4AEAF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650" y="202350"/>
            <a:ext cx="8987952" cy="64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97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4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254921-4487-4F4B-8B23-4E51A82AADF4}"/>
              </a:ext>
            </a:extLst>
          </p:cNvPr>
          <p:cNvSpPr txBox="1"/>
          <p:nvPr/>
        </p:nvSpPr>
        <p:spPr>
          <a:xfrm>
            <a:off x="409870" y="532302"/>
            <a:ext cx="3270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CONTACT INFO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7415AF-DBB6-4A7B-8AD5-5095E956B176}"/>
              </a:ext>
            </a:extLst>
          </p:cNvPr>
          <p:cNvSpPr txBox="1"/>
          <p:nvPr/>
        </p:nvSpPr>
        <p:spPr>
          <a:xfrm>
            <a:off x="201637" y="2949297"/>
            <a:ext cx="30591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entury Gothic" panose="020B0502020202020204" pitchFamily="34" charset="0"/>
              </a:rPr>
              <a:t>Gregg Espach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Century Gothic" panose="020B0502020202020204" pitchFamily="34" charset="0"/>
              </a:rPr>
              <a:t>Executive Managing Director</a:t>
            </a:r>
          </a:p>
          <a:p>
            <a:pPr algn="ctr"/>
            <a:endParaRPr lang="en-US" sz="1400" i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400">
                <a:solidFill>
                  <a:schemeClr val="bg1"/>
                </a:solidFill>
                <a:latin typeface="Century Gothic" panose="020B0502020202020204" pitchFamily="34" charset="0"/>
              </a:rPr>
              <a:t>espach@vestian.com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Century Gothic" panose="020B0502020202020204" pitchFamily="34" charset="0"/>
              </a:rPr>
              <a:t>T: 203.913.6214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7A5996-7E5E-49E5-9D9A-CB4964851A06}"/>
              </a:ext>
            </a:extLst>
          </p:cNvPr>
          <p:cNvSpPr txBox="1"/>
          <p:nvPr/>
        </p:nvSpPr>
        <p:spPr>
          <a:xfrm>
            <a:off x="3131683" y="2949297"/>
            <a:ext cx="32704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entury Gothic" panose="020B0502020202020204" pitchFamily="34" charset="0"/>
              </a:rPr>
              <a:t>Joe Mclaughlin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Century Gothic" panose="020B0502020202020204" pitchFamily="34" charset="0"/>
              </a:rPr>
              <a:t>Managing Director</a:t>
            </a:r>
          </a:p>
          <a:p>
            <a:pPr algn="ctr"/>
            <a:endParaRPr lang="en-US" sz="1400" i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400">
                <a:solidFill>
                  <a:schemeClr val="bg1"/>
                </a:solidFill>
                <a:latin typeface="Century Gothic" panose="020B0502020202020204" pitchFamily="34" charset="0"/>
              </a:rPr>
              <a:t>mclaughlin@vestian.com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Century Gothic" panose="020B0502020202020204" pitchFamily="34" charset="0"/>
              </a:rPr>
              <a:t>T: 212.239.8400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1F410B-6F35-46E1-85F7-51DB17024DA1}"/>
              </a:ext>
            </a:extLst>
          </p:cNvPr>
          <p:cNvSpPr txBox="1"/>
          <p:nvPr/>
        </p:nvSpPr>
        <p:spPr>
          <a:xfrm>
            <a:off x="6133438" y="2949299"/>
            <a:ext cx="32704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entury Gothic" panose="020B0502020202020204" pitchFamily="34" charset="0"/>
              </a:rPr>
              <a:t>Francine Niemiec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Century Gothic" panose="020B0502020202020204" pitchFamily="34" charset="0"/>
              </a:rPr>
              <a:t>President - Account Services</a:t>
            </a:r>
          </a:p>
          <a:p>
            <a:pPr algn="ctr"/>
            <a:endParaRPr lang="en-US" sz="1400" i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400">
                <a:solidFill>
                  <a:schemeClr val="bg1"/>
                </a:solidFill>
                <a:latin typeface="Century Gothic" panose="020B0502020202020204" pitchFamily="34" charset="0"/>
              </a:rPr>
              <a:t>niemiec@vestian.com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Century Gothic" panose="020B0502020202020204" pitchFamily="34" charset="0"/>
              </a:rPr>
              <a:t>T: 312.880.4020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FC3BD9-D11D-4B39-8F1F-12082B139CD7}"/>
              </a:ext>
            </a:extLst>
          </p:cNvPr>
          <p:cNvSpPr txBox="1"/>
          <p:nvPr/>
        </p:nvSpPr>
        <p:spPr>
          <a:xfrm>
            <a:off x="9015855" y="2949298"/>
            <a:ext cx="32704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entury Gothic" panose="020B0502020202020204" pitchFamily="34" charset="0"/>
              </a:rPr>
              <a:t>Jeremy Done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Century Gothic" panose="020B0502020202020204" pitchFamily="34" charset="0"/>
              </a:rPr>
              <a:t>Managing Director</a:t>
            </a:r>
          </a:p>
          <a:p>
            <a:pPr algn="ctr"/>
            <a:endParaRPr lang="en-US" sz="1400" i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400">
                <a:solidFill>
                  <a:schemeClr val="bg1"/>
                </a:solidFill>
                <a:latin typeface="Century Gothic" panose="020B0502020202020204" pitchFamily="34" charset="0"/>
              </a:rPr>
              <a:t>done@vestian.com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Century Gothic" panose="020B0502020202020204" pitchFamily="34" charset="0"/>
              </a:rPr>
              <a:t>T: 214.394.8840</a:t>
            </a:r>
          </a:p>
        </p:txBody>
      </p:sp>
    </p:spTree>
    <p:extLst>
      <p:ext uri="{BB962C8B-B14F-4D97-AF65-F5344CB8AC3E}">
        <p14:creationId xmlns:p14="http://schemas.microsoft.com/office/powerpoint/2010/main" val="243845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08F69-1F8C-274C-A194-A99F67FC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65" y="1057264"/>
            <a:ext cx="3705235" cy="276999"/>
          </a:xfrm>
        </p:spPr>
        <p:txBody>
          <a:bodyPr/>
          <a:lstStyle/>
          <a:p>
            <a:r>
              <a:rPr lang="en-US"/>
              <a:t>Welcome &amp; Introductions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2FDB85-FEC2-4883-B61D-8AE246840D09}"/>
              </a:ext>
            </a:extLst>
          </p:cNvPr>
          <p:cNvSpPr txBox="1"/>
          <p:nvPr/>
        </p:nvSpPr>
        <p:spPr>
          <a:xfrm>
            <a:off x="984010" y="4707508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GREGG</a:t>
            </a:r>
          </a:p>
          <a:p>
            <a:r>
              <a:rPr lang="en-US" sz="2000"/>
              <a:t>Espach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28430B-350B-4A81-8FF7-E5E00EC58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40" y="1606860"/>
            <a:ext cx="2432538" cy="29593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69BE85-3879-4603-961C-BA4F993718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7" b="-1"/>
          <a:stretch/>
        </p:blipFill>
        <p:spPr>
          <a:xfrm>
            <a:off x="3369582" y="1606859"/>
            <a:ext cx="2410692" cy="29401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EEF08A7-D3B1-4FD6-8707-C115010302B8}"/>
              </a:ext>
            </a:extLst>
          </p:cNvPr>
          <p:cNvSpPr txBox="1"/>
          <p:nvPr/>
        </p:nvSpPr>
        <p:spPr>
          <a:xfrm>
            <a:off x="10088120" y="4685341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/>
              <a:t>JEREMY</a:t>
            </a:r>
          </a:p>
          <a:p>
            <a:pPr algn="ctr"/>
            <a:r>
              <a:rPr lang="en-US" sz="2000"/>
              <a:t>Done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2DDA25-DEC2-4008-8429-46A194B07A1A}"/>
              </a:ext>
            </a:extLst>
          </p:cNvPr>
          <p:cNvSpPr txBox="1"/>
          <p:nvPr/>
        </p:nvSpPr>
        <p:spPr>
          <a:xfrm>
            <a:off x="6932421" y="4685805"/>
            <a:ext cx="1430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/>
              <a:t>FRANCINE</a:t>
            </a:r>
          </a:p>
          <a:p>
            <a:pPr algn="ctr"/>
            <a:r>
              <a:rPr lang="en-US" sz="2000"/>
              <a:t>Niemiec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A287A6-BE34-40A9-96E3-2742797C0016}"/>
              </a:ext>
            </a:extLst>
          </p:cNvPr>
          <p:cNvSpPr txBox="1"/>
          <p:nvPr/>
        </p:nvSpPr>
        <p:spPr>
          <a:xfrm>
            <a:off x="3770710" y="4708661"/>
            <a:ext cx="1614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/>
              <a:t>JOE</a:t>
            </a:r>
          </a:p>
          <a:p>
            <a:pPr algn="ctr"/>
            <a:r>
              <a:rPr lang="en-US" sz="2000"/>
              <a:t>McLaughlin</a:t>
            </a:r>
          </a:p>
        </p:txBody>
      </p:sp>
      <p:pic>
        <p:nvPicPr>
          <p:cNvPr id="26" name="Picture 2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E8B84EB6-3F47-4668-9752-E24DD382FB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1"/>
          <a:stretch/>
        </p:blipFill>
        <p:spPr>
          <a:xfrm>
            <a:off x="6362511" y="1581924"/>
            <a:ext cx="2572136" cy="2959330"/>
          </a:xfrm>
          <a:prstGeom prst="rect">
            <a:avLst/>
          </a:prstGeom>
        </p:spPr>
      </p:pic>
      <p:pic>
        <p:nvPicPr>
          <p:cNvPr id="28" name="Picture 27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47288676-3729-4664-9D66-E9067CA709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53"/>
          <a:stretch/>
        </p:blipFill>
        <p:spPr>
          <a:xfrm>
            <a:off x="9417100" y="1581924"/>
            <a:ext cx="2407736" cy="295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0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20" grpId="0"/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0A6BCB-C1A1-46EB-AE50-9D9986E71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761" y="1301584"/>
            <a:ext cx="2720574" cy="37979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B08F69-1F8C-274C-A194-A99F67FC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16169"/>
            <a:ext cx="10058400" cy="276999"/>
          </a:xfrm>
        </p:spPr>
        <p:txBody>
          <a:bodyPr/>
          <a:lstStyle/>
          <a:p>
            <a:r>
              <a:rPr lang="en-US"/>
              <a:t>What We’ve Found More Time for During the Pandemic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2FDB85-FEC2-4883-B61D-8AE246840D09}"/>
              </a:ext>
            </a:extLst>
          </p:cNvPr>
          <p:cNvSpPr txBox="1"/>
          <p:nvPr/>
        </p:nvSpPr>
        <p:spPr>
          <a:xfrm>
            <a:off x="974485" y="5074225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GREGG</a:t>
            </a:r>
          </a:p>
          <a:p>
            <a:r>
              <a:rPr lang="en-US" sz="2000"/>
              <a:t>Espach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EF08A7-D3B1-4FD6-8707-C115010302B8}"/>
              </a:ext>
            </a:extLst>
          </p:cNvPr>
          <p:cNvSpPr txBox="1"/>
          <p:nvPr/>
        </p:nvSpPr>
        <p:spPr>
          <a:xfrm>
            <a:off x="9889358" y="5099506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/>
              <a:t>JEREMY</a:t>
            </a:r>
          </a:p>
          <a:p>
            <a:pPr algn="ctr"/>
            <a:r>
              <a:rPr lang="en-US" sz="2000"/>
              <a:t>Done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2DDA25-DEC2-4008-8429-46A194B07A1A}"/>
              </a:ext>
            </a:extLst>
          </p:cNvPr>
          <p:cNvSpPr txBox="1"/>
          <p:nvPr/>
        </p:nvSpPr>
        <p:spPr>
          <a:xfrm>
            <a:off x="6705792" y="5099506"/>
            <a:ext cx="1430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/>
              <a:t>FRANCINE</a:t>
            </a:r>
          </a:p>
          <a:p>
            <a:pPr algn="ctr"/>
            <a:r>
              <a:rPr lang="en-US" sz="2000"/>
              <a:t>Niemiec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A287A6-BE34-40A9-96E3-2742797C0016}"/>
              </a:ext>
            </a:extLst>
          </p:cNvPr>
          <p:cNvSpPr txBox="1"/>
          <p:nvPr/>
        </p:nvSpPr>
        <p:spPr>
          <a:xfrm>
            <a:off x="3588467" y="5074772"/>
            <a:ext cx="1614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/>
              <a:t>JOE</a:t>
            </a:r>
          </a:p>
          <a:p>
            <a:pPr algn="ctr"/>
            <a:r>
              <a:rPr lang="en-US" sz="2000"/>
              <a:t>McLaughlin</a:t>
            </a:r>
          </a:p>
        </p:txBody>
      </p:sp>
      <p:pic>
        <p:nvPicPr>
          <p:cNvPr id="1026" name="Picture 2" descr="Running Stick Figure | Stick figure running, Stick figures, Stick figure  tattoo">
            <a:extLst>
              <a:ext uri="{FF2B5EF4-FFF2-40B4-BE49-F238E27FC236}">
                <a16:creationId xmlns:a16="http://schemas.microsoft.com/office/drawing/2014/main" id="{0B9FB442-F1EA-4173-9110-C5BB321E8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16" y="2026368"/>
            <a:ext cx="2955301" cy="295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988F43-4F88-4BF3-A9FA-7EB016ABE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802" y="1562098"/>
            <a:ext cx="2232763" cy="33806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69FD0F-4726-4BCA-B0A1-68BF74C12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259499">
            <a:off x="2566276" y="4281471"/>
            <a:ext cx="219106" cy="200053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678A91D-A09E-4BCE-A378-66A04FCB43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131414" y="2431438"/>
            <a:ext cx="2713066" cy="24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6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20" grpId="0"/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1D23735-34BB-9940-A4AA-5094BA41DF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53382" y="3152001"/>
            <a:ext cx="7847076" cy="553998"/>
          </a:xfrm>
        </p:spPr>
        <p:txBody>
          <a:bodyPr vert="horz" lIns="0" tIns="0" rIns="0" bIns="0" rtlCol="0" anchor="t">
            <a:spAutoFit/>
          </a:bodyPr>
          <a:lstStyle/>
          <a:p>
            <a:r>
              <a:rPr lang="en-US"/>
              <a:t>Pop Quiz</a:t>
            </a:r>
          </a:p>
        </p:txBody>
      </p:sp>
    </p:spTree>
    <p:extLst>
      <p:ext uri="{BB962C8B-B14F-4D97-AF65-F5344CB8AC3E}">
        <p14:creationId xmlns:p14="http://schemas.microsoft.com/office/powerpoint/2010/main" val="957046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F07082-BC67-4611-A075-E4FA98F83655}"/>
              </a:ext>
            </a:extLst>
          </p:cNvPr>
          <p:cNvSpPr txBox="1"/>
          <p:nvPr/>
        </p:nvSpPr>
        <p:spPr>
          <a:xfrm>
            <a:off x="425502" y="1474110"/>
            <a:ext cx="11205556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/>
              <a:t>The best opportunity that law firms have seen in the last 30 years</a:t>
            </a:r>
          </a:p>
          <a:p>
            <a:pPr algn="ctr"/>
            <a:endParaRPr lang="en-US" sz="3600"/>
          </a:p>
          <a:p>
            <a:pPr algn="ctr"/>
            <a:r>
              <a:rPr lang="en-US" sz="3600" i="1"/>
              <a:t>NOW</a:t>
            </a:r>
            <a:r>
              <a:rPr lang="en-US" sz="3600"/>
              <a:t> is the time to</a:t>
            </a:r>
          </a:p>
          <a:p>
            <a:pPr algn="ctr"/>
            <a:endParaRPr lang="en-US" sz="3600"/>
          </a:p>
          <a:p>
            <a:pPr algn="ctr"/>
            <a:r>
              <a:rPr lang="en-US" sz="3600" b="1"/>
              <a:t>Shed Costs </a:t>
            </a:r>
            <a:endParaRPr lang="en-US"/>
          </a:p>
          <a:p>
            <a:pPr algn="ctr"/>
            <a:r>
              <a:rPr lang="en-US" sz="3600" b="1"/>
              <a:t>Improve Employee Satisfaction</a:t>
            </a:r>
            <a:endParaRPr lang="en-US"/>
          </a:p>
          <a:p>
            <a:pPr algn="ctr"/>
            <a:r>
              <a:rPr lang="en-US" sz="3600" b="1"/>
              <a:t>Increase Productivity </a:t>
            </a:r>
            <a:endParaRPr lang="en-US"/>
          </a:p>
          <a:p>
            <a:pPr algn="ctr"/>
            <a:endParaRPr lang="en-US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2A4B043D-B6FB-4DE9-8797-4C2EA738E365}"/>
              </a:ext>
            </a:extLst>
          </p:cNvPr>
          <p:cNvSpPr txBox="1">
            <a:spLocks/>
          </p:cNvSpPr>
          <p:nvPr/>
        </p:nvSpPr>
        <p:spPr>
          <a:xfrm>
            <a:off x="266685" y="399520"/>
            <a:ext cx="6400800" cy="1523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bg2">
                    <a:lumMod val="75000"/>
                  </a:schemeClr>
                </a:solidFill>
              </a:rPr>
              <a:t>A NEW PLAN FOR REAL ESTATE</a:t>
            </a:r>
          </a:p>
        </p:txBody>
      </p:sp>
      <p:sp>
        <p:nvSpPr>
          <p:cNvPr id="8" name="Title 24">
            <a:extLst>
              <a:ext uri="{FF2B5EF4-FFF2-40B4-BE49-F238E27FC236}">
                <a16:creationId xmlns:a16="http://schemas.microsoft.com/office/drawing/2014/main" id="{B6A9DDAF-C1D8-4025-B2C9-C16CD75E8E77}"/>
              </a:ext>
            </a:extLst>
          </p:cNvPr>
          <p:cNvSpPr txBox="1">
            <a:spLocks/>
          </p:cNvSpPr>
          <p:nvPr/>
        </p:nvSpPr>
        <p:spPr>
          <a:xfrm>
            <a:off x="342893" y="625345"/>
            <a:ext cx="10058400" cy="369332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6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+mj-lt"/>
              </a:rPr>
              <a:t>THE OPPORTUNITY</a:t>
            </a:r>
          </a:p>
        </p:txBody>
      </p:sp>
    </p:spTree>
    <p:extLst>
      <p:ext uri="{BB962C8B-B14F-4D97-AF65-F5344CB8AC3E}">
        <p14:creationId xmlns:p14="http://schemas.microsoft.com/office/powerpoint/2010/main" val="236050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D5AF6D-33D8-4895-9A7B-A5F3CCD5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076" y="904367"/>
            <a:ext cx="10058400" cy="3693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500" b="1">
                <a:solidFill>
                  <a:srgbClr val="003468"/>
                </a:solidFill>
                <a:latin typeface="Century Gothic"/>
                <a:cs typeface="Arial"/>
              </a:rPr>
              <a:t>MARKET DRIVEN</a:t>
            </a:r>
            <a:endParaRPr lang="en-US">
              <a:uFill>
                <a:solidFill>
                  <a:srgbClr val="333333"/>
                </a:solidFill>
              </a:u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BAC3A0-BD18-464C-BEF1-8455636822BB}"/>
              </a:ext>
            </a:extLst>
          </p:cNvPr>
          <p:cNvSpPr txBox="1"/>
          <p:nvPr/>
        </p:nvSpPr>
        <p:spPr>
          <a:xfrm>
            <a:off x="504094" y="2922785"/>
            <a:ext cx="2090722" cy="4653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b="1">
                <a:solidFill>
                  <a:srgbClr val="003468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Real Estate Centric  </a:t>
            </a:r>
          </a:p>
        </p:txBody>
      </p:sp>
      <p:pic>
        <p:nvPicPr>
          <p:cNvPr id="5" name="Graphic 4" descr="City">
            <a:extLst>
              <a:ext uri="{FF2B5EF4-FFF2-40B4-BE49-F238E27FC236}">
                <a16:creationId xmlns:a16="http://schemas.microsoft.com/office/drawing/2014/main" id="{88F27E27-3A90-4D2C-955F-33BA522A9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7823" y="1870680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9ACC06-C625-46E0-A6EF-E0EEDB392BF0}"/>
              </a:ext>
            </a:extLst>
          </p:cNvPr>
          <p:cNvSpPr txBox="1"/>
          <p:nvPr/>
        </p:nvSpPr>
        <p:spPr>
          <a:xfrm>
            <a:off x="9319943" y="2828951"/>
            <a:ext cx="2489895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900" b="1">
                <a:solidFill>
                  <a:srgbClr val="003468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Market Cost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900" b="1">
                <a:solidFill>
                  <a:srgbClr val="003468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Comparisons </a:t>
            </a:r>
          </a:p>
        </p:txBody>
      </p:sp>
      <p:pic>
        <p:nvPicPr>
          <p:cNvPr id="9" name="Graphic 8" descr="Dollar">
            <a:extLst>
              <a:ext uri="{FF2B5EF4-FFF2-40B4-BE49-F238E27FC236}">
                <a16:creationId xmlns:a16="http://schemas.microsoft.com/office/drawing/2014/main" id="{5A0213CC-067D-42AA-A8CA-D9F5FB3147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77953" y="1960051"/>
            <a:ext cx="763421" cy="763421"/>
          </a:xfrm>
          <a:prstGeom prst="rect">
            <a:avLst/>
          </a:prstGeom>
        </p:spPr>
      </p:pic>
      <p:pic>
        <p:nvPicPr>
          <p:cNvPr id="12" name="Graphic 11" descr="Future">
            <a:extLst>
              <a:ext uri="{FF2B5EF4-FFF2-40B4-BE49-F238E27FC236}">
                <a16:creationId xmlns:a16="http://schemas.microsoft.com/office/drawing/2014/main" id="{A1DD423D-CFE2-4999-BB74-3D5641A4A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33911" y="1870680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8E32C7-6720-402B-BC91-93E47FCE84A5}"/>
              </a:ext>
            </a:extLst>
          </p:cNvPr>
          <p:cNvSpPr txBox="1"/>
          <p:nvPr/>
        </p:nvSpPr>
        <p:spPr>
          <a:xfrm>
            <a:off x="6535056" y="2881115"/>
            <a:ext cx="2090722" cy="4653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b="1">
                <a:solidFill>
                  <a:srgbClr val="003468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Take-It-Or-Lose-</a:t>
            </a:r>
            <a:r>
              <a:rPr lang="en-US" sz="2000" b="1">
                <a:solidFill>
                  <a:srgbClr val="003468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2AC3F2-3190-4F6C-BE91-1BFD5217F1EA}"/>
              </a:ext>
            </a:extLst>
          </p:cNvPr>
          <p:cNvSpPr txBox="1"/>
          <p:nvPr/>
        </p:nvSpPr>
        <p:spPr>
          <a:xfrm>
            <a:off x="3640782" y="2559368"/>
            <a:ext cx="2090722" cy="4653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900" b="1">
                <a:solidFill>
                  <a:srgbClr val="003468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Long Term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900" b="1">
                <a:solidFill>
                  <a:srgbClr val="003468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Commitments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410620-4DDB-4998-9701-325B37D638A6}"/>
              </a:ext>
            </a:extLst>
          </p:cNvPr>
          <p:cNvSpPr/>
          <p:nvPr/>
        </p:nvSpPr>
        <p:spPr>
          <a:xfrm>
            <a:off x="310649" y="1506416"/>
            <a:ext cx="2753663" cy="2303125"/>
          </a:xfrm>
          <a:prstGeom prst="rect">
            <a:avLst/>
          </a:prstGeom>
          <a:noFill/>
          <a:ln w="12700">
            <a:solidFill>
              <a:srgbClr val="0034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7F36B2-1051-4DE3-8E94-E524A7D7E006}"/>
              </a:ext>
            </a:extLst>
          </p:cNvPr>
          <p:cNvSpPr/>
          <p:nvPr/>
        </p:nvSpPr>
        <p:spPr>
          <a:xfrm>
            <a:off x="3258150" y="1492963"/>
            <a:ext cx="2753663" cy="2303125"/>
          </a:xfrm>
          <a:prstGeom prst="rect">
            <a:avLst/>
          </a:prstGeom>
          <a:noFill/>
          <a:ln w="12700">
            <a:solidFill>
              <a:srgbClr val="0034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798BBC-B687-4A28-98AB-4AC2EC4C1E02}"/>
              </a:ext>
            </a:extLst>
          </p:cNvPr>
          <p:cNvSpPr/>
          <p:nvPr/>
        </p:nvSpPr>
        <p:spPr>
          <a:xfrm>
            <a:off x="6211176" y="1502307"/>
            <a:ext cx="2753663" cy="2303125"/>
          </a:xfrm>
          <a:prstGeom prst="rect">
            <a:avLst/>
          </a:prstGeom>
          <a:noFill/>
          <a:ln w="12700">
            <a:solidFill>
              <a:srgbClr val="0034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 err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745A62-0A17-4877-8A2B-5C65C4899550}"/>
              </a:ext>
            </a:extLst>
          </p:cNvPr>
          <p:cNvSpPr/>
          <p:nvPr/>
        </p:nvSpPr>
        <p:spPr>
          <a:xfrm>
            <a:off x="9155758" y="1500554"/>
            <a:ext cx="2753663" cy="2303125"/>
          </a:xfrm>
          <a:prstGeom prst="rect">
            <a:avLst/>
          </a:prstGeom>
          <a:noFill/>
          <a:ln w="12700">
            <a:solidFill>
              <a:srgbClr val="0034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 err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A0379D-0641-46C2-A3D0-BE74E3474D53}"/>
              </a:ext>
            </a:extLst>
          </p:cNvPr>
          <p:cNvSpPr txBox="1"/>
          <p:nvPr/>
        </p:nvSpPr>
        <p:spPr>
          <a:xfrm>
            <a:off x="2428875" y="3983941"/>
            <a:ext cx="7848600" cy="28056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003468"/>
              </a:buClr>
              <a:buFont typeface="Century Gothic" panose="020B0502020202020204" pitchFamily="34" charset="0"/>
              <a:buChar char="►"/>
            </a:pPr>
            <a:r>
              <a:rPr lang="en-US" sz="1900" b="1">
                <a:solidFill>
                  <a:srgbClr val="003468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1900">
                <a:solidFill>
                  <a:srgbClr val="003468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BROKERS FOCUSED ON FINDING SPACE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003468"/>
              </a:buClr>
              <a:buFont typeface="Century Gothic" panose="020B0502020202020204" pitchFamily="34" charset="0"/>
              <a:buChar char="►"/>
            </a:pPr>
            <a:r>
              <a:rPr lang="en-US" sz="1900">
                <a:solidFill>
                  <a:srgbClr val="003468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10-15 YEAR DEALS WERE THE NORM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003468"/>
              </a:buClr>
              <a:buFont typeface="Century Gothic" panose="020B0502020202020204" pitchFamily="34" charset="0"/>
              <a:buChar char="►"/>
            </a:pPr>
            <a:r>
              <a:rPr lang="en-US" sz="1900">
                <a:solidFill>
                  <a:srgbClr val="003468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PRESSURE FOR TOO MUCH SPACE TOO SOON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003468"/>
              </a:buClr>
              <a:buFont typeface="Century Gothic" panose="020B0502020202020204" pitchFamily="34" charset="0"/>
              <a:buChar char="►"/>
            </a:pPr>
            <a:r>
              <a:rPr lang="en-US" sz="1900">
                <a:solidFill>
                  <a:srgbClr val="003468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LANDLORD MARKET RATES BECOME SELF-FULFILLING OPTIONS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003468"/>
              </a:buClr>
              <a:buFont typeface="Century Gothic" panose="020B0502020202020204" pitchFamily="34" charset="0"/>
              <a:buChar char="►"/>
            </a:pPr>
            <a:r>
              <a:rPr lang="en-US" sz="1900">
                <a:solidFill>
                  <a:srgbClr val="003468"/>
                </a:solidFill>
                <a:latin typeface="Century Gothic"/>
                <a:cs typeface="Calibri"/>
              </a:rPr>
              <a:t> 650 RSF per Attorney   |   150 – 250 RSF per Employee</a:t>
            </a:r>
            <a:endParaRPr lang="en-US" sz="1900">
              <a:solidFill>
                <a:srgbClr val="003468"/>
              </a:solidFill>
              <a:latin typeface="Century Gothic" panose="020B0502020202020204" pitchFamily="34" charset="0"/>
              <a:cs typeface="Calibri"/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003468"/>
              </a:buClr>
              <a:buFont typeface="Century Gothic" panose="020B0502020202020204" pitchFamily="34" charset="0"/>
              <a:buChar char="►"/>
            </a:pPr>
            <a:endParaRPr lang="en-US" sz="1100" b="1">
              <a:solidFill>
                <a:srgbClr val="003468"/>
              </a:solidFill>
              <a:latin typeface="Century Gothic" panose="020B0502020202020204" pitchFamily="34" charset="0"/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003468"/>
              </a:buClr>
              <a:buFont typeface="Century Gothic" panose="020B0502020202020204" pitchFamily="34" charset="0"/>
              <a:buChar char="►"/>
            </a:pPr>
            <a:endParaRPr lang="en-US" sz="1100" b="1">
              <a:solidFill>
                <a:srgbClr val="003468"/>
              </a:solidFill>
              <a:latin typeface="Century Gothic" panose="020B0502020202020204" pitchFamily="34" charset="0"/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003468"/>
              </a:buClr>
              <a:buFont typeface="Century Gothic" panose="020B0502020202020204" pitchFamily="34" charset="0"/>
              <a:buChar char="►"/>
            </a:pPr>
            <a:endParaRPr lang="en-US" sz="11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003468"/>
              </a:buClr>
              <a:buFont typeface="Century Gothic" panose="020B0502020202020204" pitchFamily="34" charset="0"/>
              <a:buChar char="►"/>
            </a:pPr>
            <a:endParaRPr lang="en-US" sz="11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54122F-DD28-44D8-91A6-77DC09A1EEA0}"/>
              </a:ext>
            </a:extLst>
          </p:cNvPr>
          <p:cNvSpPr/>
          <p:nvPr/>
        </p:nvSpPr>
        <p:spPr>
          <a:xfrm>
            <a:off x="4295786" y="1980221"/>
            <a:ext cx="781050" cy="781050"/>
          </a:xfrm>
          <a:prstGeom prst="ellipse">
            <a:avLst/>
          </a:prstGeom>
          <a:noFill/>
          <a:ln w="19050">
            <a:solidFill>
              <a:srgbClr val="0034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7404A1-AEF4-4C6F-863C-70F332E9235C}"/>
              </a:ext>
            </a:extLst>
          </p:cNvPr>
          <p:cNvSpPr txBox="1"/>
          <p:nvPr/>
        </p:nvSpPr>
        <p:spPr>
          <a:xfrm>
            <a:off x="4276629" y="2151260"/>
            <a:ext cx="1100138" cy="7715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>
                <a:solidFill>
                  <a:srgbClr val="003468"/>
                </a:solidFill>
                <a:latin typeface="Century Gothic"/>
              </a:rPr>
              <a:t>10+</a:t>
            </a:r>
            <a:endParaRPr lang="en-US" sz="3000">
              <a:solidFill>
                <a:srgbClr val="003468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1B793FE9-5182-412E-A6A7-BFCED03B482D}"/>
              </a:ext>
            </a:extLst>
          </p:cNvPr>
          <p:cNvSpPr txBox="1">
            <a:spLocks/>
          </p:cNvSpPr>
          <p:nvPr/>
        </p:nvSpPr>
        <p:spPr>
          <a:xfrm>
            <a:off x="266685" y="399520"/>
            <a:ext cx="6400800" cy="1523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bg2">
                    <a:lumMod val="75000"/>
                  </a:schemeClr>
                </a:solidFill>
              </a:rPr>
              <a:t>A NEW PLAN FOR REAL ESTATE</a:t>
            </a:r>
          </a:p>
        </p:txBody>
      </p:sp>
      <p:sp>
        <p:nvSpPr>
          <p:cNvPr id="6" name="Title 24">
            <a:extLst>
              <a:ext uri="{FF2B5EF4-FFF2-40B4-BE49-F238E27FC236}">
                <a16:creationId xmlns:a16="http://schemas.microsoft.com/office/drawing/2014/main" id="{B3876232-7743-4087-B91F-DB49FEE87037}"/>
              </a:ext>
            </a:extLst>
          </p:cNvPr>
          <p:cNvSpPr txBox="1">
            <a:spLocks/>
          </p:cNvSpPr>
          <p:nvPr/>
        </p:nvSpPr>
        <p:spPr>
          <a:xfrm>
            <a:off x="342893" y="625345"/>
            <a:ext cx="10058400" cy="369332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6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+mj-lt"/>
              </a:rPr>
              <a:t>THE OLD WAY</a:t>
            </a:r>
          </a:p>
        </p:txBody>
      </p:sp>
    </p:spTree>
    <p:extLst>
      <p:ext uri="{BB962C8B-B14F-4D97-AF65-F5344CB8AC3E}">
        <p14:creationId xmlns:p14="http://schemas.microsoft.com/office/powerpoint/2010/main" val="353299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BAC3A0-BD18-464C-BEF1-8455636822BB}"/>
              </a:ext>
            </a:extLst>
          </p:cNvPr>
          <p:cNvSpPr txBox="1"/>
          <p:nvPr/>
        </p:nvSpPr>
        <p:spPr>
          <a:xfrm>
            <a:off x="1427275" y="3104639"/>
            <a:ext cx="2090722" cy="4653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rgbClr val="003468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Tenant-Focused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9ACC06-C625-46E0-A6EF-E0EEDB392BF0}"/>
              </a:ext>
            </a:extLst>
          </p:cNvPr>
          <p:cNvSpPr txBox="1"/>
          <p:nvPr/>
        </p:nvSpPr>
        <p:spPr>
          <a:xfrm>
            <a:off x="8530749" y="3019730"/>
            <a:ext cx="2489895" cy="9144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rgbClr val="003468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Understanding of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rgbClr val="003468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Total Occupancy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rgbClr val="003468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Costs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7F403A-D9B9-4EC9-99E6-7DBF6F15F28A}"/>
              </a:ext>
            </a:extLst>
          </p:cNvPr>
          <p:cNvSpPr txBox="1"/>
          <p:nvPr/>
        </p:nvSpPr>
        <p:spPr>
          <a:xfrm>
            <a:off x="5057451" y="3046253"/>
            <a:ext cx="2153920" cy="91440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rgbClr val="003468"/>
                </a:solidFill>
                <a:latin typeface="Century Gothic"/>
                <a:cs typeface="Calibri"/>
              </a:rPr>
              <a:t>Focus on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rgbClr val="003468"/>
                </a:solidFill>
                <a:latin typeface="Century Gothic"/>
                <a:cs typeface="Calibri"/>
              </a:rPr>
              <a:t>Flexible Lease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rgbClr val="003468"/>
                </a:solidFill>
                <a:latin typeface="Century Gothic"/>
                <a:cs typeface="Calibri"/>
              </a:rPr>
              <a:t> Strategies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rgbClr val="003468"/>
                </a:solidFill>
                <a:latin typeface="Century Gothic"/>
                <a:cs typeface="Calibri"/>
              </a:rPr>
              <a:t> </a:t>
            </a:r>
            <a:endParaRPr lang="en-US" sz="2000" b="1">
              <a:cs typeface="Calibri"/>
            </a:endParaRPr>
          </a:p>
        </p:txBody>
      </p:sp>
      <p:pic>
        <p:nvPicPr>
          <p:cNvPr id="10" name="Graphic 9" descr="Money">
            <a:extLst>
              <a:ext uri="{FF2B5EF4-FFF2-40B4-BE49-F238E27FC236}">
                <a16:creationId xmlns:a16="http://schemas.microsoft.com/office/drawing/2014/main" id="{0B4FEE87-5331-4F20-9B2F-530844952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7548" y="1962752"/>
            <a:ext cx="914400" cy="91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55CDE5-DACB-4749-AADE-B8968DBDC73C}"/>
              </a:ext>
            </a:extLst>
          </p:cNvPr>
          <p:cNvSpPr/>
          <p:nvPr/>
        </p:nvSpPr>
        <p:spPr>
          <a:xfrm>
            <a:off x="949573" y="1559909"/>
            <a:ext cx="3080896" cy="2749062"/>
          </a:xfrm>
          <a:prstGeom prst="rect">
            <a:avLst/>
          </a:prstGeom>
          <a:noFill/>
          <a:ln>
            <a:solidFill>
              <a:srgbClr val="0034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614254-80E4-4D4A-94C2-A2853C4D2B0D}"/>
              </a:ext>
            </a:extLst>
          </p:cNvPr>
          <p:cNvSpPr/>
          <p:nvPr/>
        </p:nvSpPr>
        <p:spPr>
          <a:xfrm>
            <a:off x="4568513" y="1556619"/>
            <a:ext cx="3080896" cy="2749062"/>
          </a:xfrm>
          <a:prstGeom prst="rect">
            <a:avLst/>
          </a:prstGeom>
          <a:noFill/>
          <a:ln>
            <a:solidFill>
              <a:srgbClr val="0034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2F471E-6216-4408-81A9-75C9DE2B6782}"/>
              </a:ext>
            </a:extLst>
          </p:cNvPr>
          <p:cNvSpPr/>
          <p:nvPr/>
        </p:nvSpPr>
        <p:spPr>
          <a:xfrm>
            <a:off x="8187453" y="1542330"/>
            <a:ext cx="3080896" cy="2749063"/>
          </a:xfrm>
          <a:prstGeom prst="rect">
            <a:avLst/>
          </a:prstGeom>
          <a:noFill/>
          <a:ln>
            <a:solidFill>
              <a:srgbClr val="0034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 err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3D3162-4206-4258-80FD-BA96E335E7FE}"/>
              </a:ext>
            </a:extLst>
          </p:cNvPr>
          <p:cNvSpPr txBox="1"/>
          <p:nvPr/>
        </p:nvSpPr>
        <p:spPr>
          <a:xfrm>
            <a:off x="1738311" y="4570014"/>
            <a:ext cx="10299575" cy="19641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</a:pPr>
            <a:r>
              <a:rPr lang="en-US" sz="1900" b="1">
                <a:solidFill>
                  <a:srgbClr val="002060"/>
                </a:solidFill>
                <a:latin typeface="Century Gothic"/>
              </a:rPr>
              <a:t> </a:t>
            </a:r>
            <a:r>
              <a:rPr lang="en-US" sz="1900">
                <a:solidFill>
                  <a:srgbClr val="002060"/>
                </a:solidFill>
                <a:latin typeface="Century Gothic"/>
              </a:rPr>
              <a:t>AGILITY TO EXPAND, CONTRACT, or EXIT</a:t>
            </a:r>
            <a:endParaRPr lang="en-US" sz="1900">
              <a:solidFill>
                <a:srgbClr val="003468"/>
              </a:solidFill>
              <a:latin typeface="Century Gothic"/>
            </a:endParaRPr>
          </a:p>
          <a:p>
            <a:pPr marL="342900" indent="-34290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</a:pPr>
            <a:r>
              <a:rPr lang="en-US" sz="1900">
                <a:solidFill>
                  <a:schemeClr val="accent1"/>
                </a:solidFill>
                <a:latin typeface="Century Gothic"/>
                <a:cs typeface="Calibri"/>
              </a:rPr>
              <a:t>COST CONTROLS FOR VARIABLE EXPENSES</a:t>
            </a:r>
            <a:endParaRPr lang="en-US" sz="1900">
              <a:solidFill>
                <a:schemeClr val="accent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Century Gothic" panose="020B0502020202020204" pitchFamily="34" charset="0"/>
              <a:buChar char="►"/>
            </a:pPr>
            <a:r>
              <a:rPr lang="en-US" sz="1900">
                <a:solidFill>
                  <a:schemeClr val="accent1"/>
                </a:solidFill>
                <a:latin typeface="Century Gothic"/>
                <a:cs typeface="Calibri"/>
              </a:rPr>
              <a:t>TECHNOLOGY AND FF&amp;E DRIVING WORKPLACE CULTURE &amp; PRODUCTIVITY</a:t>
            </a:r>
          </a:p>
          <a:p>
            <a:pPr marL="342900" indent="-34290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</a:pPr>
            <a:r>
              <a:rPr lang="en-US" sz="1900">
                <a:solidFill>
                  <a:schemeClr val="accent1"/>
                </a:solidFill>
                <a:latin typeface="Century Gothic"/>
                <a:cs typeface="Calibri"/>
              </a:rPr>
              <a:t>REDUCED SPACE KPIs:   300 - 500 SF per ATTORNEY   |    75 SF per EMPLOYEE </a:t>
            </a:r>
            <a:endParaRPr lang="en-US" b="1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003468"/>
              </a:buClr>
              <a:buFont typeface="Century Gothic" panose="020B0502020202020204" pitchFamily="34" charset="0"/>
              <a:buChar char="►"/>
            </a:pPr>
            <a:endParaRPr lang="en-US" sz="11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003468"/>
              </a:buClr>
              <a:buFont typeface="Century Gothic" panose="020B0502020202020204" pitchFamily="34" charset="0"/>
              <a:buChar char="►"/>
            </a:pPr>
            <a:endParaRPr lang="en-US" sz="1100" b="1">
              <a:latin typeface="Century Gothic" panose="020B0502020202020204" pitchFamily="34" charset="0"/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003468"/>
              </a:buClr>
              <a:buFont typeface="Century Gothic" panose="020B0502020202020204" pitchFamily="34" charset="0"/>
              <a:buChar char="►"/>
            </a:pPr>
            <a:endParaRPr lang="en-US" sz="1100" b="1">
              <a:latin typeface="Century Gothic" panose="020B0502020202020204" pitchFamily="34" charset="0"/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003468"/>
              </a:buClr>
              <a:buFont typeface="Century Gothic" panose="020B0502020202020204" pitchFamily="34" charset="0"/>
              <a:buChar char="►"/>
            </a:pPr>
            <a:endParaRPr lang="en-US" sz="110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3E0A7BB-2607-44BD-B00C-6BBF6C4547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582" y="2083001"/>
            <a:ext cx="851493" cy="845007"/>
          </a:xfrm>
          <a:prstGeom prst="rect">
            <a:avLst/>
          </a:prstGeom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E01EE829-2E13-4724-BF97-E4A4D158CDBE}"/>
              </a:ext>
            </a:extLst>
          </p:cNvPr>
          <p:cNvSpPr txBox="1">
            <a:spLocks/>
          </p:cNvSpPr>
          <p:nvPr/>
        </p:nvSpPr>
        <p:spPr>
          <a:xfrm>
            <a:off x="1077799" y="866263"/>
            <a:ext cx="10058400" cy="369332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6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300">
                <a:uFill>
                  <a:solidFill>
                    <a:srgbClr val="333333"/>
                  </a:solidFill>
                </a:uFill>
                <a:latin typeface="+mj-lt"/>
              </a:rPr>
              <a:t>HOLISTIC APPROACH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4789BCFB-913D-4192-B5FB-F6039F98E72B}"/>
              </a:ext>
            </a:extLst>
          </p:cNvPr>
          <p:cNvSpPr txBox="1">
            <a:spLocks/>
          </p:cNvSpPr>
          <p:nvPr/>
        </p:nvSpPr>
        <p:spPr>
          <a:xfrm>
            <a:off x="266685" y="399520"/>
            <a:ext cx="6400800" cy="1523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bg2">
                    <a:lumMod val="75000"/>
                  </a:schemeClr>
                </a:solidFill>
              </a:rPr>
              <a:t>A NEW PLAN FOR REAL ESTATE</a:t>
            </a:r>
          </a:p>
        </p:txBody>
      </p:sp>
      <p:sp>
        <p:nvSpPr>
          <p:cNvPr id="19" name="Title 24">
            <a:extLst>
              <a:ext uri="{FF2B5EF4-FFF2-40B4-BE49-F238E27FC236}">
                <a16:creationId xmlns:a16="http://schemas.microsoft.com/office/drawing/2014/main" id="{725316DA-69DD-453C-9EB8-ECFA7401C2EF}"/>
              </a:ext>
            </a:extLst>
          </p:cNvPr>
          <p:cNvSpPr txBox="1">
            <a:spLocks/>
          </p:cNvSpPr>
          <p:nvPr/>
        </p:nvSpPr>
        <p:spPr>
          <a:xfrm>
            <a:off x="342893" y="625345"/>
            <a:ext cx="10058400" cy="369332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spc="6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+mj-lt"/>
              </a:rPr>
              <a:t>THE NEW WAY</a:t>
            </a:r>
          </a:p>
        </p:txBody>
      </p:sp>
      <p:pic>
        <p:nvPicPr>
          <p:cNvPr id="6" name="Graphic 5" descr="Zoom in">
            <a:extLst>
              <a:ext uri="{FF2B5EF4-FFF2-40B4-BE49-F238E27FC236}">
                <a16:creationId xmlns:a16="http://schemas.microsoft.com/office/drawing/2014/main" id="{8A0BF97C-5B75-430A-A73E-36A5E2A637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79440" y="1964553"/>
            <a:ext cx="1046442" cy="10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0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1D23735-34BB-9940-A4AA-5094BA41DF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7021" y="764179"/>
            <a:ext cx="10499167" cy="4592026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3500"/>
              <a:t>SHED COSTS</a:t>
            </a:r>
          </a:p>
          <a:p>
            <a:endParaRPr lang="en-US"/>
          </a:p>
          <a:p>
            <a:pPr marL="571500" indent="-571500" algn="l">
              <a:buFont typeface="Century Gothic" panose="020B0502020202020204" pitchFamily="34" charset="0"/>
              <a:buChar char="►"/>
            </a:pPr>
            <a:r>
              <a:rPr lang="en-US" sz="2800" b="0"/>
              <a:t>Exit Strategy, Lease Buyouts, Give-Backs and Planned Footprint Reductions</a:t>
            </a:r>
          </a:p>
          <a:p>
            <a:pPr marL="571500" indent="-571500" algn="l">
              <a:buFont typeface="Century Gothic" panose="020B0502020202020204" pitchFamily="34" charset="0"/>
              <a:buChar char="►"/>
            </a:pPr>
            <a:endParaRPr lang="en-US" sz="2800" b="0"/>
          </a:p>
          <a:p>
            <a:pPr marL="571500" indent="-571500" algn="l">
              <a:buFont typeface="Century Gothic" panose="020B0502020202020204" pitchFamily="34" charset="0"/>
              <a:buChar char="►"/>
            </a:pPr>
            <a:r>
              <a:rPr lang="en-US" sz="2800" b="0"/>
              <a:t>Rent Reductions</a:t>
            </a:r>
          </a:p>
          <a:p>
            <a:pPr marL="571500" indent="-571500" algn="l">
              <a:buFont typeface="Century Gothic" panose="020B0502020202020204" pitchFamily="34" charset="0"/>
              <a:buChar char="►"/>
            </a:pPr>
            <a:endParaRPr lang="en-US" sz="2800" b="0"/>
          </a:p>
          <a:p>
            <a:pPr marL="571500" indent="-571500" algn="l">
              <a:buFont typeface="Century Gothic" panose="020B0502020202020204" pitchFamily="34" charset="0"/>
              <a:buChar char="►"/>
            </a:pPr>
            <a:r>
              <a:rPr lang="en-US" sz="2800" b="0"/>
              <a:t>Copiers, Office Supplies, Shredding, Coffee and Amenity Costs</a:t>
            </a:r>
          </a:p>
        </p:txBody>
      </p:sp>
    </p:spTree>
    <p:extLst>
      <p:ext uri="{BB962C8B-B14F-4D97-AF65-F5344CB8AC3E}">
        <p14:creationId xmlns:p14="http://schemas.microsoft.com/office/powerpoint/2010/main" val="2327097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1D23735-34BB-9940-A4AA-5094BA41DF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941" y="714016"/>
            <a:ext cx="11872244" cy="5991384"/>
          </a:xfrm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lang="en-US" sz="3500"/>
              <a:t>        IMPROVE EMPLOYEE SATISFACTION</a:t>
            </a:r>
          </a:p>
          <a:p>
            <a:endParaRPr lang="en-US"/>
          </a:p>
          <a:p>
            <a:pPr marL="800100" indent="-514350" algn="l">
              <a:buFont typeface="Century Gothic" panose="020B0502020202020204" pitchFamily="34" charset="0"/>
              <a:buChar char="►"/>
            </a:pPr>
            <a:r>
              <a:rPr lang="en-US" sz="2800" b="0"/>
              <a:t>Reduced Commute Times = More Billable Hours</a:t>
            </a:r>
          </a:p>
          <a:p>
            <a:pPr marL="800100" indent="-514350" algn="l">
              <a:buFont typeface="Century Gothic" panose="020B0502020202020204" pitchFamily="34" charset="0"/>
              <a:buChar char="►"/>
            </a:pPr>
            <a:endParaRPr lang="en-US" sz="2800" b="0"/>
          </a:p>
          <a:p>
            <a:pPr marL="800100" indent="-514350" algn="l">
              <a:buFont typeface="Century Gothic" panose="020B0502020202020204" pitchFamily="34" charset="0"/>
              <a:buChar char="►"/>
            </a:pPr>
            <a:r>
              <a:rPr lang="en-US" sz="2800" b="0"/>
              <a:t>Balance Personal &amp; Professional Commitments</a:t>
            </a:r>
          </a:p>
          <a:p>
            <a:pPr marL="800100" indent="-514350" algn="l">
              <a:buFont typeface="Century Gothic" panose="020B0502020202020204" pitchFamily="34" charset="0"/>
              <a:buChar char="►"/>
            </a:pPr>
            <a:endParaRPr lang="en-US" sz="2800" b="0"/>
          </a:p>
          <a:p>
            <a:pPr marL="800100" indent="-514350" algn="l">
              <a:buFont typeface="Century Gothic" panose="020B0502020202020204" pitchFamily="34" charset="0"/>
              <a:buChar char="►"/>
            </a:pPr>
            <a:r>
              <a:rPr lang="en-US" sz="2800" b="0"/>
              <a:t>Minimize Exposure = Reduced Risk</a:t>
            </a:r>
          </a:p>
          <a:p>
            <a:pPr marL="800100" indent="-514350" algn="l">
              <a:buFont typeface="Century Gothic" panose="020B0502020202020204" pitchFamily="34" charset="0"/>
              <a:buChar char="►"/>
            </a:pPr>
            <a:endParaRPr lang="en-US" sz="2800" b="0"/>
          </a:p>
          <a:p>
            <a:pPr marL="800100" indent="-514350" algn="l">
              <a:buFont typeface="Century Gothic" panose="020B0502020202020204" pitchFamily="34" charset="0"/>
              <a:buChar char="►"/>
            </a:pPr>
            <a:r>
              <a:rPr lang="en-US" sz="2800" b="0"/>
              <a:t>Personal Cost Benefit of Remote Working</a:t>
            </a:r>
          </a:p>
          <a:p>
            <a:endParaRPr lang="en-US" sz="3200"/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177004054"/>
      </p:ext>
    </p:extLst>
  </p:cSld>
  <p:clrMapOvr>
    <a:masterClrMapping/>
  </p:clrMapOvr>
</p:sld>
</file>

<file path=ppt/theme/theme1.xml><?xml version="1.0" encoding="utf-8"?>
<a:theme xmlns:a="http://schemas.openxmlformats.org/drawingml/2006/main" name="Vestian Theme">
  <a:themeElements>
    <a:clrScheme name="Vestian Theme ">
      <a:dk1>
        <a:srgbClr val="003468"/>
      </a:dk1>
      <a:lt1>
        <a:srgbClr val="FFFFFF"/>
      </a:lt1>
      <a:dk2>
        <a:srgbClr val="003468"/>
      </a:dk2>
      <a:lt2>
        <a:srgbClr val="F6F6F6"/>
      </a:lt2>
      <a:accent1>
        <a:srgbClr val="003468"/>
      </a:accent1>
      <a:accent2>
        <a:srgbClr val="003468"/>
      </a:accent2>
      <a:accent3>
        <a:srgbClr val="003468"/>
      </a:accent3>
      <a:accent4>
        <a:srgbClr val="003468"/>
      </a:accent4>
      <a:accent5>
        <a:srgbClr val="003468"/>
      </a:accent5>
      <a:accent6>
        <a:srgbClr val="003468"/>
      </a:accent6>
      <a:hlink>
        <a:srgbClr val="003468"/>
      </a:hlink>
      <a:folHlink>
        <a:srgbClr val="00346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0903779BECB5448B1244CF57F16564" ma:contentTypeVersion="13" ma:contentTypeDescription="Create a new document." ma:contentTypeScope="" ma:versionID="3ced83a6839e9f5c956995a0bbd842c0">
  <xsd:schema xmlns:xsd="http://www.w3.org/2001/XMLSchema" xmlns:xs="http://www.w3.org/2001/XMLSchema" xmlns:p="http://schemas.microsoft.com/office/2006/metadata/properties" xmlns:ns2="02d136b5-bcab-4d6e-ba6d-6f4145eae31c" xmlns:ns3="02be57e6-19a1-4f39-a4a9-93f38a7628da" targetNamespace="http://schemas.microsoft.com/office/2006/metadata/properties" ma:root="true" ma:fieldsID="7be665ac1b7a53ab8c5bb7d088cd5ac6" ns2:_="" ns3:_="">
    <xsd:import namespace="02d136b5-bcab-4d6e-ba6d-6f4145eae31c"/>
    <xsd:import namespace="02be57e6-19a1-4f39-a4a9-93f38a7628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136b5-bcab-4d6e-ba6d-6f4145eae3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be57e6-19a1-4f39-a4a9-93f38a7628d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2be57e6-19a1-4f39-a4a9-93f38a7628da">
      <UserInfo>
        <DisplayName>Alexandra Horton</DisplayName>
        <AccountId>44</AccountId>
        <AccountType/>
      </UserInfo>
    </SharedWithUsers>
    <_Flow_SignoffStatus xmlns="02d136b5-bcab-4d6e-ba6d-6f4145eae31c" xsi:nil="true"/>
  </documentManagement>
</p:properties>
</file>

<file path=customXml/itemProps1.xml><?xml version="1.0" encoding="utf-8"?>
<ds:datastoreItem xmlns:ds="http://schemas.openxmlformats.org/officeDocument/2006/customXml" ds:itemID="{B06083DA-3FF6-45CD-AC2B-041168D9CD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AE71C8-EB78-4CF8-8267-4776FF749D4B}">
  <ds:schemaRefs>
    <ds:schemaRef ds:uri="02be57e6-19a1-4f39-a4a9-93f38a7628da"/>
    <ds:schemaRef ds:uri="02d136b5-bcab-4d6e-ba6d-6f4145eae31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B341C31-A550-4ACF-B945-3B796E4CC6F6}">
  <ds:schemaRefs>
    <ds:schemaRef ds:uri="02be57e6-19a1-4f39-a4a9-93f38a7628da"/>
    <ds:schemaRef ds:uri="02d136b5-bcab-4d6e-ba6d-6f4145eae31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463</Words>
  <Application>Microsoft Office PowerPoint</Application>
  <PresentationFormat>Widescreen</PresentationFormat>
  <Paragraphs>156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Vestian Theme</vt:lpstr>
      <vt:lpstr>Vestian | A New Plan for Real Estate</vt:lpstr>
      <vt:lpstr>Welcome &amp; Introductions </vt:lpstr>
      <vt:lpstr>What We’ve Found More Time for During the Pandemic</vt:lpstr>
      <vt:lpstr>PowerPoint Presentation</vt:lpstr>
      <vt:lpstr>PowerPoint Presentation</vt:lpstr>
      <vt:lpstr>MARKET DRIVEN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PROCESS</vt:lpstr>
      <vt:lpstr>ASSESSING STEADY STATE  NEEDS</vt:lpstr>
      <vt:lpstr>DEVELOPING A REAL ESTATE  STRATEGY</vt:lpstr>
      <vt:lpstr>EXPERT EXECUTION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Silver</dc:creator>
  <cp:lastModifiedBy>Christina Scott-Ogle</cp:lastModifiedBy>
  <cp:revision>1</cp:revision>
  <dcterms:created xsi:type="dcterms:W3CDTF">2019-02-22T16:43:38Z</dcterms:created>
  <dcterms:modified xsi:type="dcterms:W3CDTF">2020-10-06T15:32:16Z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8704">
    <vt:lpwstr>6</vt:lpwstr>
  </property>
  <property fmtid="{D5CDD505-2E9C-101B-9397-08002B2CF9AE}" pid="3" name="ContentTypeId">
    <vt:lpwstr>0x0101009F0903779BECB5448B1244CF57F16564</vt:lpwstr>
  </property>
  <property fmtid="{D5CDD505-2E9C-101B-9397-08002B2CF9AE}" pid="4" name="AuthorIds_UIVersion_19456">
    <vt:lpwstr>6</vt:lpwstr>
  </property>
  <property fmtid="{D5CDD505-2E9C-101B-9397-08002B2CF9AE}" pid="5" name="AuthorIds_UIVersion_27136">
    <vt:lpwstr>6</vt:lpwstr>
  </property>
  <property fmtid="{D5CDD505-2E9C-101B-9397-08002B2CF9AE}" pid="6" name="AuthorIds_UIVersion_42496">
    <vt:lpwstr>6</vt:lpwstr>
  </property>
  <property fmtid="{D5CDD505-2E9C-101B-9397-08002B2CF9AE}" pid="7" name="AuthorIds_UIVersion_49152">
    <vt:lpwstr>25</vt:lpwstr>
  </property>
  <property fmtid="{D5CDD505-2E9C-101B-9397-08002B2CF9AE}" pid="8" name="AuthorIds_UIVersion_4096">
    <vt:lpwstr>6</vt:lpwstr>
  </property>
  <property fmtid="{D5CDD505-2E9C-101B-9397-08002B2CF9AE}" pid="9" name="AuthorIds_UIVersion_5632">
    <vt:lpwstr>6</vt:lpwstr>
  </property>
</Properties>
</file>