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78"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990099"/>
    <a:srgbClr val="AA35AD"/>
    <a:srgbClr val="BC3ABF"/>
    <a:srgbClr val="D038C5"/>
    <a:srgbClr val="BF27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6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0B43EC-AF26-46AF-B282-D510B6141BAB}" type="datetimeFigureOut">
              <a:rPr lang="en-US" smtClean="0"/>
              <a:t>7/25/2020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95026-E73C-482A-B584-655248AC56D3}" type="slidenum">
              <a:rPr lang="en-US" smtClean="0"/>
              <a:t>‹#›</a:t>
            </a:fld>
            <a:endParaRPr lang="en-US"/>
          </a:p>
        </p:txBody>
      </p:sp>
    </p:spTree>
    <p:extLst>
      <p:ext uri="{BB962C8B-B14F-4D97-AF65-F5344CB8AC3E}">
        <p14:creationId xmlns:p14="http://schemas.microsoft.com/office/powerpoint/2010/main" val="105139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53D1-75E7-4BEB-BDED-41917B0A0D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6E4160-ABDA-4052-99E8-04B23CCD27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F39D0C-D1F4-4402-A9FD-6D2C6C14AB85}"/>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5" name="Footer Placeholder 4">
            <a:extLst>
              <a:ext uri="{FF2B5EF4-FFF2-40B4-BE49-F238E27FC236}">
                <a16:creationId xmlns:a16="http://schemas.microsoft.com/office/drawing/2014/main" id="{A8AD659C-67EF-4BB0-A2E1-C960C36D16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FF797-48D7-45AC-8C9C-AFA7EE618B23}"/>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383807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62BB-0346-4174-A8C6-219B0153CA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112B0D-8A37-424E-83B5-FD0788CC53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F2BB8-3801-4091-898D-F40727E94D2F}"/>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5" name="Footer Placeholder 4">
            <a:extLst>
              <a:ext uri="{FF2B5EF4-FFF2-40B4-BE49-F238E27FC236}">
                <a16:creationId xmlns:a16="http://schemas.microsoft.com/office/drawing/2014/main" id="{4B1D8691-AEFC-4380-B4C9-8F04B81A19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4E39A6-0C80-4DA7-8641-5EA00D336364}"/>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1094341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251936-4BE7-4798-BBCF-096419974C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E959D4-AE40-46E4-A949-35F9C8816E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C1320B-800A-4913-9688-9F4DEC2A7AFF}"/>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5" name="Footer Placeholder 4">
            <a:extLst>
              <a:ext uri="{FF2B5EF4-FFF2-40B4-BE49-F238E27FC236}">
                <a16:creationId xmlns:a16="http://schemas.microsoft.com/office/drawing/2014/main" id="{595C5BAF-4ADF-4404-989D-F30895F4A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FF3C6F-6FBE-4BF7-AC4C-6EAFF29BBC61}"/>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423527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54E8-E9EC-4D57-887B-28E08B21C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35C04A-9307-4BA3-809D-396BC9AA7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1D206-AB19-4499-A6E2-C68DEB718B05}"/>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5" name="Footer Placeholder 4">
            <a:extLst>
              <a:ext uri="{FF2B5EF4-FFF2-40B4-BE49-F238E27FC236}">
                <a16:creationId xmlns:a16="http://schemas.microsoft.com/office/drawing/2014/main" id="{830343F9-A0F9-4E06-B801-88D951F1F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D7A57-470F-4299-9F5F-E8674D93B9A6}"/>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336345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86713-7BC3-4D43-8F74-B7F07C5329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ED3F73-0EF7-49E2-B9C7-9E54BEC26C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34CD9F-0357-4E30-B391-F30EF7A2C8D0}"/>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5" name="Footer Placeholder 4">
            <a:extLst>
              <a:ext uri="{FF2B5EF4-FFF2-40B4-BE49-F238E27FC236}">
                <a16:creationId xmlns:a16="http://schemas.microsoft.com/office/drawing/2014/main" id="{BE14EE0A-D600-42BB-A45D-460393AA3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8825C-10E5-49BB-97B2-757EA33EBAAB}"/>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117757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5944B-F9DA-45FA-B1AB-1AD68B9B0D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684336-6B3E-4489-A73C-98E91C0C5D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90D4C0-63E4-4107-B788-989873AC5E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1F2041-C7B1-4563-8BD2-922D7BD70CD7}"/>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6" name="Footer Placeholder 5">
            <a:extLst>
              <a:ext uri="{FF2B5EF4-FFF2-40B4-BE49-F238E27FC236}">
                <a16:creationId xmlns:a16="http://schemas.microsoft.com/office/drawing/2014/main" id="{3D0D1546-9D41-4582-B4A8-1502EEF48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975A9-E1D7-45DD-B93B-1C691CC675E0}"/>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2059848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B927-7FF4-467E-8BB8-BD49A5D4A9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BA5FB5-766B-4956-9B68-CA32841A0E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448922-D9F9-47A4-B846-98FDEEDDAB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E1B765-AA2D-4DEC-A962-A2F175B8B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77DD96-D7EA-4F42-B8AC-B9FB11F3DC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A34FFB-C3CB-434D-AAB2-18F1BBE2416B}"/>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8" name="Footer Placeholder 7">
            <a:extLst>
              <a:ext uri="{FF2B5EF4-FFF2-40B4-BE49-F238E27FC236}">
                <a16:creationId xmlns:a16="http://schemas.microsoft.com/office/drawing/2014/main" id="{8728457E-A664-43ED-8A47-2030BFCBF7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DD6D28-919B-4053-BDAB-F4F02B160665}"/>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301089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EC715-6238-4706-841C-06D38E7776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1620BB-2609-4057-87CD-D3F64ACD25C9}"/>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4" name="Footer Placeholder 3">
            <a:extLst>
              <a:ext uri="{FF2B5EF4-FFF2-40B4-BE49-F238E27FC236}">
                <a16:creationId xmlns:a16="http://schemas.microsoft.com/office/drawing/2014/main" id="{72030219-2C3B-4975-A470-C88391EE00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41C073-E8FD-49C1-9D53-4F41929FBDB7}"/>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361493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152640-E2B7-4746-8E0B-A575DBDF218E}"/>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3" name="Footer Placeholder 2">
            <a:extLst>
              <a:ext uri="{FF2B5EF4-FFF2-40B4-BE49-F238E27FC236}">
                <a16:creationId xmlns:a16="http://schemas.microsoft.com/office/drawing/2014/main" id="{1881B027-5088-4BA2-9081-C21EEB1082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DC06A7-D1D8-4162-88E3-6BB5E7336CB2}"/>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261116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949A3-0DA3-4C37-8A8C-F6EDE5DBDF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6625F0-9308-4CE6-ACF9-53120727D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0A1C7B-983A-458C-836C-8B27F7258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DD813-98D2-4BF8-80A3-A19E6F6C8B21}"/>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6" name="Footer Placeholder 5">
            <a:extLst>
              <a:ext uri="{FF2B5EF4-FFF2-40B4-BE49-F238E27FC236}">
                <a16:creationId xmlns:a16="http://schemas.microsoft.com/office/drawing/2014/main" id="{8819A476-E82F-4DDB-968B-03A64123F4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5A01AF-2E9F-410D-A7AB-C31880F1823F}"/>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2014729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93327-1CED-4E94-A886-0F6E0F74C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3088D3-2EEC-428F-BB65-71B356AD79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DE4ACD-CD04-428F-B003-EF4363BB4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4D4068-982D-43B6-8206-B39DF26BEEB1}"/>
              </a:ext>
            </a:extLst>
          </p:cNvPr>
          <p:cNvSpPr>
            <a:spLocks noGrp="1"/>
          </p:cNvSpPr>
          <p:nvPr>
            <p:ph type="dt" sz="half" idx="10"/>
          </p:nvPr>
        </p:nvSpPr>
        <p:spPr/>
        <p:txBody>
          <a:bodyPr/>
          <a:lstStyle/>
          <a:p>
            <a:fld id="{53279AE8-831D-490F-8098-2EC3B1AAED90}" type="datetimeFigureOut">
              <a:rPr lang="en-US" smtClean="0"/>
              <a:t>7/25/2020</a:t>
            </a:fld>
            <a:endParaRPr lang="en-US"/>
          </a:p>
        </p:txBody>
      </p:sp>
      <p:sp>
        <p:nvSpPr>
          <p:cNvPr id="6" name="Footer Placeholder 5">
            <a:extLst>
              <a:ext uri="{FF2B5EF4-FFF2-40B4-BE49-F238E27FC236}">
                <a16:creationId xmlns:a16="http://schemas.microsoft.com/office/drawing/2014/main" id="{9B11FF2A-A323-4C4F-AF24-6754EDEE96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D3E710-1335-4BF5-BF68-6C0C378B779F}"/>
              </a:ext>
            </a:extLst>
          </p:cNvPr>
          <p:cNvSpPr>
            <a:spLocks noGrp="1"/>
          </p:cNvSpPr>
          <p:nvPr>
            <p:ph type="sldNum" sz="quarter" idx="12"/>
          </p:nvPr>
        </p:nvSpPr>
        <p:spPr/>
        <p:txBody>
          <a:bodyPr/>
          <a:lstStyle/>
          <a:p>
            <a:fld id="{5060F72B-48F1-4605-9D63-F9F36F732880}" type="slidenum">
              <a:rPr lang="en-US" smtClean="0"/>
              <a:t>‹#›</a:t>
            </a:fld>
            <a:endParaRPr lang="en-US"/>
          </a:p>
        </p:txBody>
      </p:sp>
    </p:spTree>
    <p:extLst>
      <p:ext uri="{BB962C8B-B14F-4D97-AF65-F5344CB8AC3E}">
        <p14:creationId xmlns:p14="http://schemas.microsoft.com/office/powerpoint/2010/main" val="790071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29C37C-C642-4087-A453-3E6DB8E6C7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37CDE1-DC36-4576-83F2-15F9522B5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41135-0A92-4DC3-99AB-5844BEA98B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79AE8-831D-490F-8098-2EC3B1AAED90}" type="datetimeFigureOut">
              <a:rPr lang="en-US" smtClean="0"/>
              <a:t>7/25/2020</a:t>
            </a:fld>
            <a:endParaRPr lang="en-US"/>
          </a:p>
        </p:txBody>
      </p:sp>
      <p:sp>
        <p:nvSpPr>
          <p:cNvPr id="5" name="Footer Placeholder 4">
            <a:extLst>
              <a:ext uri="{FF2B5EF4-FFF2-40B4-BE49-F238E27FC236}">
                <a16:creationId xmlns:a16="http://schemas.microsoft.com/office/drawing/2014/main" id="{03F5141D-91B6-4FCD-AAB8-CB9316FA69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225FE2-83A0-4CF8-B6D2-4D3E08353C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0F72B-48F1-4605-9D63-F9F36F732880}" type="slidenum">
              <a:rPr lang="en-US" smtClean="0"/>
              <a:t>‹#›</a:t>
            </a:fld>
            <a:endParaRPr lang="en-US"/>
          </a:p>
        </p:txBody>
      </p:sp>
    </p:spTree>
    <p:extLst>
      <p:ext uri="{BB962C8B-B14F-4D97-AF65-F5344CB8AC3E}">
        <p14:creationId xmlns:p14="http://schemas.microsoft.com/office/powerpoint/2010/main" val="1983976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dkramer@geminiriskpartners.com"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tnittis@geminiriskpartners.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DD68D055-7CD4-4064-BE9F-10A1692534EB}"/>
              </a:ext>
            </a:extLst>
          </p:cNvPr>
          <p:cNvSpPr/>
          <p:nvPr/>
        </p:nvSpPr>
        <p:spPr>
          <a:xfrm>
            <a:off x="135622" y="79694"/>
            <a:ext cx="11920756" cy="6694415"/>
          </a:xfrm>
          <a:prstGeom prst="round2DiagRect">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5883145-173E-4B01-856A-5766C69A2D8D}"/>
              </a:ext>
            </a:extLst>
          </p:cNvPr>
          <p:cNvSpPr txBox="1"/>
          <p:nvPr/>
        </p:nvSpPr>
        <p:spPr>
          <a:xfrm>
            <a:off x="2013358" y="1174459"/>
            <a:ext cx="8229600" cy="1231106"/>
          </a:xfrm>
          <a:prstGeom prst="rect">
            <a:avLst/>
          </a:prstGeom>
          <a:noFill/>
        </p:spPr>
        <p:txBody>
          <a:bodyPr wrap="square" rtlCol="0">
            <a:spAutoFit/>
          </a:bodyPr>
          <a:lstStyle/>
          <a:p>
            <a:pPr algn="ctr"/>
            <a:r>
              <a:rPr lang="en-US" sz="5400" b="1" dirty="0">
                <a:solidFill>
                  <a:schemeClr val="bg1"/>
                </a:solidFill>
                <a:latin typeface="Kalinga" panose="020B0502040204020203" pitchFamily="34" charset="0"/>
                <a:cs typeface="Kalinga" panose="020B0502040204020203" pitchFamily="34" charset="0"/>
              </a:rPr>
              <a:t>Lawyers Behaving Badly</a:t>
            </a:r>
          </a:p>
          <a:p>
            <a:pPr algn="ctr"/>
            <a:r>
              <a:rPr lang="en-US" sz="2000" b="1" dirty="0">
                <a:solidFill>
                  <a:schemeClr val="bg1"/>
                </a:solidFill>
                <a:latin typeface="Kalinga" panose="020B0502040204020203" pitchFamily="34" charset="0"/>
                <a:cs typeface="Kalinga" panose="020B0502040204020203" pitchFamily="34" charset="0"/>
              </a:rPr>
              <a:t>Legal and Ethical Issues Facing Law Firms</a:t>
            </a:r>
          </a:p>
        </p:txBody>
      </p:sp>
      <p:sp>
        <p:nvSpPr>
          <p:cNvPr id="8" name="TextBox 7">
            <a:extLst>
              <a:ext uri="{FF2B5EF4-FFF2-40B4-BE49-F238E27FC236}">
                <a16:creationId xmlns:a16="http://schemas.microsoft.com/office/drawing/2014/main" id="{9183E69C-D4E0-4348-8B0A-6807EFA73317}"/>
              </a:ext>
            </a:extLst>
          </p:cNvPr>
          <p:cNvSpPr txBox="1"/>
          <p:nvPr/>
        </p:nvSpPr>
        <p:spPr>
          <a:xfrm>
            <a:off x="1652631" y="4723002"/>
            <a:ext cx="8909108" cy="369332"/>
          </a:xfrm>
          <a:prstGeom prst="rect">
            <a:avLst/>
          </a:prstGeom>
          <a:noFill/>
        </p:spPr>
        <p:txBody>
          <a:bodyPr wrap="square" rtlCol="0">
            <a:spAutoFit/>
          </a:bodyPr>
          <a:lstStyle/>
          <a:p>
            <a:pPr algn="ctr"/>
            <a:r>
              <a:rPr lang="en-US" dirty="0">
                <a:solidFill>
                  <a:schemeClr val="bg1"/>
                </a:solidFill>
              </a:rPr>
              <a:t>Theodore Nittis &amp; David Kramer</a:t>
            </a:r>
          </a:p>
        </p:txBody>
      </p:sp>
      <p:pic>
        <p:nvPicPr>
          <p:cNvPr id="10" name="Picture 9" descr="A close up of a sign&#10;&#10;Description automatically generated">
            <a:extLst>
              <a:ext uri="{FF2B5EF4-FFF2-40B4-BE49-F238E27FC236}">
                <a16:creationId xmlns:a16="http://schemas.microsoft.com/office/drawing/2014/main" id="{27CD6D00-A911-439E-AA2E-3E87EE574D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1790" y="5092334"/>
            <a:ext cx="2686050" cy="939350"/>
          </a:xfrm>
          <a:prstGeom prst="rect">
            <a:avLst/>
          </a:prstGeom>
          <a:solidFill>
            <a:schemeClr val="bg1"/>
          </a:solidFill>
        </p:spPr>
      </p:pic>
    </p:spTree>
    <p:extLst>
      <p:ext uri="{BB962C8B-B14F-4D97-AF65-F5344CB8AC3E}">
        <p14:creationId xmlns:p14="http://schemas.microsoft.com/office/powerpoint/2010/main" val="2007498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3FC003-A844-4F89-A7F0-A7CCABEEEA1D}"/>
              </a:ext>
            </a:extLst>
          </p:cNvPr>
          <p:cNvSpPr txBox="1"/>
          <p:nvPr/>
        </p:nvSpPr>
        <p:spPr>
          <a:xfrm>
            <a:off x="811763" y="2472612"/>
            <a:ext cx="10319657" cy="830997"/>
          </a:xfrm>
          <a:prstGeom prst="rect">
            <a:avLst/>
          </a:prstGeom>
          <a:noFill/>
        </p:spPr>
        <p:txBody>
          <a:bodyPr wrap="square" rtlCol="0">
            <a:spAutoFit/>
          </a:bodyPr>
          <a:lstStyle/>
          <a:p>
            <a:r>
              <a:rPr lang="en-US" sz="4800" dirty="0">
                <a:solidFill>
                  <a:srgbClr val="9900CC"/>
                </a:solidFill>
                <a:latin typeface="Arial" panose="020B0604020202020204" pitchFamily="34" charset="0"/>
                <a:cs typeface="Arial" panose="020B0604020202020204" pitchFamily="34" charset="0"/>
              </a:rPr>
              <a:t>What did they do?</a:t>
            </a:r>
            <a:endParaRPr lang="en-US" sz="4800" dirty="0"/>
          </a:p>
        </p:txBody>
      </p:sp>
    </p:spTree>
    <p:extLst>
      <p:ext uri="{BB962C8B-B14F-4D97-AF65-F5344CB8AC3E}">
        <p14:creationId xmlns:p14="http://schemas.microsoft.com/office/powerpoint/2010/main" val="3520872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F2CA17-8B7A-4E32-BA87-CE0295FD9CA9}"/>
              </a:ext>
            </a:extLst>
          </p:cNvPr>
          <p:cNvSpPr txBox="1"/>
          <p:nvPr/>
        </p:nvSpPr>
        <p:spPr>
          <a:xfrm>
            <a:off x="830424" y="793102"/>
            <a:ext cx="10422294" cy="5016758"/>
          </a:xfrm>
          <a:prstGeom prst="rect">
            <a:avLst/>
          </a:prstGeom>
          <a:noFill/>
        </p:spPr>
        <p:txBody>
          <a:bodyPr wrap="square" rtlCol="0">
            <a:spAutoFit/>
          </a:bodyPr>
          <a:lstStyle/>
          <a:p>
            <a:r>
              <a:rPr lang="en-US" sz="2800" dirty="0"/>
              <a:t>Ultimately, the firm decided to give the partner another chance.</a:t>
            </a:r>
          </a:p>
          <a:p>
            <a:pPr lvl="1"/>
            <a:endParaRPr lang="en-US" dirty="0"/>
          </a:p>
          <a:p>
            <a:pPr marL="742950" lvl="1" indent="-285750">
              <a:buFont typeface="Arial" panose="020B0604020202020204" pitchFamily="34" charset="0"/>
              <a:buChar char="•"/>
            </a:pPr>
            <a:r>
              <a:rPr lang="en-US" dirty="0"/>
              <a:t>The partner controlled a lot of business that was important to the new venture </a:t>
            </a:r>
          </a:p>
          <a:p>
            <a:pPr lvl="1"/>
            <a:endParaRPr lang="en-US" dirty="0"/>
          </a:p>
          <a:p>
            <a:pPr marL="742950" lvl="1" indent="-285750">
              <a:buFont typeface="Arial" panose="020B0604020202020204" pitchFamily="34" charset="0"/>
              <a:buChar char="•"/>
            </a:pPr>
            <a:r>
              <a:rPr lang="en-US" dirty="0"/>
              <a:t>The firm was nervous about the potential negative press or attention they might receive.</a:t>
            </a:r>
          </a:p>
          <a:p>
            <a:pPr lvl="1"/>
            <a:endParaRPr lang="en-US" dirty="0"/>
          </a:p>
          <a:p>
            <a:pPr marL="742950" lvl="1" indent="-285750">
              <a:buFont typeface="Arial" panose="020B0604020202020204" pitchFamily="34" charset="0"/>
              <a:buChar char="•"/>
            </a:pPr>
            <a:r>
              <a:rPr lang="en-US" dirty="0"/>
              <a:t>The other partners genuinely felt that he was remorseful, and that this would not happen again.</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lvl="1"/>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lvl="1"/>
            <a:r>
              <a:rPr lang="en-US" sz="2000" dirty="0">
                <a:solidFill>
                  <a:srgbClr val="9900CC"/>
                </a:solidFill>
              </a:rPr>
              <a:t>Was the firm being compassionate or is this another example of a rainmaker getting away with murder?</a:t>
            </a:r>
          </a:p>
        </p:txBody>
      </p:sp>
      <p:pic>
        <p:nvPicPr>
          <p:cNvPr id="4" name="Graphic 3" descr="Umbrella">
            <a:extLst>
              <a:ext uri="{FF2B5EF4-FFF2-40B4-BE49-F238E27FC236}">
                <a16:creationId xmlns:a16="http://schemas.microsoft.com/office/drawing/2014/main" id="{343CBC94-59D5-46D5-BB40-1406435127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81600" y="3933630"/>
            <a:ext cx="914400" cy="914400"/>
          </a:xfrm>
          <a:prstGeom prst="rect">
            <a:avLst/>
          </a:prstGeom>
        </p:spPr>
      </p:pic>
    </p:spTree>
    <p:extLst>
      <p:ext uri="{BB962C8B-B14F-4D97-AF65-F5344CB8AC3E}">
        <p14:creationId xmlns:p14="http://schemas.microsoft.com/office/powerpoint/2010/main" val="973257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6020E-2211-4975-B383-014E9BC86EB2}"/>
              </a:ext>
            </a:extLst>
          </p:cNvPr>
          <p:cNvSpPr>
            <a:spLocks noGrp="1"/>
          </p:cNvSpPr>
          <p:nvPr>
            <p:ph type="title"/>
          </p:nvPr>
        </p:nvSpPr>
        <p:spPr>
          <a:xfrm>
            <a:off x="838200" y="365126"/>
            <a:ext cx="10515600" cy="1211748"/>
          </a:xfrm>
        </p:spPr>
        <p:txBody>
          <a:bodyPr>
            <a:normAutofit/>
          </a:bodyPr>
          <a:lstStyle/>
          <a:p>
            <a:r>
              <a:rPr lang="en-US" sz="4000" dirty="0">
                <a:solidFill>
                  <a:srgbClr val="9900CC"/>
                </a:solidFill>
              </a:rPr>
              <a:t>What would you do?</a:t>
            </a:r>
          </a:p>
        </p:txBody>
      </p:sp>
      <p:sp>
        <p:nvSpPr>
          <p:cNvPr id="3" name="Content Placeholder 2">
            <a:extLst>
              <a:ext uri="{FF2B5EF4-FFF2-40B4-BE49-F238E27FC236}">
                <a16:creationId xmlns:a16="http://schemas.microsoft.com/office/drawing/2014/main" id="{4B3D5FFE-B26D-4E11-8EC2-0D47031F9C86}"/>
              </a:ext>
            </a:extLst>
          </p:cNvPr>
          <p:cNvSpPr>
            <a:spLocks noGrp="1"/>
          </p:cNvSpPr>
          <p:nvPr>
            <p:ph idx="1"/>
          </p:nvPr>
        </p:nvSpPr>
        <p:spPr/>
        <p:txBody>
          <a:bodyPr>
            <a:normAutofit fontScale="92500" lnSpcReduction="20000"/>
          </a:bodyPr>
          <a:lstStyle/>
          <a:p>
            <a:pPr marL="0" indent="0">
              <a:buNone/>
            </a:pPr>
            <a:r>
              <a:rPr lang="en-US" sz="2400" dirty="0"/>
              <a:t>Friday at 3pm, Carol, the Executive Director of a 25 lawyer boutique law firm was paged by Bill Smith the Managing Partner.  She walked into his office and he appeared to be visibly shaken.  When Carol inquired as to what had happened, Bill told her about the phone call he had just received . . .</a:t>
            </a:r>
          </a:p>
          <a:p>
            <a:pPr marL="0" indent="0">
              <a:buNone/>
            </a:pPr>
            <a:endParaRPr lang="en-US" sz="2400" dirty="0"/>
          </a:p>
          <a:p>
            <a:pPr marL="0" indent="0">
              <a:buNone/>
            </a:pPr>
            <a:r>
              <a:rPr lang="en-US" sz="2400" dirty="0"/>
              <a:t>“Mr. Smith, this is John Simmons from the Inland Press. We are about to go to print with our weekend edition, and wanted to know if you had any comment about our lead story concerning your partner Steven Douglas who our investigative team has learned has been running an underground Neo-Nazi magazine and record label for the past ten years.”</a:t>
            </a:r>
          </a:p>
          <a:p>
            <a:pPr marL="0" indent="0">
              <a:buNone/>
            </a:pPr>
            <a:endParaRPr lang="en-US" sz="2400" dirty="0"/>
          </a:p>
          <a:p>
            <a:pPr marL="0" indent="0">
              <a:buNone/>
            </a:pPr>
            <a:r>
              <a:rPr lang="en-US" sz="2400" dirty="0"/>
              <a:t>No one in the firm had had any idea that this was going on, and so obviously the firm was not able to issue a statement to the newspaper on the spot.  Ultimately the article came out, and not only mentioned the name of the law firm, but named several large clients of the firm that Douglas had done work for.</a:t>
            </a:r>
          </a:p>
        </p:txBody>
      </p:sp>
      <p:pic>
        <p:nvPicPr>
          <p:cNvPr id="5" name="Graphic 4" descr="Radioactive">
            <a:extLst>
              <a:ext uri="{FF2B5EF4-FFF2-40B4-BE49-F238E27FC236}">
                <a16:creationId xmlns:a16="http://schemas.microsoft.com/office/drawing/2014/main" id="{3E0992F7-6710-4526-BA8A-95FDC1BCA2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31956" y="513800"/>
            <a:ext cx="914400" cy="914400"/>
          </a:xfrm>
          <a:prstGeom prst="rect">
            <a:avLst/>
          </a:prstGeom>
        </p:spPr>
      </p:pic>
    </p:spTree>
    <p:extLst>
      <p:ext uri="{BB962C8B-B14F-4D97-AF65-F5344CB8AC3E}">
        <p14:creationId xmlns:p14="http://schemas.microsoft.com/office/powerpoint/2010/main" val="1521924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3FC003-A844-4F89-A7F0-A7CCABEEEA1D}"/>
              </a:ext>
            </a:extLst>
          </p:cNvPr>
          <p:cNvSpPr txBox="1"/>
          <p:nvPr/>
        </p:nvSpPr>
        <p:spPr>
          <a:xfrm>
            <a:off x="811763" y="2472612"/>
            <a:ext cx="10319657" cy="830997"/>
          </a:xfrm>
          <a:prstGeom prst="rect">
            <a:avLst/>
          </a:prstGeom>
          <a:noFill/>
        </p:spPr>
        <p:txBody>
          <a:bodyPr wrap="square" rtlCol="0">
            <a:spAutoFit/>
          </a:bodyPr>
          <a:lstStyle/>
          <a:p>
            <a:r>
              <a:rPr lang="en-US" sz="4800" dirty="0">
                <a:solidFill>
                  <a:srgbClr val="9900CC"/>
                </a:solidFill>
                <a:latin typeface="Arial" panose="020B0604020202020204" pitchFamily="34" charset="0"/>
                <a:cs typeface="Arial" panose="020B0604020202020204" pitchFamily="34" charset="0"/>
              </a:rPr>
              <a:t>What did they do?</a:t>
            </a:r>
            <a:endParaRPr lang="en-US" sz="4800" dirty="0"/>
          </a:p>
        </p:txBody>
      </p:sp>
    </p:spTree>
    <p:extLst>
      <p:ext uri="{BB962C8B-B14F-4D97-AF65-F5344CB8AC3E}">
        <p14:creationId xmlns:p14="http://schemas.microsoft.com/office/powerpoint/2010/main" val="3195540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5E3B09-1D1D-4A48-8284-16576E8BD068}"/>
              </a:ext>
            </a:extLst>
          </p:cNvPr>
          <p:cNvSpPr txBox="1"/>
          <p:nvPr/>
        </p:nvSpPr>
        <p:spPr>
          <a:xfrm>
            <a:off x="446314" y="242596"/>
            <a:ext cx="11299372" cy="63327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dirty="0"/>
              <a:t>Douglas was on vacation at the time, but was immediately placed on administrative leave pending an investigation</a:t>
            </a:r>
          </a:p>
          <a:p>
            <a:pPr marL="285750" indent="-285750">
              <a:lnSpc>
                <a:spcPct val="150000"/>
              </a:lnSpc>
              <a:buFont typeface="Arial" panose="020B0604020202020204" pitchFamily="34" charset="0"/>
              <a:buChar char="•"/>
            </a:pPr>
            <a:r>
              <a:rPr lang="en-US" sz="1600" dirty="0"/>
              <a:t>The Managing Partner’s first call was to the firm’s outside employment lawyer</a:t>
            </a:r>
          </a:p>
          <a:p>
            <a:pPr marL="285750" indent="-285750">
              <a:lnSpc>
                <a:spcPct val="150000"/>
              </a:lnSpc>
              <a:buFont typeface="Arial" panose="020B0604020202020204" pitchFamily="34" charset="0"/>
              <a:buChar char="•"/>
            </a:pPr>
            <a:r>
              <a:rPr lang="en-US" sz="1600" dirty="0"/>
              <a:t>The Executive Director’s first call was to the PR firm that the law firm uses, and then she called the firm’s insurance broker to see if 1) this needed to be reported under any of their policies, and 2) if there was any “crisis response” money available from one of their Insurers</a:t>
            </a:r>
          </a:p>
          <a:p>
            <a:pPr marL="285750" indent="-285750">
              <a:lnSpc>
                <a:spcPct val="150000"/>
              </a:lnSpc>
              <a:buFont typeface="Arial" panose="020B0604020202020204" pitchFamily="34" charset="0"/>
              <a:buChar char="•"/>
            </a:pPr>
            <a:r>
              <a:rPr lang="en-US" sz="1600" dirty="0"/>
              <a:t>They then convened an emergency board meeting</a:t>
            </a:r>
          </a:p>
          <a:p>
            <a:pPr marL="285750" indent="-285750">
              <a:lnSpc>
                <a:spcPct val="150000"/>
              </a:lnSpc>
              <a:buFont typeface="Arial" panose="020B0604020202020204" pitchFamily="34" charset="0"/>
              <a:buChar char="•"/>
            </a:pPr>
            <a:r>
              <a:rPr lang="en-US" sz="1600" dirty="0"/>
              <a:t>They discussed not only Douglas’s termination at the board meeting, but what their response was going to be to:</a:t>
            </a:r>
          </a:p>
          <a:p>
            <a:pPr marL="742950" lvl="1" indent="-285750">
              <a:lnSpc>
                <a:spcPct val="150000"/>
              </a:lnSpc>
              <a:buFont typeface="Arial" panose="020B0604020202020204" pitchFamily="34" charset="0"/>
              <a:buChar char="•"/>
            </a:pPr>
            <a:r>
              <a:rPr lang="en-US" sz="1600" dirty="0"/>
              <a:t>The clients mentioned in the article</a:t>
            </a:r>
          </a:p>
          <a:p>
            <a:pPr marL="742950" lvl="1" indent="-285750">
              <a:lnSpc>
                <a:spcPct val="150000"/>
              </a:lnSpc>
              <a:buFont typeface="Arial" panose="020B0604020202020204" pitchFamily="34" charset="0"/>
              <a:buChar char="•"/>
            </a:pPr>
            <a:r>
              <a:rPr lang="en-US" sz="1600" dirty="0"/>
              <a:t>Douglas’s other clients</a:t>
            </a:r>
          </a:p>
          <a:p>
            <a:pPr marL="742950" lvl="1" indent="-285750">
              <a:lnSpc>
                <a:spcPct val="150000"/>
              </a:lnSpc>
              <a:buFont typeface="Arial" panose="020B0604020202020204" pitchFamily="34" charset="0"/>
              <a:buChar char="•"/>
            </a:pPr>
            <a:r>
              <a:rPr lang="en-US" sz="1600" dirty="0"/>
              <a:t>Other firm clients</a:t>
            </a:r>
          </a:p>
          <a:p>
            <a:pPr marL="742950" lvl="1" indent="-285750">
              <a:lnSpc>
                <a:spcPct val="150000"/>
              </a:lnSpc>
              <a:buFont typeface="Arial" panose="020B0604020202020204" pitchFamily="34" charset="0"/>
              <a:buChar char="•"/>
            </a:pPr>
            <a:r>
              <a:rPr lang="en-US" sz="1600" dirty="0"/>
              <a:t>Members of the firm itself</a:t>
            </a:r>
          </a:p>
          <a:p>
            <a:pPr marL="285750" indent="-285750">
              <a:lnSpc>
                <a:spcPct val="150000"/>
              </a:lnSpc>
              <a:buFont typeface="Arial" panose="020B0604020202020204" pitchFamily="34" charset="0"/>
              <a:buChar char="•"/>
            </a:pPr>
            <a:r>
              <a:rPr lang="en-US" sz="1600" dirty="0"/>
              <a:t>The firm began an internal investigation, and within 12 hours of Douglas’s return, they confronted him with the allegations.</a:t>
            </a:r>
          </a:p>
          <a:p>
            <a:pPr marL="285750" indent="-285750">
              <a:lnSpc>
                <a:spcPct val="150000"/>
              </a:lnSpc>
              <a:buFont typeface="Arial" panose="020B0604020202020204" pitchFamily="34" charset="0"/>
              <a:buChar char="•"/>
            </a:pPr>
            <a:r>
              <a:rPr lang="en-US" sz="1600" dirty="0"/>
              <a:t>Within 24 hours of the story’s publication, Douglas was terminated from the firm</a:t>
            </a:r>
          </a:p>
          <a:p>
            <a:pPr marL="285750" indent="-285750">
              <a:lnSpc>
                <a:spcPct val="150000"/>
              </a:lnSpc>
              <a:buFont typeface="Arial" panose="020B0604020202020204" pitchFamily="34" charset="0"/>
              <a:buChar char="•"/>
            </a:pPr>
            <a:r>
              <a:rPr lang="en-US" sz="1600" dirty="0"/>
              <a:t>Within 12 hours of the story’s publication, all references to Douglas were expunged from the firm website</a:t>
            </a:r>
          </a:p>
          <a:p>
            <a:pPr marL="285750" indent="-285750">
              <a:lnSpc>
                <a:spcPct val="150000"/>
              </a:lnSpc>
              <a:buFont typeface="Arial" panose="020B0604020202020204" pitchFamily="34" charset="0"/>
              <a:buChar char="•"/>
            </a:pPr>
            <a:r>
              <a:rPr lang="en-US" sz="1600" dirty="0"/>
              <a:t>Within 72 hours, the firm’s associates had prepared a memo detailing the status of all of Douglas’s files</a:t>
            </a:r>
          </a:p>
          <a:p>
            <a:pPr marL="285750" indent="-285750">
              <a:lnSpc>
                <a:spcPct val="150000"/>
              </a:lnSpc>
              <a:buFont typeface="Arial" panose="020B0604020202020204" pitchFamily="34" charset="0"/>
              <a:buChar char="•"/>
            </a:pPr>
            <a:r>
              <a:rPr lang="en-US" sz="1600" dirty="0"/>
              <a:t>Monday at 5pm, the Executive Director and Managing Partner held an all hands on deck meeting to brief the firm and discuss in detail</a:t>
            </a:r>
          </a:p>
        </p:txBody>
      </p:sp>
      <p:pic>
        <p:nvPicPr>
          <p:cNvPr id="4" name="Graphic 3" descr="Stopwatch">
            <a:extLst>
              <a:ext uri="{FF2B5EF4-FFF2-40B4-BE49-F238E27FC236}">
                <a16:creationId xmlns:a16="http://schemas.microsoft.com/office/drawing/2014/main" id="{FB5E57A7-28A9-4131-B4D2-D0AD48F681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06742" y="3116424"/>
            <a:ext cx="914400" cy="914400"/>
          </a:xfrm>
          <a:prstGeom prst="rect">
            <a:avLst/>
          </a:prstGeom>
        </p:spPr>
      </p:pic>
    </p:spTree>
    <p:extLst>
      <p:ext uri="{BB962C8B-B14F-4D97-AF65-F5344CB8AC3E}">
        <p14:creationId xmlns:p14="http://schemas.microsoft.com/office/powerpoint/2010/main" val="3267995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451196-2A32-4733-A97D-5BB8902431D1}"/>
              </a:ext>
            </a:extLst>
          </p:cNvPr>
          <p:cNvSpPr>
            <a:spLocks noGrp="1"/>
          </p:cNvSpPr>
          <p:nvPr>
            <p:ph idx="1"/>
          </p:nvPr>
        </p:nvSpPr>
        <p:spPr>
          <a:xfrm>
            <a:off x="3833768" y="1025555"/>
            <a:ext cx="7520031" cy="4913851"/>
          </a:xfrm>
        </p:spPr>
        <p:txBody>
          <a:bodyPr>
            <a:normAutofit lnSpcReduction="10000"/>
          </a:bodyPr>
          <a:lstStyle/>
          <a:p>
            <a:r>
              <a:rPr lang="en-US" dirty="0"/>
              <a:t>Would have been tough for the firm to spot in advance</a:t>
            </a:r>
          </a:p>
          <a:p>
            <a:r>
              <a:rPr lang="en-US" dirty="0"/>
              <a:t>The identity of some clients was in publicly available information</a:t>
            </a:r>
          </a:p>
          <a:p>
            <a:r>
              <a:rPr lang="en-US" dirty="0"/>
              <a:t>Having a PR firm that knew the firm and could move quickly was a huge help</a:t>
            </a:r>
          </a:p>
          <a:p>
            <a:r>
              <a:rPr lang="en-US" dirty="0"/>
              <a:t>Having an employment lawyer on retainer that knew the firm and their documents was also a huge help</a:t>
            </a:r>
          </a:p>
          <a:p>
            <a:r>
              <a:rPr lang="en-US" dirty="0"/>
              <a:t>Empowering the managing partner and the executive director to make necessary decisions was key</a:t>
            </a:r>
          </a:p>
        </p:txBody>
      </p:sp>
      <p:sp>
        <p:nvSpPr>
          <p:cNvPr id="4" name="Arrow: Pentagon 3">
            <a:extLst>
              <a:ext uri="{FF2B5EF4-FFF2-40B4-BE49-F238E27FC236}">
                <a16:creationId xmlns:a16="http://schemas.microsoft.com/office/drawing/2014/main" id="{E537FEA3-FEE2-4C33-9EB0-72DCE8FAB865}"/>
              </a:ext>
            </a:extLst>
          </p:cNvPr>
          <p:cNvSpPr/>
          <p:nvPr/>
        </p:nvSpPr>
        <p:spPr>
          <a:xfrm>
            <a:off x="335560" y="1025555"/>
            <a:ext cx="3103926" cy="4561513"/>
          </a:xfrm>
          <a:prstGeom prst="homePlate">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207F784-3A37-4605-B014-6436B2AF8EB2}"/>
              </a:ext>
            </a:extLst>
          </p:cNvPr>
          <p:cNvSpPr txBox="1"/>
          <p:nvPr/>
        </p:nvSpPr>
        <p:spPr>
          <a:xfrm>
            <a:off x="604007" y="2399251"/>
            <a:ext cx="1971413" cy="1323439"/>
          </a:xfrm>
          <a:prstGeom prst="rect">
            <a:avLst/>
          </a:prstGeom>
          <a:noFill/>
        </p:spPr>
        <p:txBody>
          <a:bodyPr wrap="square" rtlCol="0">
            <a:spAutoFit/>
          </a:bodyPr>
          <a:lstStyle/>
          <a:p>
            <a:r>
              <a:rPr lang="en-US" sz="4000" dirty="0">
                <a:solidFill>
                  <a:schemeClr val="bg1"/>
                </a:solidFill>
              </a:rPr>
              <a:t>The Post Mortem</a:t>
            </a:r>
          </a:p>
        </p:txBody>
      </p:sp>
    </p:spTree>
    <p:extLst>
      <p:ext uri="{BB962C8B-B14F-4D97-AF65-F5344CB8AC3E}">
        <p14:creationId xmlns:p14="http://schemas.microsoft.com/office/powerpoint/2010/main" val="3403855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130470-559B-40EB-A342-57F75D507738}"/>
              </a:ext>
            </a:extLst>
          </p:cNvPr>
          <p:cNvSpPr/>
          <p:nvPr/>
        </p:nvSpPr>
        <p:spPr>
          <a:xfrm>
            <a:off x="7951479" y="195943"/>
            <a:ext cx="4152123" cy="1978090"/>
          </a:xfrm>
          <a:prstGeom prst="rect">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What would you do?</a:t>
            </a:r>
          </a:p>
        </p:txBody>
      </p:sp>
      <p:sp>
        <p:nvSpPr>
          <p:cNvPr id="3" name="TextBox 2">
            <a:extLst>
              <a:ext uri="{FF2B5EF4-FFF2-40B4-BE49-F238E27FC236}">
                <a16:creationId xmlns:a16="http://schemas.microsoft.com/office/drawing/2014/main" id="{F2073A56-55D8-4BA6-A31C-579C557F15A5}"/>
              </a:ext>
            </a:extLst>
          </p:cNvPr>
          <p:cNvSpPr txBox="1"/>
          <p:nvPr/>
        </p:nvSpPr>
        <p:spPr>
          <a:xfrm>
            <a:off x="478172" y="352338"/>
            <a:ext cx="6937696" cy="3693319"/>
          </a:xfrm>
          <a:prstGeom prst="rect">
            <a:avLst/>
          </a:prstGeom>
          <a:noFill/>
        </p:spPr>
        <p:txBody>
          <a:bodyPr wrap="square" rtlCol="0">
            <a:spAutoFit/>
          </a:bodyPr>
          <a:lstStyle/>
          <a:p>
            <a:r>
              <a:rPr lang="en-US"/>
              <a:t>Fred is a lateral partner in your firm who represents small family-held businesses in corporate matters and does some estate planning, generally for the principals of the entities he represents.  He is a sharp guy with a CPA who had his own accounting practice before and while going to law school. One day his secretary shows up in your business manager’s office with a check that has arrived in the mail. It is made out to Fred Partner CPA, not the firm, but it is from a firm client. You approach Fred for an explanation and he tells you that he does some accounting work on the side for this client’s business, that it is purely accounting work, and does not involve legal advice. He also advises that he does this for some other of his firm clients, that he does it entirely out of his home using his home address, and it was just an error that this client sent the check to the firm.</a:t>
            </a:r>
            <a:endParaRPr lang="en-US" dirty="0"/>
          </a:p>
        </p:txBody>
      </p:sp>
      <p:sp>
        <p:nvSpPr>
          <p:cNvPr id="4" name="TextBox 3">
            <a:extLst>
              <a:ext uri="{FF2B5EF4-FFF2-40B4-BE49-F238E27FC236}">
                <a16:creationId xmlns:a16="http://schemas.microsoft.com/office/drawing/2014/main" id="{4179E2FD-54BB-4285-9828-17E23E257408}"/>
              </a:ext>
            </a:extLst>
          </p:cNvPr>
          <p:cNvSpPr txBox="1"/>
          <p:nvPr/>
        </p:nvSpPr>
        <p:spPr>
          <a:xfrm>
            <a:off x="1795244" y="4538444"/>
            <a:ext cx="8296712" cy="923330"/>
          </a:xfrm>
          <a:prstGeom prst="rect">
            <a:avLst/>
          </a:prstGeom>
          <a:noFill/>
        </p:spPr>
        <p:txBody>
          <a:bodyPr wrap="square" rtlCol="0">
            <a:spAutoFit/>
          </a:bodyPr>
          <a:lstStyle/>
          <a:p>
            <a:pPr algn="ctr"/>
            <a:r>
              <a:rPr lang="en-US"/>
              <a:t>Fred doesn’t see a problem here. Is he right? </a:t>
            </a:r>
          </a:p>
          <a:p>
            <a:pPr algn="ctr"/>
            <a:endParaRPr lang="en-US"/>
          </a:p>
          <a:p>
            <a:pPr algn="ctr"/>
            <a:r>
              <a:rPr lang="en-US"/>
              <a:t>What are the implications of Fred’s practices? </a:t>
            </a:r>
            <a:endParaRPr lang="en-US" dirty="0"/>
          </a:p>
        </p:txBody>
      </p:sp>
    </p:spTree>
    <p:extLst>
      <p:ext uri="{BB962C8B-B14F-4D97-AF65-F5344CB8AC3E}">
        <p14:creationId xmlns:p14="http://schemas.microsoft.com/office/powerpoint/2010/main" val="3889015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F9D12-706F-4729-901A-75FBCBC92489}"/>
              </a:ext>
            </a:extLst>
          </p:cNvPr>
          <p:cNvSpPr>
            <a:spLocks noGrp="1"/>
          </p:cNvSpPr>
          <p:nvPr>
            <p:ph type="title"/>
          </p:nvPr>
        </p:nvSpPr>
        <p:spPr>
          <a:xfrm>
            <a:off x="838200" y="365125"/>
            <a:ext cx="10515600" cy="968725"/>
          </a:xfrm>
        </p:spPr>
        <p:txBody>
          <a:bodyPr/>
          <a:lstStyle/>
          <a:p>
            <a:r>
              <a:rPr lang="en-US" b="1" dirty="0">
                <a:solidFill>
                  <a:srgbClr val="9900CC"/>
                </a:solidFill>
                <a:latin typeface="Arial" panose="020B0604020202020204" pitchFamily="34" charset="0"/>
                <a:cs typeface="Arial" panose="020B0604020202020204" pitchFamily="34" charset="0"/>
              </a:rPr>
              <a:t>What Are the Issues?</a:t>
            </a:r>
            <a:endParaRPr lang="en-US" dirty="0"/>
          </a:p>
        </p:txBody>
      </p:sp>
      <p:sp>
        <p:nvSpPr>
          <p:cNvPr id="3" name="Content Placeholder 2">
            <a:extLst>
              <a:ext uri="{FF2B5EF4-FFF2-40B4-BE49-F238E27FC236}">
                <a16:creationId xmlns:a16="http://schemas.microsoft.com/office/drawing/2014/main" id="{F5245F69-FA56-42B7-89AD-84DA831DF921}"/>
              </a:ext>
            </a:extLst>
          </p:cNvPr>
          <p:cNvSpPr>
            <a:spLocks noGrp="1"/>
          </p:cNvSpPr>
          <p:nvPr>
            <p:ph idx="1"/>
          </p:nvPr>
        </p:nvSpPr>
        <p:spPr>
          <a:xfrm>
            <a:off x="838200" y="1417739"/>
            <a:ext cx="10515600" cy="5142452"/>
          </a:xfrm>
        </p:spPr>
        <p:txBody>
          <a:bodyPr>
            <a:normAutofit/>
          </a:bodyPr>
          <a:lstStyle/>
          <a:p>
            <a:r>
              <a:rPr lang="en-US" sz="1800" dirty="0"/>
              <a:t>Is Fred telling the truth? What else is he hiding or lying about?</a:t>
            </a:r>
          </a:p>
          <a:p>
            <a:r>
              <a:rPr lang="en-US" sz="1800" dirty="0"/>
              <a:t>What does your partnership agreement say?</a:t>
            </a:r>
          </a:p>
          <a:p>
            <a:r>
              <a:rPr lang="en-US" sz="1800" dirty="0"/>
              <a:t>Could your Firm be on the hook for Fred’s accounting work?</a:t>
            </a:r>
          </a:p>
          <a:p>
            <a:pPr lvl="1"/>
            <a:r>
              <a:rPr lang="en-US" sz="1400" dirty="0"/>
              <a:t>Do you have insurance for that?</a:t>
            </a:r>
          </a:p>
          <a:p>
            <a:pPr lvl="1"/>
            <a:endParaRPr lang="en-US" sz="1400" dirty="0"/>
          </a:p>
          <a:p>
            <a:pPr marL="457200" lvl="1" indent="0">
              <a:spcBef>
                <a:spcPts val="300"/>
              </a:spcBef>
              <a:buNone/>
            </a:pPr>
            <a:r>
              <a:rPr lang="en-US" sz="1000" dirty="0"/>
              <a:t>Professional Services means services and activities performed for others in the Insured’s capacity as:</a:t>
            </a:r>
          </a:p>
          <a:p>
            <a:pPr marL="457200" lvl="1" indent="0">
              <a:spcBef>
                <a:spcPts val="300"/>
              </a:spcBef>
              <a:buNone/>
            </a:pPr>
            <a:r>
              <a:rPr lang="en-US" sz="1000" dirty="0"/>
              <a:t>1.	a lawyer;</a:t>
            </a:r>
          </a:p>
          <a:p>
            <a:pPr marL="457200" lvl="1" indent="0">
              <a:spcBef>
                <a:spcPts val="300"/>
              </a:spcBef>
              <a:buNone/>
            </a:pPr>
            <a:r>
              <a:rPr lang="en-US" sz="1000" dirty="0"/>
              <a:t>2.	a notary public;</a:t>
            </a:r>
          </a:p>
          <a:p>
            <a:pPr marL="457200" lvl="1" indent="0">
              <a:spcBef>
                <a:spcPts val="300"/>
              </a:spcBef>
              <a:buNone/>
            </a:pPr>
            <a:r>
              <a:rPr lang="en-US" sz="1000" dirty="0"/>
              <a:t>3.	an arbitrator or mediator;</a:t>
            </a:r>
          </a:p>
          <a:p>
            <a:pPr marL="457200" lvl="1" indent="0">
              <a:spcBef>
                <a:spcPts val="300"/>
              </a:spcBef>
              <a:buNone/>
            </a:pPr>
            <a:r>
              <a:rPr lang="en-US" sz="1000" dirty="0"/>
              <a:t>4.	a title insurance agent;</a:t>
            </a:r>
          </a:p>
          <a:p>
            <a:pPr marL="457200" lvl="1" indent="0">
              <a:spcBef>
                <a:spcPts val="300"/>
              </a:spcBef>
              <a:buNone/>
            </a:pPr>
            <a:r>
              <a:rPr lang="en-US" sz="1000" dirty="0"/>
              <a:t>5.	a designated issuing lawyer to a title insurance company;</a:t>
            </a:r>
          </a:p>
          <a:p>
            <a:pPr marL="457200" lvl="1" indent="0">
              <a:spcBef>
                <a:spcPts val="300"/>
              </a:spcBef>
              <a:buNone/>
            </a:pPr>
            <a:r>
              <a:rPr lang="en-US" sz="1000" dirty="0"/>
              <a:t>6.	a court-appointed fiduciary;</a:t>
            </a:r>
          </a:p>
          <a:p>
            <a:pPr marL="457200" lvl="1" indent="0">
              <a:spcBef>
                <a:spcPts val="300"/>
              </a:spcBef>
              <a:buNone/>
            </a:pPr>
            <a:r>
              <a:rPr lang="en-US" sz="1000" dirty="0"/>
              <a:t>7.	a government affairs advisor or lobbyist;</a:t>
            </a:r>
          </a:p>
          <a:p>
            <a:pPr marL="457200" lvl="1" indent="0">
              <a:spcBef>
                <a:spcPts val="300"/>
              </a:spcBef>
              <a:buNone/>
            </a:pPr>
            <a:r>
              <a:rPr lang="en-US" sz="1000" dirty="0"/>
              <a:t>8.	a member of a bar association or ethics, peer review, formal accreditation, licensing or similar professional board or committee;</a:t>
            </a:r>
          </a:p>
          <a:p>
            <a:pPr marL="457200" lvl="1" indent="0">
              <a:spcBef>
                <a:spcPts val="300"/>
              </a:spcBef>
              <a:buNone/>
            </a:pPr>
            <a:r>
              <a:rPr lang="en-US" sz="1000" dirty="0"/>
              <a:t>9.	an author, strictly in the publication or presentation of research papers or similar materials and only if the fees generated from such work are not greater than 	$10,000; </a:t>
            </a:r>
          </a:p>
          <a:p>
            <a:pPr marL="457200" lvl="1" indent="0">
              <a:spcBef>
                <a:spcPts val="300"/>
              </a:spcBef>
              <a:buNone/>
            </a:pPr>
            <a:r>
              <a:rPr lang="en-US" sz="1000" dirty="0"/>
              <a:t>10.	an administrator, conservator, receiver, executor, guardian, trustee or any similar fiduciary; however no coverage will apply to any Loss sustained or expenses 	incurred by any 	Insured as the beneficiary, recipient or </a:t>
            </a:r>
            <a:r>
              <a:rPr lang="en-US" sz="1000" dirty="0" err="1"/>
              <a:t>distributee</a:t>
            </a:r>
            <a:r>
              <a:rPr lang="en-US" sz="1000" dirty="0"/>
              <a:t> of any trust or estate.</a:t>
            </a:r>
          </a:p>
          <a:p>
            <a:pPr marL="800100" lvl="1" indent="-342900">
              <a:spcBef>
                <a:spcPts val="300"/>
              </a:spcBef>
              <a:buAutoNum type="arabicPeriod" startAt="11"/>
            </a:pPr>
            <a:r>
              <a:rPr lang="en-US" sz="1000" dirty="0"/>
              <a:t>    an expert witness, provided the Insured was retained to offer expert opinion on issues related to the law, legal procedure or practice of the legal profession.</a:t>
            </a:r>
          </a:p>
          <a:p>
            <a:pPr marL="457200" lvl="1" indent="0">
              <a:spcBef>
                <a:spcPts val="300"/>
              </a:spcBef>
              <a:buNone/>
            </a:pPr>
            <a:r>
              <a:rPr lang="en-US" sz="1000" dirty="0"/>
              <a:t>Any other services, including pro bono services, performed by any Insured in a lawyer-client relationship on behalf of the Named Insured are considered Professional Services, even though such services could have been performed wholly or in part by non-lawyers. </a:t>
            </a:r>
          </a:p>
          <a:p>
            <a:r>
              <a:rPr lang="en-US" sz="2000" dirty="0"/>
              <a:t>Do you even want your policy available to Fred?</a:t>
            </a:r>
          </a:p>
          <a:p>
            <a:r>
              <a:rPr lang="en-US" sz="2000" dirty="0"/>
              <a:t>Are these clients being run through the firm’s conflict check system?</a:t>
            </a:r>
          </a:p>
          <a:p>
            <a:pPr marL="457200" lvl="1" indent="0">
              <a:buNone/>
            </a:pPr>
            <a:endParaRPr lang="en-US" sz="1100" dirty="0"/>
          </a:p>
          <a:p>
            <a:endParaRPr lang="en-US" dirty="0"/>
          </a:p>
        </p:txBody>
      </p:sp>
    </p:spTree>
    <p:extLst>
      <p:ext uri="{BB962C8B-B14F-4D97-AF65-F5344CB8AC3E}">
        <p14:creationId xmlns:p14="http://schemas.microsoft.com/office/powerpoint/2010/main" val="936403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3FC003-A844-4F89-A7F0-A7CCABEEEA1D}"/>
              </a:ext>
            </a:extLst>
          </p:cNvPr>
          <p:cNvSpPr txBox="1"/>
          <p:nvPr/>
        </p:nvSpPr>
        <p:spPr>
          <a:xfrm>
            <a:off x="811763" y="2472612"/>
            <a:ext cx="10319657" cy="830997"/>
          </a:xfrm>
          <a:prstGeom prst="rect">
            <a:avLst/>
          </a:prstGeom>
          <a:noFill/>
        </p:spPr>
        <p:txBody>
          <a:bodyPr wrap="square" rtlCol="0">
            <a:spAutoFit/>
          </a:bodyPr>
          <a:lstStyle/>
          <a:p>
            <a:r>
              <a:rPr lang="en-US" sz="4800" dirty="0">
                <a:solidFill>
                  <a:srgbClr val="9900CC"/>
                </a:solidFill>
                <a:latin typeface="Arial" panose="020B0604020202020204" pitchFamily="34" charset="0"/>
                <a:cs typeface="Arial" panose="020B0604020202020204" pitchFamily="34" charset="0"/>
              </a:rPr>
              <a:t>What did they do?</a:t>
            </a:r>
            <a:endParaRPr lang="en-US" sz="4800" dirty="0"/>
          </a:p>
        </p:txBody>
      </p:sp>
    </p:spTree>
    <p:extLst>
      <p:ext uri="{BB962C8B-B14F-4D97-AF65-F5344CB8AC3E}">
        <p14:creationId xmlns:p14="http://schemas.microsoft.com/office/powerpoint/2010/main" val="1067652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D8475F-9FCA-489D-934B-49EC3CC2DF2E}"/>
              </a:ext>
            </a:extLst>
          </p:cNvPr>
          <p:cNvSpPr txBox="1"/>
          <p:nvPr/>
        </p:nvSpPr>
        <p:spPr>
          <a:xfrm>
            <a:off x="704675" y="796954"/>
            <a:ext cx="10687575" cy="2031325"/>
          </a:xfrm>
          <a:prstGeom prst="rect">
            <a:avLst/>
          </a:prstGeom>
          <a:noFill/>
        </p:spPr>
        <p:txBody>
          <a:bodyPr wrap="square" rtlCol="0">
            <a:spAutoFit/>
          </a:bodyPr>
          <a:lstStyle/>
          <a:p>
            <a:r>
              <a:rPr lang="en-US" dirty="0"/>
              <a:t>The Firm explained to Fred that this was unacceptable unless he held an “of counsel” position with the firm, but that they would be willing to explore creating a consulting entity with him.  Through the course of exploring this endeavor, the Firm learned that Fred’s independent activity was significantly more pervasive than first thought, and the firm and Fred parted ways.</a:t>
            </a:r>
          </a:p>
          <a:p>
            <a:endParaRPr lang="en-US" dirty="0"/>
          </a:p>
          <a:p>
            <a:r>
              <a:rPr lang="en-US" dirty="0"/>
              <a:t>Follow-up question; should this be reported to the Firm’s professional liability insurer?</a:t>
            </a:r>
          </a:p>
          <a:p>
            <a:endParaRPr lang="en-US" dirty="0"/>
          </a:p>
        </p:txBody>
      </p:sp>
      <p:pic>
        <p:nvPicPr>
          <p:cNvPr id="4" name="Graphic 3" descr="Head with gears">
            <a:extLst>
              <a:ext uri="{FF2B5EF4-FFF2-40B4-BE49-F238E27FC236}">
                <a16:creationId xmlns:a16="http://schemas.microsoft.com/office/drawing/2014/main" id="{0DB6A2CF-43BA-4060-AF29-28752E53A3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3336" y="4029721"/>
            <a:ext cx="1082180" cy="1079174"/>
          </a:xfrm>
          <a:prstGeom prst="rect">
            <a:avLst/>
          </a:prstGeom>
        </p:spPr>
      </p:pic>
    </p:spTree>
    <p:extLst>
      <p:ext uri="{BB962C8B-B14F-4D97-AF65-F5344CB8AC3E}">
        <p14:creationId xmlns:p14="http://schemas.microsoft.com/office/powerpoint/2010/main" val="164547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D06632-36FD-433D-B74A-8A91D6D41941}"/>
              </a:ext>
            </a:extLst>
          </p:cNvPr>
          <p:cNvSpPr>
            <a:spLocks noGrp="1"/>
          </p:cNvSpPr>
          <p:nvPr>
            <p:ph type="title"/>
          </p:nvPr>
        </p:nvSpPr>
        <p:spPr/>
        <p:txBody>
          <a:bodyPr>
            <a:normAutofit/>
          </a:bodyPr>
          <a:lstStyle/>
          <a:p>
            <a:r>
              <a:rPr lang="en-US" sz="3600" dirty="0"/>
              <a:t>How did Lawyers traditionally steal from clients and their firms?</a:t>
            </a:r>
          </a:p>
        </p:txBody>
      </p:sp>
      <p:sp>
        <p:nvSpPr>
          <p:cNvPr id="5" name="Content Placeholder 4">
            <a:extLst>
              <a:ext uri="{FF2B5EF4-FFF2-40B4-BE49-F238E27FC236}">
                <a16:creationId xmlns:a16="http://schemas.microsoft.com/office/drawing/2014/main" id="{21421FBB-DE3D-4B72-B31A-4AD4C6C6144F}"/>
              </a:ext>
            </a:extLst>
          </p:cNvPr>
          <p:cNvSpPr>
            <a:spLocks noGrp="1"/>
          </p:cNvSpPr>
          <p:nvPr>
            <p:ph idx="1"/>
          </p:nvPr>
        </p:nvSpPr>
        <p:spPr/>
        <p:txBody>
          <a:bodyPr>
            <a:normAutofit lnSpcReduction="10000"/>
          </a:bodyPr>
          <a:lstStyle/>
          <a:p>
            <a:endParaRPr lang="en-US" dirty="0"/>
          </a:p>
          <a:p>
            <a:r>
              <a:rPr lang="en-US" dirty="0"/>
              <a:t>Overstating hours</a:t>
            </a:r>
          </a:p>
          <a:p>
            <a:r>
              <a:rPr lang="en-US" dirty="0"/>
              <a:t>Passing personal expenses off as business expenses</a:t>
            </a:r>
          </a:p>
          <a:p>
            <a:r>
              <a:rPr lang="en-US" dirty="0"/>
              <a:t>Office petty theft</a:t>
            </a:r>
          </a:p>
          <a:p>
            <a:r>
              <a:rPr lang="en-US" dirty="0"/>
              <a:t>Theft of client funds from the trust account</a:t>
            </a:r>
          </a:p>
          <a:p>
            <a:endParaRPr lang="en-US" dirty="0"/>
          </a:p>
          <a:p>
            <a:pPr marL="0" indent="0">
              <a:buNone/>
            </a:pPr>
            <a:endParaRPr lang="en-US" dirty="0"/>
          </a:p>
          <a:p>
            <a:pPr marL="0" indent="0">
              <a:buNone/>
            </a:pPr>
            <a:r>
              <a:rPr lang="en-US" dirty="0"/>
              <a:t>But with modern client oversight, especially larger clients, and modern firm financial controls, this has become harder and harder to pull off.</a:t>
            </a:r>
          </a:p>
          <a:p>
            <a:endParaRPr lang="en-US" dirty="0"/>
          </a:p>
          <a:p>
            <a:endParaRPr lang="en-US" dirty="0"/>
          </a:p>
        </p:txBody>
      </p:sp>
      <p:sp>
        <p:nvSpPr>
          <p:cNvPr id="7" name="Frame 6">
            <a:extLst>
              <a:ext uri="{FF2B5EF4-FFF2-40B4-BE49-F238E27FC236}">
                <a16:creationId xmlns:a16="http://schemas.microsoft.com/office/drawing/2014/main" id="{1CACDBB4-F264-4C69-8918-F8A14172123D}"/>
              </a:ext>
            </a:extLst>
          </p:cNvPr>
          <p:cNvSpPr/>
          <p:nvPr/>
        </p:nvSpPr>
        <p:spPr>
          <a:xfrm>
            <a:off x="620785" y="4630723"/>
            <a:ext cx="10830187" cy="1681177"/>
          </a:xfrm>
          <a:prstGeom prst="frame">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7778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441926-8E01-423D-888B-1B0A1E65948D}"/>
              </a:ext>
            </a:extLst>
          </p:cNvPr>
          <p:cNvSpPr txBox="1"/>
          <p:nvPr/>
        </p:nvSpPr>
        <p:spPr>
          <a:xfrm>
            <a:off x="553673" y="369116"/>
            <a:ext cx="11006356" cy="646331"/>
          </a:xfrm>
          <a:prstGeom prst="rect">
            <a:avLst/>
          </a:prstGeom>
          <a:noFill/>
        </p:spPr>
        <p:txBody>
          <a:bodyPr wrap="square" rtlCol="0">
            <a:spAutoFit/>
          </a:bodyPr>
          <a:lstStyle/>
          <a:p>
            <a:r>
              <a:rPr lang="en-US" sz="3600" dirty="0">
                <a:solidFill>
                  <a:srgbClr val="9900CC"/>
                </a:solidFill>
              </a:rPr>
              <a:t>Travel and Expense Fraud </a:t>
            </a:r>
          </a:p>
        </p:txBody>
      </p:sp>
      <p:sp>
        <p:nvSpPr>
          <p:cNvPr id="3" name="TextBox 2">
            <a:extLst>
              <a:ext uri="{FF2B5EF4-FFF2-40B4-BE49-F238E27FC236}">
                <a16:creationId xmlns:a16="http://schemas.microsoft.com/office/drawing/2014/main" id="{5881D323-2DCB-4C77-8DFB-74E4F2EB4069}"/>
              </a:ext>
            </a:extLst>
          </p:cNvPr>
          <p:cNvSpPr txBox="1"/>
          <p:nvPr/>
        </p:nvSpPr>
        <p:spPr>
          <a:xfrm>
            <a:off x="645952" y="1342239"/>
            <a:ext cx="10712742" cy="2911695"/>
          </a:xfrm>
          <a:prstGeom prst="rect">
            <a:avLst/>
          </a:prstGeom>
          <a:noFill/>
        </p:spPr>
        <p:txBody>
          <a:bodyPr wrap="square" rtlCol="0">
            <a:spAutoFit/>
          </a:bodyPr>
          <a:lstStyle/>
          <a:p>
            <a:r>
              <a:rPr lang="en-US" dirty="0"/>
              <a:t>This continues to be an area rife with abuse.</a:t>
            </a:r>
          </a:p>
          <a:p>
            <a:endParaRPr lang="en-US" dirty="0"/>
          </a:p>
          <a:p>
            <a:r>
              <a:rPr lang="en-US" sz="2400" u="sng" dirty="0"/>
              <a:t>Why</a:t>
            </a:r>
            <a:r>
              <a:rPr lang="en-US" sz="2400" dirty="0"/>
              <a:t>?</a:t>
            </a:r>
          </a:p>
          <a:p>
            <a:endParaRPr lang="en-US" dirty="0"/>
          </a:p>
          <a:p>
            <a:pPr marL="285750" indent="-285750">
              <a:lnSpc>
                <a:spcPct val="150000"/>
              </a:lnSpc>
              <a:buFont typeface="Arial" panose="020B0604020202020204" pitchFamily="34" charset="0"/>
              <a:buChar char="•"/>
            </a:pPr>
            <a:r>
              <a:rPr lang="en-US" dirty="0"/>
              <a:t>Often times, clients only want (or will pay for) one lawyer to attend out of town matters</a:t>
            </a:r>
          </a:p>
          <a:p>
            <a:pPr marL="285750" indent="-285750">
              <a:lnSpc>
                <a:spcPct val="150000"/>
              </a:lnSpc>
              <a:buFont typeface="Arial" panose="020B0604020202020204" pitchFamily="34" charset="0"/>
              <a:buChar char="•"/>
            </a:pPr>
            <a:r>
              <a:rPr lang="en-US" dirty="0"/>
              <a:t>Receipts are very easy to fake</a:t>
            </a:r>
          </a:p>
          <a:p>
            <a:pPr marL="285750" indent="-285750">
              <a:lnSpc>
                <a:spcPct val="150000"/>
              </a:lnSpc>
              <a:buFont typeface="Arial" panose="020B0604020202020204" pitchFamily="34" charset="0"/>
              <a:buChar char="•"/>
            </a:pPr>
            <a:r>
              <a:rPr lang="en-US" dirty="0"/>
              <a:t>Accounting and Management hate reviewing travel expenses</a:t>
            </a:r>
          </a:p>
          <a:p>
            <a:pPr marL="285750" indent="-285750">
              <a:lnSpc>
                <a:spcPct val="150000"/>
              </a:lnSpc>
              <a:buFont typeface="Arial" panose="020B0604020202020204" pitchFamily="34" charset="0"/>
              <a:buChar char="•"/>
            </a:pPr>
            <a:r>
              <a:rPr lang="en-US" dirty="0"/>
              <a:t>Usually the reviews are “was this hotel too expensive?” and not “did the lawyer actually go on a trip?”</a:t>
            </a:r>
          </a:p>
        </p:txBody>
      </p:sp>
      <p:pic>
        <p:nvPicPr>
          <p:cNvPr id="5" name="Graphic 4" descr="Airplane">
            <a:extLst>
              <a:ext uri="{FF2B5EF4-FFF2-40B4-BE49-F238E27FC236}">
                <a16:creationId xmlns:a16="http://schemas.microsoft.com/office/drawing/2014/main" id="{E62FC57D-79C0-4048-81A6-E06C7794E7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31392" y="4818077"/>
            <a:ext cx="1286312" cy="1286312"/>
          </a:xfrm>
          <a:prstGeom prst="rect">
            <a:avLst/>
          </a:prstGeom>
        </p:spPr>
      </p:pic>
    </p:spTree>
    <p:extLst>
      <p:ext uri="{BB962C8B-B14F-4D97-AF65-F5344CB8AC3E}">
        <p14:creationId xmlns:p14="http://schemas.microsoft.com/office/powerpoint/2010/main" val="974467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533B6261-8BD8-4A65-A46A-C378ABEA6595}"/>
              </a:ext>
            </a:extLst>
          </p:cNvPr>
          <p:cNvSpPr>
            <a:spLocks noChangeArrowheads="1"/>
          </p:cNvSpPr>
          <p:nvPr/>
        </p:nvSpPr>
        <p:spPr bwMode="auto">
          <a:xfrm>
            <a:off x="243281" y="444094"/>
            <a:ext cx="11752976" cy="55040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333333"/>
                </a:solidFill>
                <a:effectLst/>
                <a:latin typeface="proxima-nova"/>
              </a:rPr>
              <a:t>He's Been Everywhere, Man: IP Boutique Partner Allegedly Faked Trips to 43 Cities and Charged His Firm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888888"/>
              </a:solidFill>
              <a:effectLst/>
              <a:latin typeface="proxima-nov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888888"/>
                </a:solidFill>
                <a:effectLst/>
                <a:latin typeface="proxima-nova"/>
              </a:rPr>
              <a:t>A former partner at Chicago's McDonnell </a:t>
            </a:r>
            <a:r>
              <a:rPr kumimoji="0" lang="en-US" altLang="en-US" sz="1050" b="0" i="0" u="none" strike="noStrike" cap="none" normalizeH="0" baseline="0" dirty="0" err="1">
                <a:ln>
                  <a:noFill/>
                </a:ln>
                <a:solidFill>
                  <a:srgbClr val="888888"/>
                </a:solidFill>
                <a:effectLst/>
                <a:latin typeface="proxima-nova"/>
              </a:rPr>
              <a:t>Boehnen</a:t>
            </a:r>
            <a:r>
              <a:rPr kumimoji="0" lang="en-US" altLang="en-US" sz="1050" b="0" i="0" u="none" strike="noStrike" cap="none" normalizeH="0" baseline="0" dirty="0">
                <a:ln>
                  <a:noFill/>
                </a:ln>
                <a:solidFill>
                  <a:srgbClr val="888888"/>
                </a:solidFill>
                <a:effectLst/>
                <a:latin typeface="proxima-nova"/>
              </a:rPr>
              <a:t> Hulbert &amp; </a:t>
            </a:r>
            <a:r>
              <a:rPr kumimoji="0" lang="en-US" altLang="en-US" sz="1050" b="0" i="0" u="none" strike="noStrike" cap="none" normalizeH="0" baseline="0" dirty="0" err="1">
                <a:ln>
                  <a:noFill/>
                </a:ln>
                <a:solidFill>
                  <a:srgbClr val="888888"/>
                </a:solidFill>
                <a:effectLst/>
                <a:latin typeface="proxima-nova"/>
              </a:rPr>
              <a:t>Berghoff</a:t>
            </a:r>
            <a:r>
              <a:rPr kumimoji="0" lang="en-US" altLang="en-US" sz="1050" b="0" i="0" u="none" strike="noStrike" cap="none" normalizeH="0" baseline="0" dirty="0">
                <a:ln>
                  <a:noFill/>
                </a:ln>
                <a:solidFill>
                  <a:srgbClr val="888888"/>
                </a:solidFill>
                <a:effectLst/>
                <a:latin typeface="proxima-nova"/>
              </a:rPr>
              <a:t> is accused of submitting nearly 400 false expense claims, demanding more than $360,000 from the firm for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888888"/>
                </a:solidFill>
                <a:effectLst/>
                <a:latin typeface="proxima-nova"/>
              </a:rPr>
              <a:t>bogus trips across a broad swath of North America.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By </a:t>
            </a:r>
            <a:r>
              <a:rPr kumimoji="0" lang="en-US" altLang="en-US" sz="1050" b="1" i="0" u="none" strike="noStrike" cap="none" normalizeH="0" baseline="0" dirty="0">
                <a:ln>
                  <a:noFill/>
                </a:ln>
                <a:solidFill>
                  <a:srgbClr val="333333"/>
                </a:solidFill>
                <a:effectLst/>
                <a:latin typeface="Open Sans"/>
              </a:rPr>
              <a:t>Samantha Stokes</a:t>
            </a:r>
            <a:r>
              <a:rPr kumimoji="0" lang="en-US" altLang="en-US" sz="1050" b="0" i="0" u="none" strike="noStrike" cap="none" normalizeH="0" baseline="0" dirty="0">
                <a:ln>
                  <a:noFill/>
                </a:ln>
                <a:solidFill>
                  <a:srgbClr val="333333"/>
                </a:solidFill>
                <a:effectLst/>
                <a:latin typeface="Open Sans"/>
              </a:rPr>
              <a:t> </a:t>
            </a:r>
            <a:r>
              <a:rPr kumimoji="0" lang="en-US" altLang="en-US" sz="1050" b="0" i="0" u="none" strike="noStrike" cap="none" normalizeH="0" baseline="0" dirty="0">
                <a:ln>
                  <a:noFill/>
                </a:ln>
                <a:solidFill>
                  <a:srgbClr val="DDDDDD"/>
                </a:solidFill>
                <a:effectLst/>
                <a:latin typeface="Open Sans"/>
              </a:rPr>
              <a:t>|</a:t>
            </a:r>
            <a:r>
              <a:rPr kumimoji="0" lang="en-US" altLang="en-US" sz="1050" b="0" i="0" u="none" strike="noStrike" cap="none" normalizeH="0" baseline="0" dirty="0">
                <a:ln>
                  <a:noFill/>
                </a:ln>
                <a:solidFill>
                  <a:srgbClr val="333333"/>
                </a:solidFill>
                <a:effectLst/>
                <a:latin typeface="Open Sans"/>
              </a:rPr>
              <a:t> May 06, 2020 at 06:27 PM  </a:t>
            </a:r>
            <a:r>
              <a:rPr kumimoji="0" lang="en-US" altLang="en-US" sz="1050" b="1" i="0" u="none" strike="noStrike" cap="none" normalizeH="0" baseline="0" dirty="0">
                <a:ln>
                  <a:noFill/>
                </a:ln>
                <a:solidFill>
                  <a:srgbClr val="333333"/>
                </a:solidFill>
                <a:effectLst/>
                <a:latin typeface="Open Sans"/>
              </a:rPr>
              <a:t>LAW.COM</a:t>
            </a:r>
            <a:endParaRPr kumimoji="0" lang="en-US" altLang="en-US" sz="1050" b="0" i="0" u="none" strike="noStrike" cap="none" normalizeH="0" baseline="0" dirty="0">
              <a:ln>
                <a:noFill/>
              </a:ln>
              <a:solidFill>
                <a:srgbClr val="333333"/>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Illinois attorney disciplinary authorities are pressing allegations that a Chicago partner at a 75-lawyer intellectual property boutique falsified hundreds of expense reimbursement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claims to his former firm.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The </a:t>
            </a:r>
            <a:r>
              <a:rPr kumimoji="0" lang="en-US" altLang="en-US" sz="1050" i="0" u="none" strike="noStrike" cap="none" normalizeH="0" baseline="0" dirty="0">
                <a:ln>
                  <a:noFill/>
                </a:ln>
                <a:effectLst/>
                <a:latin typeface="Open Sans"/>
              </a:rPr>
              <a:t>complaint</a:t>
            </a:r>
            <a:r>
              <a:rPr kumimoji="0" lang="en-US" altLang="en-US" sz="1050" b="0" i="0" u="none" strike="noStrike" cap="none" normalizeH="0" baseline="0" dirty="0">
                <a:ln>
                  <a:noFill/>
                </a:ln>
                <a:solidFill>
                  <a:srgbClr val="333333"/>
                </a:solidFill>
                <a:effectLst/>
                <a:latin typeface="Open Sans"/>
              </a:rPr>
              <a:t>, filed April 28 to the Illinois Attorney Registration and Disciplinary Commission, alleged that Thomas </a:t>
            </a:r>
            <a:r>
              <a:rPr kumimoji="0" lang="en-US" altLang="en-US" sz="1050" b="0" i="0" u="none" strike="noStrike" cap="none" normalizeH="0" baseline="0" dirty="0" err="1">
                <a:ln>
                  <a:noFill/>
                </a:ln>
                <a:solidFill>
                  <a:srgbClr val="333333"/>
                </a:solidFill>
                <a:effectLst/>
                <a:latin typeface="Open Sans"/>
              </a:rPr>
              <a:t>Wettermann</a:t>
            </a:r>
            <a:r>
              <a:rPr kumimoji="0" lang="en-US" altLang="en-US" sz="1050" b="0" i="0" u="none" strike="noStrike" cap="none" normalizeH="0" baseline="0" dirty="0">
                <a:ln>
                  <a:noFill/>
                </a:ln>
                <a:solidFill>
                  <a:srgbClr val="333333"/>
                </a:solidFill>
                <a:effectLst/>
                <a:latin typeface="Open Sans"/>
              </a:rPr>
              <a:t>, a former partner at McDonnell </a:t>
            </a:r>
            <a:r>
              <a:rPr kumimoji="0" lang="en-US" altLang="en-US" sz="1050" b="0" i="0" u="none" strike="noStrike" cap="none" normalizeH="0" baseline="0" dirty="0" err="1">
                <a:ln>
                  <a:noFill/>
                </a:ln>
                <a:solidFill>
                  <a:srgbClr val="333333"/>
                </a:solidFill>
                <a:effectLst/>
                <a:latin typeface="Open Sans"/>
              </a:rPr>
              <a:t>Boehnen</a:t>
            </a:r>
            <a:r>
              <a:rPr kumimoji="0" lang="en-US" altLang="en-US" sz="1050" b="0" i="0" u="none" strike="noStrike" cap="none" normalizeH="0" baseline="0" dirty="0">
                <a:ln>
                  <a:noFill/>
                </a:ln>
                <a:solidFill>
                  <a:srgbClr val="333333"/>
                </a:solidFill>
                <a:effectLst/>
                <a:latin typeface="Open Sans"/>
              </a:rPr>
              <a:t> Hulbert &amp; </a:t>
            </a:r>
            <a:r>
              <a:rPr kumimoji="0" lang="en-US" altLang="en-US" sz="1050" b="0" i="0" u="none" strike="noStrike" cap="none" normalizeH="0" baseline="0" dirty="0" err="1">
                <a:ln>
                  <a:noFill/>
                </a:ln>
                <a:solidFill>
                  <a:srgbClr val="333333"/>
                </a:solidFill>
                <a:effectLst/>
                <a:latin typeface="Open Sans"/>
              </a:rPr>
              <a:t>Berghoff</a:t>
            </a:r>
            <a:r>
              <a:rPr kumimoji="0" lang="en-US" altLang="en-US" sz="1050" b="0" i="0" u="none" strike="noStrike" cap="none" normalizeH="0" baseline="0" dirty="0">
                <a:ln>
                  <a:noFill/>
                </a:ln>
                <a:solidFill>
                  <a:srgbClr val="333333"/>
                </a:solidFill>
                <a:effectLst/>
                <a:latin typeface="Open Sans"/>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submitted 382 false reimbursement claims—totaling $361,646.47—to the firm between January 2015 and December 2019.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rgbClr val="333333"/>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The allegations read like </a:t>
            </a:r>
            <a:r>
              <a:rPr kumimoji="0" lang="en-US" altLang="en-US" sz="1050" i="0" u="none" strike="noStrike" cap="none" normalizeH="0" baseline="0" dirty="0">
                <a:ln>
                  <a:noFill/>
                </a:ln>
                <a:effectLst/>
                <a:latin typeface="Open Sans"/>
              </a:rPr>
              <a:t>a Johnny Cash song</a:t>
            </a:r>
            <a:r>
              <a:rPr kumimoji="0" lang="en-US" altLang="en-US" sz="1050" b="0" i="0" u="none" strike="noStrike" cap="none" normalizeH="0" baseline="0" dirty="0">
                <a:ln>
                  <a:noFill/>
                </a:ln>
                <a:solidFill>
                  <a:srgbClr val="333333"/>
                </a:solidFill>
                <a:effectLst/>
                <a:latin typeface="Open Sans"/>
              </a:rPr>
              <a:t>: The complaint says </a:t>
            </a:r>
            <a:r>
              <a:rPr kumimoji="0" lang="en-US" altLang="en-US" sz="1050" b="0" i="0" u="none" strike="noStrike" cap="none" normalizeH="0" baseline="0" dirty="0" err="1">
                <a:ln>
                  <a:noFill/>
                </a:ln>
                <a:solidFill>
                  <a:srgbClr val="333333"/>
                </a:solidFill>
                <a:effectLst/>
                <a:latin typeface="Open Sans"/>
              </a:rPr>
              <a:t>Wettermann</a:t>
            </a:r>
            <a:r>
              <a:rPr kumimoji="0" lang="en-US" altLang="en-US" sz="1050" b="0" i="0" u="none" strike="noStrike" cap="none" normalizeH="0" baseline="0" dirty="0">
                <a:ln>
                  <a:noFill/>
                </a:ln>
                <a:solidFill>
                  <a:srgbClr val="333333"/>
                </a:solidFill>
                <a:effectLst/>
                <a:latin typeface="Open Sans"/>
              </a:rPr>
              <a:t> faked travel to Brookfield, Oshkosh, Milwaukee, Madison, Appleton and Green Bay, Wisconsin;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Wauconda, Rockford, Cary, Crystal Lake and Vernon Hills, Illinois; Indianapolis, South Bend, West Lafayette and Fort Wayne, Indiana; Austin, Dallas and Houston, Texas; Los Angeles, San Francisco,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San Jose and Orange County, California; Charlotte and Raleigh, North Carolina; Charleston, South Carolina; Minneapolis and St. Paul, Minnesota; Kalamazoo, Michigan; Columbus, Ohio; Phoenix;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Fort Lauderdale and Miami, Florida; Atlanta; Newark, New Jersey; Washington, D.C.; Boston; St. Louis; Binghamton and New York City; Philadelphia; Arlington, Virginia; Toronto, Ontario;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and Vancouver, British Columbia.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rgbClr val="333333"/>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err="1">
                <a:ln>
                  <a:noFill/>
                </a:ln>
                <a:solidFill>
                  <a:srgbClr val="333333"/>
                </a:solidFill>
                <a:effectLst/>
                <a:latin typeface="Open Sans"/>
              </a:rPr>
              <a:t>Wettermann</a:t>
            </a:r>
            <a:r>
              <a:rPr kumimoji="0" lang="en-US" altLang="en-US" sz="1050" b="0" i="0" u="none" strike="noStrike" cap="none" normalizeH="0" baseline="0" dirty="0">
                <a:ln>
                  <a:noFill/>
                </a:ln>
                <a:solidFill>
                  <a:srgbClr val="333333"/>
                </a:solidFill>
                <a:effectLst/>
                <a:latin typeface="Open Sans"/>
              </a:rPr>
              <a:t> allegedly purchased travel reservations, canceled them, and then submitted the original proof of purchase to McDonnell </a:t>
            </a:r>
            <a:r>
              <a:rPr kumimoji="0" lang="en-US" altLang="en-US" sz="1050" b="0" i="0" u="none" strike="noStrike" cap="none" normalizeH="0" baseline="0" dirty="0" err="1">
                <a:ln>
                  <a:noFill/>
                </a:ln>
                <a:solidFill>
                  <a:srgbClr val="333333"/>
                </a:solidFill>
                <a:effectLst/>
                <a:latin typeface="Open Sans"/>
              </a:rPr>
              <a:t>Boehnen</a:t>
            </a:r>
            <a:r>
              <a:rPr kumimoji="0" lang="en-US" altLang="en-US" sz="1050" b="0" i="0" u="none" strike="noStrike" cap="none" normalizeH="0" baseline="0" dirty="0">
                <a:ln>
                  <a:noFill/>
                </a:ln>
                <a:solidFill>
                  <a:srgbClr val="333333"/>
                </a:solidFill>
                <a:effectLst/>
                <a:latin typeface="Open Sans"/>
              </a:rPr>
              <a:t>, where he had worked for nearly 23 years,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to receive reimbursement for expenses he had not actually paid for trips he did not take. (</a:t>
            </a:r>
            <a:r>
              <a:rPr kumimoji="0" lang="en-US" altLang="en-US" sz="1050" b="0" i="0" u="none" strike="noStrike" cap="none" normalizeH="0" baseline="0" dirty="0" err="1">
                <a:ln>
                  <a:noFill/>
                </a:ln>
                <a:solidFill>
                  <a:srgbClr val="333333"/>
                </a:solidFill>
                <a:effectLst/>
                <a:latin typeface="Open Sans"/>
              </a:rPr>
              <a:t>Wettermann</a:t>
            </a:r>
            <a:r>
              <a:rPr kumimoji="0" lang="en-US" altLang="en-US" sz="1050" b="0" i="0" u="none" strike="noStrike" cap="none" normalizeH="0" baseline="0" dirty="0">
                <a:ln>
                  <a:noFill/>
                </a:ln>
                <a:solidFill>
                  <a:srgbClr val="333333"/>
                </a:solidFill>
                <a:effectLst/>
                <a:latin typeface="Open Sans"/>
              </a:rPr>
              <a:t> was an associate at Brinks Hofer Gilson &amp; </a:t>
            </a:r>
            <a:r>
              <a:rPr kumimoji="0" lang="en-US" altLang="en-US" sz="1050" b="0" i="0" u="none" strike="noStrike" cap="none" normalizeH="0" baseline="0" dirty="0" err="1">
                <a:ln>
                  <a:noFill/>
                </a:ln>
                <a:solidFill>
                  <a:srgbClr val="333333"/>
                </a:solidFill>
                <a:effectLst/>
                <a:latin typeface="Open Sans"/>
              </a:rPr>
              <a:t>Lione</a:t>
            </a:r>
            <a:r>
              <a:rPr kumimoji="0" lang="en-US" altLang="en-US" sz="1050" b="0" i="0" u="none" strike="noStrike" cap="none" normalizeH="0" baseline="0" dirty="0">
                <a:ln>
                  <a:noFill/>
                </a:ln>
                <a:solidFill>
                  <a:srgbClr val="333333"/>
                </a:solidFill>
                <a:effectLst/>
                <a:latin typeface="Open Sans"/>
              </a:rPr>
              <a:t> earlier in his career.)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a:ln>
                  <a:noFill/>
                </a:ln>
                <a:solidFill>
                  <a:srgbClr val="337AB7"/>
                </a:solidFill>
                <a:effectLst/>
                <a:latin typeface="proxima-nova"/>
              </a:rPr>
              <a:t>         </a:t>
            </a:r>
            <a:endParaRPr kumimoji="0" lang="en-US" altLang="en-US" sz="1050" b="0" i="0" u="none" strike="noStrike" cap="none" normalizeH="0" baseline="0" dirty="0">
              <a:ln>
                <a:noFill/>
              </a:ln>
              <a:solidFill>
                <a:srgbClr val="043F77"/>
              </a:solidFill>
              <a:effectLst/>
              <a:latin typeface="proxima-nov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McDonnell </a:t>
            </a:r>
            <a:r>
              <a:rPr kumimoji="0" lang="en-US" altLang="en-US" sz="1050" b="0" i="0" u="none" strike="noStrike" cap="none" normalizeH="0" baseline="0" dirty="0" err="1">
                <a:ln>
                  <a:noFill/>
                </a:ln>
                <a:solidFill>
                  <a:srgbClr val="333333"/>
                </a:solidFill>
                <a:effectLst/>
                <a:latin typeface="Open Sans"/>
              </a:rPr>
              <a:t>Boehnen</a:t>
            </a:r>
            <a:r>
              <a:rPr kumimoji="0" lang="en-US" altLang="en-US" sz="1050" b="0" i="0" u="none" strike="noStrike" cap="none" normalizeH="0" baseline="0" dirty="0">
                <a:ln>
                  <a:noFill/>
                </a:ln>
                <a:solidFill>
                  <a:srgbClr val="333333"/>
                </a:solidFill>
                <a:effectLst/>
                <a:latin typeface="Open Sans"/>
              </a:rPr>
              <a:t> repaid </a:t>
            </a:r>
            <a:r>
              <a:rPr kumimoji="0" lang="en-US" altLang="en-US" sz="1050" b="0" i="0" u="none" strike="noStrike" cap="none" normalizeH="0" baseline="0" dirty="0" err="1">
                <a:ln>
                  <a:noFill/>
                </a:ln>
                <a:solidFill>
                  <a:srgbClr val="333333"/>
                </a:solidFill>
                <a:effectLst/>
                <a:latin typeface="Open Sans"/>
              </a:rPr>
              <a:t>Wetterman</a:t>
            </a:r>
            <a:r>
              <a:rPr kumimoji="0" lang="en-US" altLang="en-US" sz="1050" b="0" i="0" u="none" strike="noStrike" cap="none" normalizeH="0" baseline="0" dirty="0">
                <a:ln>
                  <a:noFill/>
                </a:ln>
                <a:solidFill>
                  <a:srgbClr val="333333"/>
                </a:solidFill>
                <a:effectLst/>
                <a:latin typeface="Open Sans"/>
              </a:rPr>
              <a:t> $1,171.67 in 2015 for three falsified expenses; $37,600.19 in 2016 for at least 68 falsified expenses; $66,448.88 in 2017 for at least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116 false expenses; $82,836.95 in 2018 for at least 104 false expenses; and $91,807.46 in 2019 for at least 91 false expenses, the ARDC alleged.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In all, </a:t>
            </a:r>
            <a:r>
              <a:rPr kumimoji="0" lang="en-US" altLang="en-US" sz="1050" b="0" i="0" u="none" strike="noStrike" cap="none" normalizeH="0" baseline="0" dirty="0" err="1">
                <a:ln>
                  <a:noFill/>
                </a:ln>
                <a:solidFill>
                  <a:srgbClr val="333333"/>
                </a:solidFill>
                <a:effectLst/>
                <a:latin typeface="Open Sans"/>
              </a:rPr>
              <a:t>Wettermann</a:t>
            </a:r>
            <a:r>
              <a:rPr kumimoji="0" lang="en-US" altLang="en-US" sz="1050" b="0" i="0" u="none" strike="noStrike" cap="none" normalizeH="0" baseline="0" dirty="0">
                <a:ln>
                  <a:noFill/>
                </a:ln>
                <a:solidFill>
                  <a:srgbClr val="333333"/>
                </a:solidFill>
                <a:effectLst/>
                <a:latin typeface="Open Sans"/>
              </a:rPr>
              <a:t> asked for, and received, $279,865.15 in reimbursement for travel not actually taken. According to the complaint, a review by the firm found 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additional $81,771.32 undocumented travel expenses paid out to him.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rgbClr val="333333"/>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While the complaint says </a:t>
            </a:r>
            <a:r>
              <a:rPr kumimoji="0" lang="en-US" altLang="en-US" sz="1050" b="0" i="0" u="none" strike="noStrike" cap="none" normalizeH="0" baseline="0" dirty="0" err="1">
                <a:ln>
                  <a:noFill/>
                </a:ln>
                <a:solidFill>
                  <a:srgbClr val="333333"/>
                </a:solidFill>
                <a:effectLst/>
                <a:latin typeface="Open Sans"/>
              </a:rPr>
              <a:t>Wettermann</a:t>
            </a:r>
            <a:r>
              <a:rPr kumimoji="0" lang="en-US" altLang="en-US" sz="1050" b="0" i="0" u="none" strike="noStrike" cap="none" normalizeH="0" baseline="0" dirty="0">
                <a:ln>
                  <a:noFill/>
                </a:ln>
                <a:solidFill>
                  <a:srgbClr val="333333"/>
                </a:solidFill>
                <a:effectLst/>
                <a:latin typeface="Open Sans"/>
              </a:rPr>
              <a:t> wrote off the fraudulent charges from clients’ bills in most cases, reclassifying client-related matters as business development for the firm,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he was not entirely successful. The administrator alleged that at least four times, and to the tune of $4,624.96, </a:t>
            </a:r>
            <a:r>
              <a:rPr kumimoji="0" lang="en-US" altLang="en-US" sz="1050" b="0" i="0" u="none" strike="noStrike" cap="none" normalizeH="0" baseline="0" dirty="0" err="1">
                <a:ln>
                  <a:noFill/>
                </a:ln>
                <a:solidFill>
                  <a:srgbClr val="333333"/>
                </a:solidFill>
                <a:effectLst/>
                <a:latin typeface="Open Sans"/>
              </a:rPr>
              <a:t>Wettermann’s</a:t>
            </a:r>
            <a:r>
              <a:rPr kumimoji="0" lang="en-US" altLang="en-US" sz="1050" b="0" i="0" u="none" strike="noStrike" cap="none" normalizeH="0" baseline="0" dirty="0">
                <a:ln>
                  <a:noFill/>
                </a:ln>
                <a:solidFill>
                  <a:srgbClr val="333333"/>
                </a:solidFill>
                <a:effectLst/>
                <a:latin typeface="Open Sans"/>
              </a:rPr>
              <a:t> fraudulent travel charges were passed along to, and paid by, clients,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although the firm eventually reimbursed them when it discovered the payments.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rgbClr val="333333"/>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After McDonnell </a:t>
            </a:r>
            <a:r>
              <a:rPr kumimoji="0" lang="en-US" altLang="en-US" sz="1050" b="0" i="0" u="none" strike="noStrike" cap="none" normalizeH="0" baseline="0" dirty="0" err="1">
                <a:ln>
                  <a:noFill/>
                </a:ln>
                <a:solidFill>
                  <a:srgbClr val="333333"/>
                </a:solidFill>
                <a:effectLst/>
                <a:latin typeface="Open Sans"/>
              </a:rPr>
              <a:t>Boehnen</a:t>
            </a:r>
            <a:r>
              <a:rPr kumimoji="0" lang="en-US" altLang="en-US" sz="1050" b="0" i="0" u="none" strike="noStrike" cap="none" normalizeH="0" baseline="0" dirty="0">
                <a:ln>
                  <a:noFill/>
                </a:ln>
                <a:solidFill>
                  <a:srgbClr val="333333"/>
                </a:solidFill>
                <a:effectLst/>
                <a:latin typeface="Open Sans"/>
              </a:rPr>
              <a:t> reviewed </a:t>
            </a:r>
            <a:r>
              <a:rPr kumimoji="0" lang="en-US" altLang="en-US" sz="1050" b="0" i="0" u="none" strike="noStrike" cap="none" normalizeH="0" baseline="0" dirty="0" err="1">
                <a:ln>
                  <a:noFill/>
                </a:ln>
                <a:solidFill>
                  <a:srgbClr val="333333"/>
                </a:solidFill>
                <a:effectLst/>
                <a:latin typeface="Open Sans"/>
              </a:rPr>
              <a:t>Wettermann’s</a:t>
            </a:r>
            <a:r>
              <a:rPr kumimoji="0" lang="en-US" altLang="en-US" sz="1050" b="0" i="0" u="none" strike="noStrike" cap="none" normalizeH="0" baseline="0" dirty="0">
                <a:ln>
                  <a:noFill/>
                </a:ln>
                <a:solidFill>
                  <a:srgbClr val="333333"/>
                </a:solidFill>
                <a:effectLst/>
                <a:latin typeface="Open Sans"/>
              </a:rPr>
              <a:t> finances last year and uncovered the alleged fraud, he repaid the firm $100,000 in partial restitution in November. Later, he paid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another $20,000 in restitution and forfeited his capital amount and part of his monthly draw. The firm fired him in December, according to the complaint.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rgbClr val="333333"/>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333333"/>
                </a:solidFill>
                <a:effectLst/>
                <a:latin typeface="Open Sans"/>
              </a:rPr>
              <a:t>Neither </a:t>
            </a:r>
            <a:r>
              <a:rPr kumimoji="0" lang="en-US" altLang="en-US" sz="1050" b="0" i="0" u="none" strike="noStrike" cap="none" normalizeH="0" baseline="0" dirty="0" err="1">
                <a:ln>
                  <a:noFill/>
                </a:ln>
                <a:solidFill>
                  <a:srgbClr val="333333"/>
                </a:solidFill>
                <a:effectLst/>
                <a:latin typeface="Open Sans"/>
              </a:rPr>
              <a:t>Wettermann</a:t>
            </a:r>
            <a:r>
              <a:rPr kumimoji="0" lang="en-US" altLang="en-US" sz="1050" b="0" i="0" u="none" strike="noStrike" cap="none" normalizeH="0" baseline="0" dirty="0">
                <a:ln>
                  <a:noFill/>
                </a:ln>
                <a:solidFill>
                  <a:srgbClr val="333333"/>
                </a:solidFill>
                <a:effectLst/>
                <a:latin typeface="Open Sans"/>
              </a:rPr>
              <a:t> nor representatives for McDonnell </a:t>
            </a:r>
            <a:r>
              <a:rPr kumimoji="0" lang="en-US" altLang="en-US" sz="1050" b="0" i="0" u="none" strike="noStrike" cap="none" normalizeH="0" baseline="0" dirty="0" err="1">
                <a:ln>
                  <a:noFill/>
                </a:ln>
                <a:solidFill>
                  <a:srgbClr val="333333"/>
                </a:solidFill>
                <a:effectLst/>
                <a:latin typeface="Open Sans"/>
              </a:rPr>
              <a:t>Boehnen</a:t>
            </a:r>
            <a:r>
              <a:rPr kumimoji="0" lang="en-US" altLang="en-US" sz="1050" b="0" i="0" u="none" strike="noStrike" cap="none" normalizeH="0" baseline="0" dirty="0">
                <a:ln>
                  <a:noFill/>
                </a:ln>
                <a:solidFill>
                  <a:srgbClr val="333333"/>
                </a:solidFill>
                <a:effectLst/>
                <a:latin typeface="Open Sans"/>
              </a:rPr>
              <a:t> responded to requests for comment on the complaint.</a:t>
            </a:r>
            <a:endParaRPr kumimoji="0" lang="en-US" altLang="en-US" sz="1050" b="0" i="0" u="none" strike="noStrike" cap="none" normalizeH="0" baseline="0" dirty="0">
              <a:ln>
                <a:noFill/>
              </a:ln>
              <a:solidFill>
                <a:schemeClr val="tx1"/>
              </a:solidFill>
              <a:effectLst/>
            </a:endParaRPr>
          </a:p>
        </p:txBody>
      </p:sp>
      <p:sp>
        <p:nvSpPr>
          <p:cNvPr id="5" name="Arrow: Left-Right 4">
            <a:extLst>
              <a:ext uri="{FF2B5EF4-FFF2-40B4-BE49-F238E27FC236}">
                <a16:creationId xmlns:a16="http://schemas.microsoft.com/office/drawing/2014/main" id="{30FCE14F-0173-4B26-90BA-A8B5DDC35B9E}"/>
              </a:ext>
            </a:extLst>
          </p:cNvPr>
          <p:cNvSpPr/>
          <p:nvPr/>
        </p:nvSpPr>
        <p:spPr>
          <a:xfrm>
            <a:off x="243281" y="6107185"/>
            <a:ext cx="11610363" cy="285226"/>
          </a:xfrm>
          <a:prstGeom prst="leftRightArrow">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2703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577F50-E627-49E6-AAAD-607B5C68DF5E}"/>
              </a:ext>
            </a:extLst>
          </p:cNvPr>
          <p:cNvSpPr>
            <a:spLocks noGrp="1"/>
          </p:cNvSpPr>
          <p:nvPr>
            <p:ph type="title"/>
          </p:nvPr>
        </p:nvSpPr>
        <p:spPr>
          <a:xfrm>
            <a:off x="838200" y="103868"/>
            <a:ext cx="10515600" cy="1325563"/>
          </a:xfrm>
        </p:spPr>
        <p:txBody>
          <a:bodyPr/>
          <a:lstStyle/>
          <a:p>
            <a:r>
              <a:rPr lang="en-US" dirty="0"/>
              <a:t>Billing fraud still happens . . .</a:t>
            </a:r>
          </a:p>
        </p:txBody>
      </p:sp>
      <p:sp>
        <p:nvSpPr>
          <p:cNvPr id="6" name="Content Placeholder 5">
            <a:extLst>
              <a:ext uri="{FF2B5EF4-FFF2-40B4-BE49-F238E27FC236}">
                <a16:creationId xmlns:a16="http://schemas.microsoft.com/office/drawing/2014/main" id="{BD22E0CD-347C-4946-845F-E5CAC54867CA}"/>
              </a:ext>
            </a:extLst>
          </p:cNvPr>
          <p:cNvSpPr>
            <a:spLocks noGrp="1"/>
          </p:cNvSpPr>
          <p:nvPr>
            <p:ph idx="1"/>
          </p:nvPr>
        </p:nvSpPr>
        <p:spPr>
          <a:xfrm>
            <a:off x="838200" y="1429431"/>
            <a:ext cx="10515600" cy="4747532"/>
          </a:xfrm>
        </p:spPr>
        <p:txBody>
          <a:bodyPr/>
          <a:lstStyle/>
          <a:p>
            <a:r>
              <a:rPr lang="en-US" dirty="0"/>
              <a:t>Tens of Millions of dollars stolen from insurance companies via churned bills at a California law firm</a:t>
            </a:r>
          </a:p>
          <a:p>
            <a:r>
              <a:rPr lang="en-US" dirty="0"/>
              <a:t>During a fee suit against a client, a large law firm had to produce e-mails that read (among other things): “Now Vince has random people working full time on random research projects in standard ‘churn that bill, baby!’ mode . . . That bill shall know no limits.”</a:t>
            </a:r>
          </a:p>
          <a:p>
            <a:r>
              <a:rPr lang="en-US" dirty="0"/>
              <a:t>A Chicago lawyer billed 5,941 hours in a year.</a:t>
            </a:r>
          </a:p>
          <a:p>
            <a:pPr lvl="1"/>
            <a:r>
              <a:rPr lang="en-US" dirty="0"/>
              <a:t>2500 means “no life”</a:t>
            </a:r>
          </a:p>
          <a:p>
            <a:pPr lvl="1"/>
            <a:r>
              <a:rPr lang="en-US" dirty="0"/>
              <a:t>3000 is almost hard to believe</a:t>
            </a:r>
          </a:p>
          <a:p>
            <a:pPr lvl="1"/>
            <a:r>
              <a:rPr lang="en-US" dirty="0"/>
              <a:t>More than 3500 should be eyed carefully for fraud by management</a:t>
            </a:r>
          </a:p>
        </p:txBody>
      </p:sp>
      <p:pic>
        <p:nvPicPr>
          <p:cNvPr id="8" name="Graphic 7" descr="Hamster">
            <a:extLst>
              <a:ext uri="{FF2B5EF4-FFF2-40B4-BE49-F238E27FC236}">
                <a16:creationId xmlns:a16="http://schemas.microsoft.com/office/drawing/2014/main" id="{9AFB72F2-73D7-4908-B9BE-C42CF1132A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13235" y="4058478"/>
            <a:ext cx="914400" cy="914400"/>
          </a:xfrm>
          <a:prstGeom prst="rect">
            <a:avLst/>
          </a:prstGeom>
        </p:spPr>
      </p:pic>
      <p:cxnSp>
        <p:nvCxnSpPr>
          <p:cNvPr id="11" name="Straight Connector 10">
            <a:extLst>
              <a:ext uri="{FF2B5EF4-FFF2-40B4-BE49-F238E27FC236}">
                <a16:creationId xmlns:a16="http://schemas.microsoft.com/office/drawing/2014/main" id="{B64A1B3B-9893-4892-A43C-167E3E9886A0}"/>
              </a:ext>
            </a:extLst>
          </p:cNvPr>
          <p:cNvCxnSpPr/>
          <p:nvPr/>
        </p:nvCxnSpPr>
        <p:spPr>
          <a:xfrm>
            <a:off x="838200" y="1219200"/>
            <a:ext cx="10515600" cy="0"/>
          </a:xfrm>
          <a:prstGeom prst="line">
            <a:avLst/>
          </a:prstGeom>
          <a:ln>
            <a:solidFill>
              <a:srgbClr val="9900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039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99D7C8-8FF7-4E0E-8B2A-42416D0AE1E4}"/>
              </a:ext>
            </a:extLst>
          </p:cNvPr>
          <p:cNvSpPr txBox="1"/>
          <p:nvPr/>
        </p:nvSpPr>
        <p:spPr>
          <a:xfrm>
            <a:off x="393700" y="444500"/>
            <a:ext cx="11226800" cy="584775"/>
          </a:xfrm>
          <a:prstGeom prst="rect">
            <a:avLst/>
          </a:prstGeom>
          <a:noFill/>
        </p:spPr>
        <p:txBody>
          <a:bodyPr wrap="square" rtlCol="0">
            <a:spAutoFit/>
          </a:bodyPr>
          <a:lstStyle/>
          <a:p>
            <a:r>
              <a:rPr lang="en-US" sz="3200" dirty="0">
                <a:solidFill>
                  <a:srgbClr val="9900CC"/>
                </a:solidFill>
              </a:rPr>
              <a:t>What about when a lawyer is impaired?</a:t>
            </a:r>
          </a:p>
        </p:txBody>
      </p:sp>
      <p:sp>
        <p:nvSpPr>
          <p:cNvPr id="5" name="TextBox 4">
            <a:extLst>
              <a:ext uri="{FF2B5EF4-FFF2-40B4-BE49-F238E27FC236}">
                <a16:creationId xmlns:a16="http://schemas.microsoft.com/office/drawing/2014/main" id="{4DE6997F-6B15-4F75-A49C-0FEED483C20C}"/>
              </a:ext>
            </a:extLst>
          </p:cNvPr>
          <p:cNvSpPr txBox="1"/>
          <p:nvPr/>
        </p:nvSpPr>
        <p:spPr>
          <a:xfrm>
            <a:off x="571500" y="1536700"/>
            <a:ext cx="11226800" cy="4124206"/>
          </a:xfrm>
          <a:prstGeom prst="rect">
            <a:avLst/>
          </a:prstGeom>
          <a:noFill/>
        </p:spPr>
        <p:txBody>
          <a:bodyPr wrap="square" rtlCol="0">
            <a:spAutoFit/>
          </a:bodyPr>
          <a:lstStyle/>
          <a:p>
            <a:pPr marL="285750" indent="-285750">
              <a:buFont typeface="Arial" panose="020B0604020202020204" pitchFamily="34" charset="0"/>
              <a:buChar char="•"/>
            </a:pPr>
            <a:r>
              <a:rPr lang="en-US" dirty="0"/>
              <a:t>Substance abuse (drugs, alcohol, etc.)</a:t>
            </a:r>
          </a:p>
          <a:p>
            <a:pPr marL="285750" indent="-285750">
              <a:buFont typeface="Arial" panose="020B0604020202020204" pitchFamily="34" charset="0"/>
              <a:buChar char="•"/>
            </a:pPr>
            <a:r>
              <a:rPr lang="en-US" dirty="0"/>
              <a:t>Financial issues (gambling, large debt)</a:t>
            </a:r>
          </a:p>
          <a:p>
            <a:pPr marL="285750" indent="-285750">
              <a:buFont typeface="Arial" panose="020B0604020202020204" pitchFamily="34" charset="0"/>
              <a:buChar char="•"/>
            </a:pPr>
            <a:r>
              <a:rPr lang="en-US" dirty="0"/>
              <a:t>Mental illness (dementia, etc.)</a:t>
            </a:r>
          </a:p>
          <a:p>
            <a:pPr marL="285750" indent="-285750">
              <a:buFont typeface="Arial" panose="020B0604020202020204" pitchFamily="34" charset="0"/>
              <a:buChar char="•"/>
            </a:pPr>
            <a:r>
              <a:rPr lang="en-US" dirty="0"/>
              <a:t>Home and family stress (divorce, death of a loved one)</a:t>
            </a:r>
          </a:p>
          <a:p>
            <a:pPr marL="285750" indent="-285750">
              <a:buFont typeface="Arial" panose="020B0604020202020204" pitchFamily="34" charset="0"/>
              <a:buChar char="•"/>
            </a:pPr>
            <a:endParaRPr lang="en-US" dirty="0"/>
          </a:p>
          <a:p>
            <a:r>
              <a:rPr lang="en-US" sz="2800" b="1" u="sng" dirty="0"/>
              <a:t>We have seen many scenarios including</a:t>
            </a:r>
            <a:r>
              <a:rPr lang="en-US" sz="2800" b="1" dirty="0"/>
              <a:t>:</a:t>
            </a:r>
            <a:endParaRPr lang="en-US" sz="2800" dirty="0"/>
          </a:p>
          <a:p>
            <a:endParaRPr lang="en-US" b="1" u="sng" dirty="0"/>
          </a:p>
          <a:p>
            <a:pPr marL="285750" indent="-285750">
              <a:buFont typeface="Arial" panose="020B0604020202020204" pitchFamily="34" charset="0"/>
              <a:buChar char="•"/>
            </a:pPr>
            <a:r>
              <a:rPr lang="en-US" dirty="0"/>
              <a:t>A senior partner whose dementia was eventually spotted but not until a number of deadlines had been missed and client matters irreparably ignored</a:t>
            </a:r>
          </a:p>
          <a:p>
            <a:pPr marL="285750" indent="-285750">
              <a:buFont typeface="Arial" panose="020B0604020202020204" pitchFamily="34" charset="0"/>
              <a:buChar char="•"/>
            </a:pPr>
            <a:r>
              <a:rPr lang="en-US" dirty="0"/>
              <a:t>A lawyer whose substance abuse problem led to him create a number of bogus documents in an effort to appear as though his clients’ cases were proceeding as planned</a:t>
            </a:r>
          </a:p>
          <a:p>
            <a:pPr marL="285750" indent="-285750">
              <a:buFont typeface="Arial" panose="020B0604020202020204" pitchFamily="34" charset="0"/>
              <a:buChar char="•"/>
            </a:pPr>
            <a:r>
              <a:rPr lang="en-US" dirty="0"/>
              <a:t>A lawyer who was creatively purchasing controlled substances and vacations with his firm-issued credit card</a:t>
            </a:r>
          </a:p>
          <a:p>
            <a:pPr marL="285750" indent="-285750">
              <a:buFont typeface="Arial" panose="020B0604020202020204" pitchFamily="34" charset="0"/>
              <a:buChar char="•"/>
            </a:pPr>
            <a:r>
              <a:rPr lang="en-US" dirty="0"/>
              <a:t>A lawyer who made up hundreds of false billing entries because his ongoing divorce had taken such a toll on his billable hours</a:t>
            </a:r>
          </a:p>
        </p:txBody>
      </p:sp>
      <p:pic>
        <p:nvPicPr>
          <p:cNvPr id="7" name="Graphic 6" descr="Pin">
            <a:extLst>
              <a:ext uri="{FF2B5EF4-FFF2-40B4-BE49-F238E27FC236}">
                <a16:creationId xmlns:a16="http://schemas.microsoft.com/office/drawing/2014/main" id="{AF2A6F10-53EE-486C-A5B8-B5BFE1E634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83600" y="1460500"/>
            <a:ext cx="914400" cy="914400"/>
          </a:xfrm>
          <a:prstGeom prst="rect">
            <a:avLst/>
          </a:prstGeom>
        </p:spPr>
      </p:pic>
    </p:spTree>
    <p:extLst>
      <p:ext uri="{BB962C8B-B14F-4D97-AF65-F5344CB8AC3E}">
        <p14:creationId xmlns:p14="http://schemas.microsoft.com/office/powerpoint/2010/main" val="298308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75AB6-B81A-4462-9B5E-86DA152ED317}"/>
              </a:ext>
            </a:extLst>
          </p:cNvPr>
          <p:cNvSpPr>
            <a:spLocks noGrp="1"/>
          </p:cNvSpPr>
          <p:nvPr>
            <p:ph type="title"/>
          </p:nvPr>
        </p:nvSpPr>
        <p:spPr>
          <a:xfrm>
            <a:off x="838200" y="365125"/>
            <a:ext cx="10515600" cy="884835"/>
          </a:xfrm>
        </p:spPr>
        <p:txBody>
          <a:bodyPr/>
          <a:lstStyle/>
          <a:p>
            <a:r>
              <a:rPr lang="en-US" dirty="0">
                <a:solidFill>
                  <a:srgbClr val="9900CC"/>
                </a:solidFill>
              </a:rPr>
              <a:t>Combating Fraud and Bad Behavior</a:t>
            </a:r>
          </a:p>
        </p:txBody>
      </p:sp>
      <p:sp>
        <p:nvSpPr>
          <p:cNvPr id="3" name="Content Placeholder 2">
            <a:extLst>
              <a:ext uri="{FF2B5EF4-FFF2-40B4-BE49-F238E27FC236}">
                <a16:creationId xmlns:a16="http://schemas.microsoft.com/office/drawing/2014/main" id="{10A8F81C-57FB-4FDE-89A8-AAF23272757B}"/>
              </a:ext>
            </a:extLst>
          </p:cNvPr>
          <p:cNvSpPr>
            <a:spLocks noGrp="1"/>
          </p:cNvSpPr>
          <p:nvPr>
            <p:ph idx="1"/>
          </p:nvPr>
        </p:nvSpPr>
        <p:spPr>
          <a:xfrm>
            <a:off x="838200" y="1442906"/>
            <a:ext cx="10515600" cy="4734057"/>
          </a:xfrm>
        </p:spPr>
        <p:txBody>
          <a:bodyPr>
            <a:normAutofit fontScale="92500" lnSpcReduction="10000"/>
          </a:bodyPr>
          <a:lstStyle/>
          <a:p>
            <a:pPr marL="0" indent="0">
              <a:buNone/>
            </a:pPr>
            <a:r>
              <a:rPr lang="en-US" sz="2400" dirty="0"/>
              <a:t>This will keep going on, and will get worse absent a major overhaul of the economics behind modern American law practice.</a:t>
            </a:r>
          </a:p>
          <a:p>
            <a:pPr marL="0" indent="0" algn="ctr">
              <a:buNone/>
            </a:pPr>
            <a:endParaRPr lang="en-US" sz="2400" dirty="0"/>
          </a:p>
          <a:p>
            <a:pPr marL="0" indent="0" algn="ctr">
              <a:buNone/>
            </a:pPr>
            <a:r>
              <a:rPr lang="en-US" sz="2400" dirty="0"/>
              <a:t>“Too many rats, not enough cheese”</a:t>
            </a:r>
          </a:p>
          <a:p>
            <a:pPr marL="0" indent="0" algn="r">
              <a:buNone/>
            </a:pPr>
            <a:r>
              <a:rPr lang="en-US" sz="1400" dirty="0"/>
              <a:t>-The Managing Partner of a major New York law firm</a:t>
            </a:r>
          </a:p>
          <a:p>
            <a:pPr marL="0" indent="0" algn="r">
              <a:buNone/>
            </a:pPr>
            <a:endParaRPr lang="en-US" sz="1400" dirty="0"/>
          </a:p>
          <a:p>
            <a:r>
              <a:rPr lang="en-US" sz="1400" dirty="0"/>
              <a:t>Regular practice group meetings</a:t>
            </a:r>
          </a:p>
          <a:p>
            <a:r>
              <a:rPr lang="en-US" sz="1400" dirty="0"/>
              <a:t>More of a team based approach to serving clients</a:t>
            </a:r>
          </a:p>
          <a:p>
            <a:r>
              <a:rPr lang="en-US" sz="1400" dirty="0"/>
              <a:t>More retreats and socializing</a:t>
            </a:r>
          </a:p>
          <a:p>
            <a:r>
              <a:rPr lang="en-US" sz="1400" dirty="0"/>
              <a:t>Everybody has to go on vacation</a:t>
            </a:r>
          </a:p>
          <a:p>
            <a:r>
              <a:rPr lang="en-US" sz="1400" dirty="0"/>
              <a:t>Encourage clients to contact anybody on their team</a:t>
            </a:r>
          </a:p>
          <a:p>
            <a:r>
              <a:rPr lang="en-US" sz="1400" dirty="0"/>
              <a:t>It should be widely accepted that Accounting can’t bend the rules for anyone, whether their name is on the door or the building</a:t>
            </a:r>
          </a:p>
          <a:p>
            <a:r>
              <a:rPr lang="en-US" sz="1400" dirty="0"/>
              <a:t>Firm management needs to stand up to rainmakers</a:t>
            </a:r>
          </a:p>
          <a:p>
            <a:r>
              <a:rPr lang="en-US" sz="1400" dirty="0"/>
              <a:t>Empower non-lawyer employees</a:t>
            </a:r>
          </a:p>
          <a:p>
            <a:r>
              <a:rPr lang="en-US" sz="1400" dirty="0"/>
              <a:t>Have a firm General Counsel</a:t>
            </a:r>
          </a:p>
        </p:txBody>
      </p:sp>
      <p:pic>
        <p:nvPicPr>
          <p:cNvPr id="5" name="Graphic 4" descr="Magnifying glass">
            <a:extLst>
              <a:ext uri="{FF2B5EF4-FFF2-40B4-BE49-F238E27FC236}">
                <a16:creationId xmlns:a16="http://schemas.microsoft.com/office/drawing/2014/main" id="{75A8F52F-B94E-49F5-873D-99E8AC9CB0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54208" y="223837"/>
            <a:ext cx="914400" cy="914400"/>
          </a:xfrm>
          <a:prstGeom prst="rect">
            <a:avLst/>
          </a:prstGeom>
        </p:spPr>
      </p:pic>
    </p:spTree>
    <p:extLst>
      <p:ext uri="{BB962C8B-B14F-4D97-AF65-F5344CB8AC3E}">
        <p14:creationId xmlns:p14="http://schemas.microsoft.com/office/powerpoint/2010/main" val="2157332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0E610-164B-4A98-8A2D-5A36C5925BF3}"/>
              </a:ext>
            </a:extLst>
          </p:cNvPr>
          <p:cNvSpPr>
            <a:spLocks noGrp="1"/>
          </p:cNvSpPr>
          <p:nvPr>
            <p:ph type="title"/>
          </p:nvPr>
        </p:nvSpPr>
        <p:spPr/>
        <p:txBody>
          <a:bodyPr>
            <a:normAutofit/>
          </a:bodyPr>
          <a:lstStyle/>
          <a:p>
            <a:r>
              <a:rPr lang="en-US" sz="3600" dirty="0">
                <a:solidFill>
                  <a:srgbClr val="9900CC"/>
                </a:solidFill>
              </a:rPr>
              <a:t>As if that isn’t enough, there are bad guys on the outside too . . .</a:t>
            </a:r>
          </a:p>
        </p:txBody>
      </p:sp>
      <p:sp>
        <p:nvSpPr>
          <p:cNvPr id="3" name="Content Placeholder 2">
            <a:extLst>
              <a:ext uri="{FF2B5EF4-FFF2-40B4-BE49-F238E27FC236}">
                <a16:creationId xmlns:a16="http://schemas.microsoft.com/office/drawing/2014/main" id="{D1E566DF-88E4-445D-83E2-791D2B08F79F}"/>
              </a:ext>
            </a:extLst>
          </p:cNvPr>
          <p:cNvSpPr>
            <a:spLocks noGrp="1"/>
          </p:cNvSpPr>
          <p:nvPr>
            <p:ph idx="1"/>
          </p:nvPr>
        </p:nvSpPr>
        <p:spPr/>
        <p:txBody>
          <a:bodyPr>
            <a:normAutofit/>
          </a:bodyPr>
          <a:lstStyle/>
          <a:p>
            <a:r>
              <a:rPr lang="en-US" sz="1800" dirty="0"/>
              <a:t>Hackers get in to a law firm’s system, and change a trust and estate lawyer’s wiring instructions to the bank settling a large estate.</a:t>
            </a:r>
          </a:p>
          <a:p>
            <a:r>
              <a:rPr lang="en-US" sz="1800" dirty="0"/>
              <a:t>Cyber ransom; hackers generally are asking for amounts akin to a week of the law firm’s profits to provide them with the key to unlock their encrypted data</a:t>
            </a:r>
          </a:p>
          <a:p>
            <a:r>
              <a:rPr lang="en-US" sz="1800" dirty="0"/>
              <a:t>Impersonation of employees; hackers are gaining access to the system and sending Accounting e-mails pretending to be one of the firm’s lawyers changing their direct deposit information.</a:t>
            </a:r>
          </a:p>
          <a:p>
            <a:r>
              <a:rPr lang="en-US" sz="1800" dirty="0"/>
              <a:t>Longtime law firm bookkeeper was using the firm’s credit card to buy office supplies and then returning the supplies for cash.</a:t>
            </a:r>
          </a:p>
          <a:p>
            <a:r>
              <a:rPr lang="en-US" sz="1800" dirty="0"/>
              <a:t>Hackers gain access to a law firm’s files and then monitor a particular transaction, and eventually intercept the correct wiring instructions just prior to the deal closing, and substitute bogus instructions.</a:t>
            </a:r>
          </a:p>
          <a:p>
            <a:r>
              <a:rPr lang="en-US" sz="1800" dirty="0"/>
              <a:t>Fraudster poses as a member of management and asks a legal assistant or accounting department member to purchase a large number of gift cards for an upcoming firm event.  The fraudster asks the employee to send a photo of the cards, at which point he or she has the numbers and can use them.</a:t>
            </a:r>
          </a:p>
        </p:txBody>
      </p:sp>
    </p:spTree>
    <p:extLst>
      <p:ext uri="{BB962C8B-B14F-4D97-AF65-F5344CB8AC3E}">
        <p14:creationId xmlns:p14="http://schemas.microsoft.com/office/powerpoint/2010/main" val="3485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E6CC91-C87E-4D41-AD77-767E64B21F58}"/>
              </a:ext>
            </a:extLst>
          </p:cNvPr>
          <p:cNvSpPr txBox="1"/>
          <p:nvPr/>
        </p:nvSpPr>
        <p:spPr>
          <a:xfrm>
            <a:off x="2755900" y="965200"/>
            <a:ext cx="6667500" cy="3416320"/>
          </a:xfrm>
          <a:prstGeom prst="rect">
            <a:avLst/>
          </a:prstGeom>
          <a:noFill/>
        </p:spPr>
        <p:txBody>
          <a:bodyPr wrap="square" rtlCol="0">
            <a:spAutoFit/>
          </a:bodyPr>
          <a:lstStyle/>
          <a:p>
            <a:pPr algn="ctr"/>
            <a:r>
              <a:rPr lang="en-US" sz="3600" dirty="0">
                <a:solidFill>
                  <a:srgbClr val="9900CC"/>
                </a:solidFill>
              </a:rPr>
              <a:t>THANK YOU FOR LETTING US SCARE YOU!</a:t>
            </a:r>
          </a:p>
          <a:p>
            <a:pPr algn="ctr"/>
            <a:endParaRPr lang="en-US" sz="3600" dirty="0">
              <a:solidFill>
                <a:srgbClr val="9900CC"/>
              </a:solidFill>
            </a:endParaRPr>
          </a:p>
          <a:p>
            <a:pPr algn="ctr"/>
            <a:endParaRPr lang="en-US" sz="3600" dirty="0">
              <a:solidFill>
                <a:srgbClr val="9900CC"/>
              </a:solidFill>
            </a:endParaRPr>
          </a:p>
          <a:p>
            <a:pPr algn="ctr"/>
            <a:endParaRPr lang="en-US" sz="3600" dirty="0">
              <a:solidFill>
                <a:srgbClr val="9900CC"/>
              </a:solidFill>
            </a:endParaRPr>
          </a:p>
          <a:p>
            <a:pPr algn="ctr"/>
            <a:endParaRPr lang="en-US" sz="3600" dirty="0">
              <a:solidFill>
                <a:srgbClr val="9900CC"/>
              </a:solidFill>
            </a:endParaRPr>
          </a:p>
        </p:txBody>
      </p:sp>
      <p:pic>
        <p:nvPicPr>
          <p:cNvPr id="4" name="Picture 3" descr="A close up of a sign&#10;&#10;Description automatically generated">
            <a:extLst>
              <a:ext uri="{FF2B5EF4-FFF2-40B4-BE49-F238E27FC236}">
                <a16:creationId xmlns:a16="http://schemas.microsoft.com/office/drawing/2014/main" id="{D4AE35EC-66CF-482C-AE7F-24AA0E7A39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2975" y="2976562"/>
            <a:ext cx="2686050" cy="904875"/>
          </a:xfrm>
          <a:prstGeom prst="rect">
            <a:avLst/>
          </a:prstGeom>
        </p:spPr>
      </p:pic>
      <p:sp>
        <p:nvSpPr>
          <p:cNvPr id="5" name="TextBox 4">
            <a:extLst>
              <a:ext uri="{FF2B5EF4-FFF2-40B4-BE49-F238E27FC236}">
                <a16:creationId xmlns:a16="http://schemas.microsoft.com/office/drawing/2014/main" id="{F07FA4B8-6109-4E04-81EE-8429301BE4EE}"/>
              </a:ext>
            </a:extLst>
          </p:cNvPr>
          <p:cNvSpPr txBox="1"/>
          <p:nvPr/>
        </p:nvSpPr>
        <p:spPr>
          <a:xfrm>
            <a:off x="1219200" y="4775200"/>
            <a:ext cx="9677400" cy="1200329"/>
          </a:xfrm>
          <a:prstGeom prst="rect">
            <a:avLst/>
          </a:prstGeom>
          <a:noFill/>
        </p:spPr>
        <p:txBody>
          <a:bodyPr wrap="square" rtlCol="0">
            <a:spAutoFit/>
          </a:bodyPr>
          <a:lstStyle/>
          <a:p>
            <a:pPr algn="ctr"/>
            <a:r>
              <a:rPr lang="en-US" dirty="0"/>
              <a:t>David Kramer		</a:t>
            </a:r>
            <a:r>
              <a:rPr lang="en-US" dirty="0">
                <a:hlinkClick r:id="rId3"/>
              </a:rPr>
              <a:t>dkramer@geminiriskpartners.com</a:t>
            </a:r>
            <a:endParaRPr lang="en-US" dirty="0"/>
          </a:p>
          <a:p>
            <a:pPr algn="ctr"/>
            <a:endParaRPr lang="en-US" dirty="0"/>
          </a:p>
          <a:p>
            <a:pPr algn="ctr"/>
            <a:r>
              <a:rPr lang="en-US" dirty="0"/>
              <a:t>Theo Nittis		</a:t>
            </a:r>
            <a:r>
              <a:rPr lang="en-US" dirty="0">
                <a:hlinkClick r:id="rId4"/>
              </a:rPr>
              <a:t>tnittis@geminiriskpartners.com</a:t>
            </a:r>
            <a:endParaRPr lang="en-US" dirty="0"/>
          </a:p>
          <a:p>
            <a:pPr algn="ctr"/>
            <a:endParaRPr lang="en-US" dirty="0"/>
          </a:p>
        </p:txBody>
      </p:sp>
    </p:spTree>
    <p:extLst>
      <p:ext uri="{BB962C8B-B14F-4D97-AF65-F5344CB8AC3E}">
        <p14:creationId xmlns:p14="http://schemas.microsoft.com/office/powerpoint/2010/main" val="154997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8585A5-2ECD-4965-8B36-4BB0F1ACF4B1}"/>
              </a:ext>
            </a:extLst>
          </p:cNvPr>
          <p:cNvSpPr>
            <a:spLocks noGrp="1"/>
          </p:cNvSpPr>
          <p:nvPr>
            <p:ph type="title"/>
          </p:nvPr>
        </p:nvSpPr>
        <p:spPr>
          <a:xfrm>
            <a:off x="838200" y="365125"/>
            <a:ext cx="10515600" cy="5858393"/>
          </a:xfrm>
        </p:spPr>
        <p:txBody>
          <a:bodyPr>
            <a:normAutofit/>
          </a:bodyPr>
          <a:lstStyle/>
          <a:p>
            <a:br>
              <a:rPr lang="en-US" dirty="0"/>
            </a:br>
            <a:br>
              <a:rPr lang="en-US" dirty="0"/>
            </a:br>
            <a:br>
              <a:rPr lang="en-US" dirty="0"/>
            </a:br>
            <a:br>
              <a:rPr lang="en-US" dirty="0"/>
            </a:br>
            <a:br>
              <a:rPr lang="en-US" dirty="0"/>
            </a:br>
            <a:br>
              <a:rPr lang="en-US" dirty="0"/>
            </a:br>
            <a:r>
              <a:rPr lang="en-US" dirty="0"/>
              <a:t>So Lawyers have had to get creative . . .</a:t>
            </a:r>
          </a:p>
        </p:txBody>
      </p:sp>
      <p:pic>
        <p:nvPicPr>
          <p:cNvPr id="8" name="Picture 7" descr="A picture containing drawing&#10;&#10;Description automatically generated">
            <a:extLst>
              <a:ext uri="{FF2B5EF4-FFF2-40B4-BE49-F238E27FC236}">
                <a16:creationId xmlns:a16="http://schemas.microsoft.com/office/drawing/2014/main" id="{45C391AB-6923-4494-A54F-DCFB634A80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1237" y="246415"/>
            <a:ext cx="2143125" cy="2143125"/>
          </a:xfrm>
          <a:prstGeom prst="rect">
            <a:avLst/>
          </a:prstGeom>
        </p:spPr>
      </p:pic>
    </p:spTree>
    <p:extLst>
      <p:ext uri="{BB962C8B-B14F-4D97-AF65-F5344CB8AC3E}">
        <p14:creationId xmlns:p14="http://schemas.microsoft.com/office/powerpoint/2010/main" val="100336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EDD6A-3261-4A43-9B5C-25D18FA5DF4C}"/>
              </a:ext>
            </a:extLst>
          </p:cNvPr>
          <p:cNvSpPr>
            <a:spLocks noGrp="1"/>
          </p:cNvSpPr>
          <p:nvPr>
            <p:ph type="title"/>
          </p:nvPr>
        </p:nvSpPr>
        <p:spPr/>
        <p:txBody>
          <a:bodyPr>
            <a:normAutofit/>
          </a:bodyPr>
          <a:lstStyle/>
          <a:p>
            <a:r>
              <a:rPr lang="en-US" sz="4000" dirty="0"/>
              <a:t>An M&amp;A Lawyer’s Salary just isn’t enough</a:t>
            </a:r>
          </a:p>
        </p:txBody>
      </p:sp>
      <p:sp>
        <p:nvSpPr>
          <p:cNvPr id="3" name="Content Placeholder 2">
            <a:extLst>
              <a:ext uri="{FF2B5EF4-FFF2-40B4-BE49-F238E27FC236}">
                <a16:creationId xmlns:a16="http://schemas.microsoft.com/office/drawing/2014/main" id="{3182476B-E866-4C9B-AA2C-7FCEBBFEB553}"/>
              </a:ext>
            </a:extLst>
          </p:cNvPr>
          <p:cNvSpPr>
            <a:spLocks noGrp="1"/>
          </p:cNvSpPr>
          <p:nvPr>
            <p:ph idx="1"/>
          </p:nvPr>
        </p:nvSpPr>
        <p:spPr/>
        <p:txBody>
          <a:bodyPr>
            <a:normAutofit/>
          </a:bodyPr>
          <a:lstStyle/>
          <a:p>
            <a:pPr marL="0" indent="0">
              <a:buNone/>
            </a:pPr>
            <a:r>
              <a:rPr lang="en-US" sz="2400" dirty="0"/>
              <a:t>A prominent Chicago M&amp;A lawyer had been conducting the following “scheme” for nearly 10 years . . .</a:t>
            </a:r>
          </a:p>
          <a:p>
            <a:endParaRPr lang="en-US" sz="1400" dirty="0"/>
          </a:p>
          <a:p>
            <a:pPr marL="0" indent="0">
              <a:buNone/>
            </a:pPr>
            <a:r>
              <a:rPr lang="en-US" sz="2400" dirty="0"/>
              <a:t>He would grossly overbill on his client files, including attending various meetings out of town that he had never actually attended (or if he did go out of town, it was not for a business purpose).  When he reviewed the WIPs, he would write-down the time on these files so that the client never paid for the bogus hours.  HOWEVER, he continued to submit travel and expense reimbursements to the firm (some of which were paid by the firm and not passed on to the clients; often claimed as “business development”).  The fraudulent expenses were believed to have been in the high six figures, possibly seven.</a:t>
            </a:r>
          </a:p>
          <a:p>
            <a:pPr marL="0" indent="0">
              <a:buNone/>
            </a:pPr>
            <a:endParaRPr lang="en-US" sz="1400" dirty="0"/>
          </a:p>
        </p:txBody>
      </p:sp>
      <p:sp>
        <p:nvSpPr>
          <p:cNvPr id="4" name="Arrow: Down 3">
            <a:extLst>
              <a:ext uri="{FF2B5EF4-FFF2-40B4-BE49-F238E27FC236}">
                <a16:creationId xmlns:a16="http://schemas.microsoft.com/office/drawing/2014/main" id="{50A066BD-737B-4EAB-B45E-CA247AE09CBD}"/>
              </a:ext>
            </a:extLst>
          </p:cNvPr>
          <p:cNvSpPr/>
          <p:nvPr/>
        </p:nvSpPr>
        <p:spPr>
          <a:xfrm>
            <a:off x="9789952" y="553672"/>
            <a:ext cx="1149292" cy="1073791"/>
          </a:xfrm>
          <a:prstGeom prst="downArrow">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628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3BEAA-FBAC-48BC-99A4-5EC5C1895D68}"/>
              </a:ext>
            </a:extLst>
          </p:cNvPr>
          <p:cNvSpPr>
            <a:spLocks noGrp="1"/>
          </p:cNvSpPr>
          <p:nvPr>
            <p:ph type="title"/>
          </p:nvPr>
        </p:nvSpPr>
        <p:spPr/>
        <p:txBody>
          <a:bodyPr/>
          <a:lstStyle/>
          <a:p>
            <a:r>
              <a:rPr lang="en-US" dirty="0"/>
              <a:t>Two sets of documents . . .</a:t>
            </a:r>
          </a:p>
        </p:txBody>
      </p:sp>
      <p:sp>
        <p:nvSpPr>
          <p:cNvPr id="3" name="Content Placeholder 2">
            <a:extLst>
              <a:ext uri="{FF2B5EF4-FFF2-40B4-BE49-F238E27FC236}">
                <a16:creationId xmlns:a16="http://schemas.microsoft.com/office/drawing/2014/main" id="{6AC3E560-B090-44F1-A616-9925F73988B4}"/>
              </a:ext>
            </a:extLst>
          </p:cNvPr>
          <p:cNvSpPr>
            <a:spLocks noGrp="1"/>
          </p:cNvSpPr>
          <p:nvPr>
            <p:ph idx="1"/>
          </p:nvPr>
        </p:nvSpPr>
        <p:spPr/>
        <p:txBody>
          <a:bodyPr>
            <a:normAutofit fontScale="70000" lnSpcReduction="20000"/>
          </a:bodyPr>
          <a:lstStyle/>
          <a:p>
            <a:pPr marL="0" indent="0">
              <a:buNone/>
            </a:pPr>
            <a:r>
              <a:rPr lang="en-US" dirty="0"/>
              <a:t>A prominent senior shareholder at a highly thought of mid-sized law firm led the firm’s bankruptcy and work out group.  He had a junior partner and several associates working under him.  He had held various leadership roles at the firm in his 17 years with them.  It was ultimately discovered that he was conducting a fraudulent scheme that would result in the following:</a:t>
            </a:r>
          </a:p>
          <a:p>
            <a:pPr marL="0" indent="0">
              <a:buNone/>
            </a:pPr>
            <a:endParaRPr lang="en-US" dirty="0"/>
          </a:p>
          <a:p>
            <a:r>
              <a:rPr lang="en-US" dirty="0"/>
              <a:t>Over $2.8 Million of client money taken</a:t>
            </a:r>
          </a:p>
          <a:p>
            <a:r>
              <a:rPr lang="en-US" dirty="0"/>
              <a:t>A 5+ year federal prison sentence</a:t>
            </a:r>
          </a:p>
          <a:p>
            <a:r>
              <a:rPr lang="en-US" dirty="0"/>
              <a:t>The loss of the firm’s largest client</a:t>
            </a:r>
          </a:p>
          <a:p>
            <a:r>
              <a:rPr lang="en-US" dirty="0"/>
              <a:t>Nearly an uncovered insurance claim</a:t>
            </a:r>
          </a:p>
          <a:p>
            <a:r>
              <a:rPr lang="en-US" dirty="0"/>
              <a:t>Higher legal malpractice premiums</a:t>
            </a:r>
          </a:p>
          <a:p>
            <a:r>
              <a:rPr lang="en-US" dirty="0"/>
              <a:t>Damage to the firm’s reputation</a:t>
            </a:r>
          </a:p>
          <a:p>
            <a:r>
              <a:rPr lang="en-US" dirty="0"/>
              <a:t>Multiple client relations issues</a:t>
            </a:r>
          </a:p>
          <a:p>
            <a:r>
              <a:rPr lang="en-US" dirty="0"/>
              <a:t>A difficult working environment for the rest of the firm</a:t>
            </a:r>
          </a:p>
        </p:txBody>
      </p:sp>
      <p:cxnSp>
        <p:nvCxnSpPr>
          <p:cNvPr id="5" name="Connector: Curved 4">
            <a:extLst>
              <a:ext uri="{FF2B5EF4-FFF2-40B4-BE49-F238E27FC236}">
                <a16:creationId xmlns:a16="http://schemas.microsoft.com/office/drawing/2014/main" id="{D637D6A9-2ED2-40A3-B009-975FB239A8E5}"/>
              </a:ext>
            </a:extLst>
          </p:cNvPr>
          <p:cNvCxnSpPr/>
          <p:nvPr/>
        </p:nvCxnSpPr>
        <p:spPr>
          <a:xfrm>
            <a:off x="7457813" y="2927758"/>
            <a:ext cx="3632433" cy="3070370"/>
          </a:xfrm>
          <a:prstGeom prst="curvedConnector3">
            <a:avLst>
              <a:gd name="adj1" fmla="val 32679"/>
            </a:avLst>
          </a:prstGeom>
          <a:ln w="76200">
            <a:solidFill>
              <a:srgbClr val="9900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Connector: Curved 8">
            <a:extLst>
              <a:ext uri="{FF2B5EF4-FFF2-40B4-BE49-F238E27FC236}">
                <a16:creationId xmlns:a16="http://schemas.microsoft.com/office/drawing/2014/main" id="{F9AE26B9-404F-49AB-A583-B124981100C4}"/>
              </a:ext>
            </a:extLst>
          </p:cNvPr>
          <p:cNvCxnSpPr/>
          <p:nvPr/>
        </p:nvCxnSpPr>
        <p:spPr>
          <a:xfrm rot="5400000">
            <a:off x="7663344" y="2957120"/>
            <a:ext cx="3120704" cy="3078759"/>
          </a:xfrm>
          <a:prstGeom prst="curvedConnector3">
            <a:avLst/>
          </a:prstGeom>
          <a:ln w="76200">
            <a:solidFill>
              <a:srgbClr val="9900CC"/>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120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789F3-6649-4A66-9F5B-5A08B417E6C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E9A8ECF-4623-4514-9273-18FE019AE557}"/>
              </a:ext>
            </a:extLst>
          </p:cNvPr>
          <p:cNvSpPr>
            <a:spLocks noGrp="1"/>
          </p:cNvSpPr>
          <p:nvPr>
            <p:ph idx="1"/>
          </p:nvPr>
        </p:nvSpPr>
        <p:spPr/>
        <p:txBody>
          <a:bodyPr>
            <a:normAutofit fontScale="92500" lnSpcReduction="10000"/>
          </a:bodyPr>
          <a:lstStyle/>
          <a:p>
            <a:pPr marL="0" indent="0">
              <a:buNone/>
            </a:pPr>
            <a:r>
              <a:rPr lang="en-US" dirty="0"/>
              <a:t>Other lawyers at the firm would work on the commercial work out files for the firm’s banking clients, but when it came time to actually effect a settlement, the senior partner would step in and handle this negotiation.  Ultimately the lawyer would settle the matter with the other side for one amount, but advise the client he had settled it for a lesser amount.</a:t>
            </a:r>
          </a:p>
          <a:p>
            <a:pPr marL="0" indent="0">
              <a:buNone/>
            </a:pPr>
            <a:r>
              <a:rPr lang="en-US" dirty="0"/>
              <a:t>The lawyer would receive the settlement proceeds and deposit them in the firm’s client trust account.  Using an elaborate system of falsified settlement documents and fraudulent check request forms, the lawyer would obtain checks payable to third parties and clients who he usually stated were entitled to a portion of the settlement proceeds. Somehow the lawyer was able to deposit these checks into a number of different personal bank accounts.</a:t>
            </a:r>
          </a:p>
        </p:txBody>
      </p:sp>
      <p:sp>
        <p:nvSpPr>
          <p:cNvPr id="5" name="Rectangle 4">
            <a:extLst>
              <a:ext uri="{FF2B5EF4-FFF2-40B4-BE49-F238E27FC236}">
                <a16:creationId xmlns:a16="http://schemas.microsoft.com/office/drawing/2014/main" id="{081845CF-543C-4257-9D03-ABEA716834C4}"/>
              </a:ext>
            </a:extLst>
          </p:cNvPr>
          <p:cNvSpPr/>
          <p:nvPr/>
        </p:nvSpPr>
        <p:spPr>
          <a:xfrm>
            <a:off x="838200" y="469783"/>
            <a:ext cx="10411437" cy="1191237"/>
          </a:xfrm>
          <a:prstGeom prst="rect">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 What was he doing?</a:t>
            </a:r>
          </a:p>
        </p:txBody>
      </p:sp>
    </p:spTree>
    <p:extLst>
      <p:ext uri="{BB962C8B-B14F-4D97-AF65-F5344CB8AC3E}">
        <p14:creationId xmlns:p14="http://schemas.microsoft.com/office/powerpoint/2010/main" val="246763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451196-2A32-4733-A97D-5BB8902431D1}"/>
              </a:ext>
            </a:extLst>
          </p:cNvPr>
          <p:cNvSpPr>
            <a:spLocks noGrp="1"/>
          </p:cNvSpPr>
          <p:nvPr>
            <p:ph idx="1"/>
          </p:nvPr>
        </p:nvSpPr>
        <p:spPr>
          <a:xfrm>
            <a:off x="3833768" y="1025555"/>
            <a:ext cx="7520031" cy="4913851"/>
          </a:xfrm>
        </p:spPr>
        <p:txBody>
          <a:bodyPr>
            <a:normAutofit fontScale="92500" lnSpcReduction="10000"/>
          </a:bodyPr>
          <a:lstStyle/>
          <a:p>
            <a:r>
              <a:rPr lang="en-US" dirty="0"/>
              <a:t>Although the lawyer was known to live a rather lavish lifestyle, nobody questioned his finances because there was a narrative within the firm that “his wife came from money”.</a:t>
            </a:r>
          </a:p>
          <a:p>
            <a:r>
              <a:rPr lang="en-US" dirty="0"/>
              <a:t>There was an implicit trust of very senior partners by firm management and accounting, which led to more relaxed protocols</a:t>
            </a:r>
          </a:p>
          <a:p>
            <a:r>
              <a:rPr lang="en-US" dirty="0"/>
              <a:t>Although the firm practiced in teams, the top person in the team more or less functioned without supervision or another set of eyes</a:t>
            </a:r>
          </a:p>
          <a:p>
            <a:r>
              <a:rPr lang="en-US" dirty="0"/>
              <a:t>“Fraud” can be tricky to cover via insurance; Professional Liability Policies contain exclusions, and Crime policies seldom have high enough limits</a:t>
            </a:r>
          </a:p>
        </p:txBody>
      </p:sp>
      <p:sp>
        <p:nvSpPr>
          <p:cNvPr id="4" name="Arrow: Pentagon 3">
            <a:extLst>
              <a:ext uri="{FF2B5EF4-FFF2-40B4-BE49-F238E27FC236}">
                <a16:creationId xmlns:a16="http://schemas.microsoft.com/office/drawing/2014/main" id="{E537FEA3-FEE2-4C33-9EB0-72DCE8FAB865}"/>
              </a:ext>
            </a:extLst>
          </p:cNvPr>
          <p:cNvSpPr/>
          <p:nvPr/>
        </p:nvSpPr>
        <p:spPr>
          <a:xfrm>
            <a:off x="335560" y="1025555"/>
            <a:ext cx="3103926" cy="4561513"/>
          </a:xfrm>
          <a:prstGeom prst="homePlate">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207F784-3A37-4605-B014-6436B2AF8EB2}"/>
              </a:ext>
            </a:extLst>
          </p:cNvPr>
          <p:cNvSpPr txBox="1"/>
          <p:nvPr/>
        </p:nvSpPr>
        <p:spPr>
          <a:xfrm>
            <a:off x="604007" y="2399251"/>
            <a:ext cx="1971413" cy="1323439"/>
          </a:xfrm>
          <a:prstGeom prst="rect">
            <a:avLst/>
          </a:prstGeom>
          <a:noFill/>
        </p:spPr>
        <p:txBody>
          <a:bodyPr wrap="square" rtlCol="0">
            <a:spAutoFit/>
          </a:bodyPr>
          <a:lstStyle/>
          <a:p>
            <a:r>
              <a:rPr lang="en-US" sz="4000" dirty="0">
                <a:solidFill>
                  <a:schemeClr val="bg1"/>
                </a:solidFill>
              </a:rPr>
              <a:t>The Post Mortem</a:t>
            </a:r>
          </a:p>
        </p:txBody>
      </p:sp>
    </p:spTree>
    <p:extLst>
      <p:ext uri="{BB962C8B-B14F-4D97-AF65-F5344CB8AC3E}">
        <p14:creationId xmlns:p14="http://schemas.microsoft.com/office/powerpoint/2010/main" val="96632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789F3-6649-4A66-9F5B-5A08B417E6C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E9A8ECF-4623-4514-9273-18FE019AE557}"/>
              </a:ext>
            </a:extLst>
          </p:cNvPr>
          <p:cNvSpPr>
            <a:spLocks noGrp="1"/>
          </p:cNvSpPr>
          <p:nvPr>
            <p:ph idx="1"/>
          </p:nvPr>
        </p:nvSpPr>
        <p:spPr/>
        <p:txBody>
          <a:bodyPr>
            <a:normAutofit fontScale="47500" lnSpcReduction="20000"/>
          </a:bodyPr>
          <a:lstStyle/>
          <a:p>
            <a:pPr marL="0" indent="0">
              <a:lnSpc>
                <a:spcPct val="120000"/>
              </a:lnSpc>
              <a:spcBef>
                <a:spcPts val="600"/>
              </a:spcBef>
              <a:spcAft>
                <a:spcPts val="600"/>
              </a:spcAft>
              <a:buNone/>
            </a:pPr>
            <a:r>
              <a:rPr lang="en-US" dirty="0">
                <a:latin typeface="Calibri" panose="020F0502020204030204" pitchFamily="34" charset="0"/>
                <a:cs typeface="Calibri" panose="020F0502020204030204" pitchFamily="34" charset="0"/>
              </a:rPr>
              <a:t>Four lawyers met and worked together at Former Firm. They became good friends and, over the years, often socialized with their families outside of the office. At some point, they became disillusioned with Former Firm and decided to leave and create their own New Firm in which they would all be equity partners.  They each were able to take significant business with them to the New Firm. </a:t>
            </a:r>
          </a:p>
          <a:p>
            <a:pPr marL="0" indent="0">
              <a:lnSpc>
                <a:spcPct val="120000"/>
              </a:lnSpc>
              <a:spcBef>
                <a:spcPts val="600"/>
              </a:spcBef>
              <a:spcAft>
                <a:spcPts val="600"/>
              </a:spcAft>
              <a:buNone/>
            </a:pPr>
            <a:r>
              <a:rPr lang="en-US" dirty="0">
                <a:latin typeface="Calibri" panose="020F0502020204030204" pitchFamily="34" charset="0"/>
                <a:cs typeface="Calibri" panose="020F0502020204030204" pitchFamily="34" charset="0"/>
              </a:rPr>
              <a:t>The partnership agreement for New Firm provided that each partner was required to make a capital contribution to New Firm commensurate with their ownership interest. The capital contribution could be made either by a cash contribution, or by receiving credit for purchasing equipment or paying other startup costs of the New Firm. Partner Pete submitted invoices and receipts to the firm which purported to represent his out of pocket payment for furniture and other equipment for the firm’s office. Pete claimed that these expenses constituted more than half of his $100,000 capital contribution to the firm. </a:t>
            </a:r>
          </a:p>
          <a:p>
            <a:pPr marL="0" indent="0">
              <a:lnSpc>
                <a:spcPct val="120000"/>
              </a:lnSpc>
              <a:spcBef>
                <a:spcPts val="600"/>
              </a:spcBef>
              <a:spcAft>
                <a:spcPts val="600"/>
              </a:spcAft>
              <a:buNone/>
            </a:pPr>
            <a:r>
              <a:rPr lang="en-US" dirty="0">
                <a:latin typeface="Calibri" panose="020F0502020204030204" pitchFamily="34" charset="0"/>
                <a:cs typeface="Calibri" panose="020F0502020204030204" pitchFamily="34" charset="0"/>
              </a:rPr>
              <a:t>After the New Firm had been operating for several months, the accounting department discovered that the Firm had actually directly paid the vendors for the same furniture and equipment for which Pete was claiming credit. Managing partner Matt confronted Pete with these allegations. Pete denied that he had submitted fraudulent expense documentation and, subsequently, submitted copies of personal checks which Pete claimed represented his payment of the expenses. After further investigation, Matt and the accounting department were able to conclusively establish that Pete had fabricated some of the underlying documentation, as well as the alleged proof of payment he later submitted. Matt again confronted Pete, who finally admitted what he had done, apologized profusely, and promised to do whatever was necessary to rectify the situation and rebuild trust with his friends and partners. No clients or client funds were impacted by Pete’s conduct.</a:t>
            </a:r>
          </a:p>
          <a:p>
            <a:pPr>
              <a:spcBef>
                <a:spcPts val="600"/>
              </a:spcBef>
              <a:spcAft>
                <a:spcPts val="600"/>
              </a:spcAft>
            </a:pPr>
            <a:endParaRPr lang="en-US" dirty="0">
              <a:latin typeface="Calibri" panose="020F0502020204030204" pitchFamily="34" charset="0"/>
              <a:cs typeface="Calibri" panose="020F0502020204030204" pitchFamily="34" charset="0"/>
            </a:endParaRPr>
          </a:p>
          <a:p>
            <a:pPr marL="0" indent="0" algn="ctr">
              <a:spcBef>
                <a:spcPts val="600"/>
              </a:spcBef>
              <a:spcAft>
                <a:spcPts val="600"/>
              </a:spcAft>
              <a:buNone/>
            </a:pPr>
            <a:r>
              <a:rPr lang="en-US" dirty="0">
                <a:latin typeface="Calibri" panose="020F0502020204030204" pitchFamily="34" charset="0"/>
                <a:cs typeface="Calibri" panose="020F0502020204030204" pitchFamily="34" charset="0"/>
              </a:rPr>
              <a:t>What should Matt and the other partners do?</a:t>
            </a:r>
          </a:p>
        </p:txBody>
      </p:sp>
      <p:sp>
        <p:nvSpPr>
          <p:cNvPr id="5" name="Rectangle 4">
            <a:extLst>
              <a:ext uri="{FF2B5EF4-FFF2-40B4-BE49-F238E27FC236}">
                <a16:creationId xmlns:a16="http://schemas.microsoft.com/office/drawing/2014/main" id="{081845CF-543C-4257-9D03-ABEA716834C4}"/>
              </a:ext>
            </a:extLst>
          </p:cNvPr>
          <p:cNvSpPr/>
          <p:nvPr/>
        </p:nvSpPr>
        <p:spPr>
          <a:xfrm>
            <a:off x="838200" y="469783"/>
            <a:ext cx="10411437" cy="1191237"/>
          </a:xfrm>
          <a:prstGeom prst="rect">
            <a:avLst/>
          </a:prstGeom>
          <a:solidFill>
            <a:srgbClr val="99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 What would you do?</a:t>
            </a:r>
          </a:p>
        </p:txBody>
      </p:sp>
    </p:spTree>
    <p:extLst>
      <p:ext uri="{BB962C8B-B14F-4D97-AF65-F5344CB8AC3E}">
        <p14:creationId xmlns:p14="http://schemas.microsoft.com/office/powerpoint/2010/main" val="1195693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CE4F13-F070-4C33-AAC5-D0A09456C2B2}"/>
              </a:ext>
            </a:extLst>
          </p:cNvPr>
          <p:cNvSpPr txBox="1"/>
          <p:nvPr/>
        </p:nvSpPr>
        <p:spPr>
          <a:xfrm>
            <a:off x="2332653" y="447869"/>
            <a:ext cx="8994710" cy="769441"/>
          </a:xfrm>
          <a:prstGeom prst="rect">
            <a:avLst/>
          </a:prstGeom>
          <a:noFill/>
        </p:spPr>
        <p:txBody>
          <a:bodyPr wrap="square" rtlCol="0">
            <a:spAutoFit/>
          </a:bodyPr>
          <a:lstStyle/>
          <a:p>
            <a:r>
              <a:rPr lang="en-US" sz="4400" dirty="0">
                <a:solidFill>
                  <a:srgbClr val="9900CC"/>
                </a:solidFill>
                <a:latin typeface="Arial" panose="020B0604020202020204" pitchFamily="34" charset="0"/>
                <a:cs typeface="Arial" panose="020B0604020202020204" pitchFamily="34" charset="0"/>
              </a:rPr>
              <a:t>What do the Rules say?</a:t>
            </a:r>
            <a:endParaRPr lang="en-US" sz="4400" dirty="0"/>
          </a:p>
        </p:txBody>
      </p:sp>
      <p:pic>
        <p:nvPicPr>
          <p:cNvPr id="5" name="Graphic 4" descr="Gavel">
            <a:extLst>
              <a:ext uri="{FF2B5EF4-FFF2-40B4-BE49-F238E27FC236}">
                <a16:creationId xmlns:a16="http://schemas.microsoft.com/office/drawing/2014/main" id="{C41E3ED5-2DCE-427F-9695-21CEF0BB79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267" y="375389"/>
            <a:ext cx="914400" cy="914400"/>
          </a:xfrm>
          <a:prstGeom prst="rect">
            <a:avLst/>
          </a:prstGeom>
        </p:spPr>
      </p:pic>
      <p:sp>
        <p:nvSpPr>
          <p:cNvPr id="6" name="TextBox 5">
            <a:extLst>
              <a:ext uri="{FF2B5EF4-FFF2-40B4-BE49-F238E27FC236}">
                <a16:creationId xmlns:a16="http://schemas.microsoft.com/office/drawing/2014/main" id="{D1E84817-BDC6-4837-A4D6-EFC92A784843}"/>
              </a:ext>
            </a:extLst>
          </p:cNvPr>
          <p:cNvSpPr txBox="1"/>
          <p:nvPr/>
        </p:nvSpPr>
        <p:spPr>
          <a:xfrm>
            <a:off x="694268" y="1679510"/>
            <a:ext cx="11062304" cy="4401205"/>
          </a:xfrm>
          <a:prstGeom prst="rect">
            <a:avLst/>
          </a:prstGeom>
          <a:noFill/>
        </p:spPr>
        <p:txBody>
          <a:bodyPr wrap="square" rtlCol="0">
            <a:spAutoFit/>
          </a:bodyPr>
          <a:lstStyle/>
          <a:p>
            <a:r>
              <a:rPr lang="en-US" sz="2000" b="1" dirty="0"/>
              <a:t>Rule 8.3 Reporting Professional Misconduct</a:t>
            </a:r>
          </a:p>
          <a:p>
            <a:r>
              <a:rPr lang="en-US" sz="2000" dirty="0"/>
              <a:t>(a) A lawyer </a:t>
            </a:r>
            <a:r>
              <a:rPr lang="en-US" sz="2000" dirty="0">
                <a:highlight>
                  <a:srgbClr val="FFFF00"/>
                </a:highlight>
              </a:rPr>
              <a:t>who knows </a:t>
            </a:r>
            <a:r>
              <a:rPr lang="en-US" sz="2000" dirty="0"/>
              <a:t>that another lawyer has committed a violation of the Rules of Professional Conduct that raises a </a:t>
            </a:r>
            <a:r>
              <a:rPr lang="en-US" sz="2000" dirty="0">
                <a:highlight>
                  <a:srgbClr val="FFFF00"/>
                </a:highlight>
              </a:rPr>
              <a:t>substantial question as to that lawyer's honesty, trustworthiness or fitness as a lawyer </a:t>
            </a:r>
            <a:r>
              <a:rPr lang="en-US" sz="2000" dirty="0"/>
              <a:t>in other respects, shall inform the appropriate professional authority.</a:t>
            </a:r>
          </a:p>
          <a:p>
            <a:endParaRPr lang="en-US" sz="2000" b="1" dirty="0"/>
          </a:p>
          <a:p>
            <a:r>
              <a:rPr lang="en-US" sz="2000" b="1" dirty="0"/>
              <a:t>Rule 8.4 Misconduct</a:t>
            </a:r>
          </a:p>
          <a:p>
            <a:endParaRPr lang="en-US" sz="2000" dirty="0"/>
          </a:p>
          <a:p>
            <a:r>
              <a:rPr lang="en-US" sz="2000" dirty="0"/>
              <a:t>It is professional misconduct for a lawyer to:</a:t>
            </a:r>
          </a:p>
          <a:p>
            <a:endParaRPr lang="en-US" sz="2000" dirty="0"/>
          </a:p>
          <a:p>
            <a:r>
              <a:rPr lang="en-US" sz="2000" dirty="0"/>
              <a:t>(a) violate or attempt to violate the Rules of Professional Conduct, knowingly assist or induce another to do so, or do so through the acts of another;</a:t>
            </a:r>
          </a:p>
          <a:p>
            <a:r>
              <a:rPr lang="en-US" sz="2000" dirty="0"/>
              <a:t>(b) </a:t>
            </a:r>
            <a:r>
              <a:rPr lang="en-US" sz="2000" dirty="0">
                <a:highlight>
                  <a:srgbClr val="FFFF00"/>
                </a:highlight>
              </a:rPr>
              <a:t>commit a criminal act that reflects adversely on the lawyer's honesty</a:t>
            </a:r>
            <a:r>
              <a:rPr lang="en-US" sz="2000" dirty="0"/>
              <a:t>, trustworthiness or fitness as a lawyer in other respects;</a:t>
            </a:r>
          </a:p>
          <a:p>
            <a:r>
              <a:rPr lang="en-US" sz="2000" dirty="0"/>
              <a:t>(c) </a:t>
            </a:r>
            <a:r>
              <a:rPr lang="en-US" sz="2000" dirty="0">
                <a:highlight>
                  <a:srgbClr val="FFFF00"/>
                </a:highlight>
              </a:rPr>
              <a:t>engage in conduct involving dishonesty, fraud, deceit or misrepresentation</a:t>
            </a:r>
            <a:r>
              <a:rPr lang="en-US" sz="2000" dirty="0"/>
              <a:t>;</a:t>
            </a:r>
          </a:p>
        </p:txBody>
      </p:sp>
    </p:spTree>
    <p:extLst>
      <p:ext uri="{BB962C8B-B14F-4D97-AF65-F5344CB8AC3E}">
        <p14:creationId xmlns:p14="http://schemas.microsoft.com/office/powerpoint/2010/main" val="1597316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16037</TotalTime>
  <Words>2615</Words>
  <Application>Microsoft Office PowerPoint</Application>
  <PresentationFormat>Widescreen</PresentationFormat>
  <Paragraphs>216</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Kalinga</vt:lpstr>
      <vt:lpstr>Open Sans</vt:lpstr>
      <vt:lpstr>proxima-nova</vt:lpstr>
      <vt:lpstr>Office Theme</vt:lpstr>
      <vt:lpstr>PowerPoint Presentation</vt:lpstr>
      <vt:lpstr>How did Lawyers traditionally steal from clients and their firms?</vt:lpstr>
      <vt:lpstr>      So Lawyers have had to get creative . . .</vt:lpstr>
      <vt:lpstr>An M&amp;A Lawyer’s Salary just isn’t enough</vt:lpstr>
      <vt:lpstr>Two sets of documents . . .</vt:lpstr>
      <vt:lpstr>PowerPoint Presentation</vt:lpstr>
      <vt:lpstr>PowerPoint Presentation</vt:lpstr>
      <vt:lpstr>PowerPoint Presentation</vt:lpstr>
      <vt:lpstr>PowerPoint Presentation</vt:lpstr>
      <vt:lpstr>PowerPoint Presentation</vt:lpstr>
      <vt:lpstr>PowerPoint Presentation</vt:lpstr>
      <vt:lpstr>What would you do?</vt:lpstr>
      <vt:lpstr>PowerPoint Presentation</vt:lpstr>
      <vt:lpstr>PowerPoint Presentation</vt:lpstr>
      <vt:lpstr>PowerPoint Presentation</vt:lpstr>
      <vt:lpstr>PowerPoint Presentation</vt:lpstr>
      <vt:lpstr>What Are the Issues?</vt:lpstr>
      <vt:lpstr>PowerPoint Presentation</vt:lpstr>
      <vt:lpstr>PowerPoint Presentation</vt:lpstr>
      <vt:lpstr>PowerPoint Presentation</vt:lpstr>
      <vt:lpstr>PowerPoint Presentation</vt:lpstr>
      <vt:lpstr>Billing fraud still happens . . .</vt:lpstr>
      <vt:lpstr>PowerPoint Presentation</vt:lpstr>
      <vt:lpstr>Combating Fraud and Bad Behavior</vt:lpstr>
      <vt:lpstr>As if that isn’t enough, there are bad guys on the outside too .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 Nittis</dc:creator>
  <cp:lastModifiedBy>Theo Nittis</cp:lastModifiedBy>
  <cp:revision>41</cp:revision>
  <dcterms:created xsi:type="dcterms:W3CDTF">2020-07-25T16:20:31Z</dcterms:created>
  <dcterms:modified xsi:type="dcterms:W3CDTF">2020-08-05T19:52:52Z</dcterms:modified>
</cp:coreProperties>
</file>