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553" r:id="rId6"/>
    <p:sldId id="257" r:id="rId7"/>
    <p:sldId id="551" r:id="rId8"/>
    <p:sldId id="554" r:id="rId9"/>
    <p:sldId id="555" r:id="rId10"/>
    <p:sldId id="559" r:id="rId11"/>
    <p:sldId id="562" r:id="rId12"/>
    <p:sldId id="564" r:id="rId13"/>
    <p:sldId id="561" r:id="rId14"/>
    <p:sldId id="2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70C0"/>
    <a:srgbClr val="8EA8D8"/>
    <a:srgbClr val="244072"/>
    <a:srgbClr val="B5C7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704"/>
  </p:normalViewPr>
  <p:slideViewPr>
    <p:cSldViewPr snapToGrid="0">
      <p:cViewPr varScale="1">
        <p:scale>
          <a:sx n="82" d="100"/>
          <a:sy n="82" d="100"/>
        </p:scale>
        <p:origin x="49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2T15:39:56.5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24575,'0'4'0,"0"0"0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6-02T15:39:57.4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24575,'0'0'0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B8351-70F2-4992-916B-90C3B0E189C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D9629-DA97-4A7D-9159-5816DDD63E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73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EDEF5-4F86-4CFF-92EF-D8560C7AD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DB3A5E-9504-4B96-A7C5-21AAF4ECCF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68D15-898B-493E-877A-14A7B65A9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64447-FB7C-4207-A146-9EB811F6F469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97A7B6-D057-40A8-A1D1-198BA0572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1A2117-4CB7-4B91-96BF-6EBA206CF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8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6AB71-922E-447F-896B-553464D3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9CF1A-C23F-4EA6-B518-CD634B9E4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5708F-59EE-4379-B582-5D4C50FF1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2B053-5CE5-41CE-AB2F-36E78C7F321F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1D6E7-A338-4C57-A38A-E48D7F324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B937FC-C120-44A8-9AF0-2F7840800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1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99F9D7-8724-495C-A24C-E5765D2C26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DDCA9E-7267-428B-89F1-D6B21FA6A4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5FAC8-D127-487E-ADFA-500CB122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4D3DB-71FA-42DF-A53E-5DEE9D0A958B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688F0-9D6F-43AA-A546-773219EC7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0B7B8-A4E7-4888-AA4B-96CED32A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3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2C4C3-DBB9-4CA0-A366-2D9806755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7C7E3-F409-4A79-A2DD-CF0B8B6FD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F8402-DD55-4F5B-80FA-6C0DE248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05CFA-EAD2-4603-9A79-E6DB578A9166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9318E2-6600-4357-A45D-2AF07B16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62D0-A498-46E5-9ADD-29137B34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75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F1E23-18B4-43BB-89AE-F8F8442C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EFDAE-9B8B-4E05-BBA5-A3D50A3210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2BEA-4ABB-4E4E-9562-721C2011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82C84-38EB-442A-8D65-52D92B4021D9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B739-AF63-4E9B-B7B0-4F0132CF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824F-BFFA-4C7D-A712-379E54E96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68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74B7C-54E7-4521-84FA-3DB4E88ED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662A9-8712-42F5-82C3-F09D512CA5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A65153-2A5C-468E-B769-4079D950E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233C5-D891-4429-BAA3-EADD94F31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B36C0-DF3E-4545-A63F-D8123761E670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FA5E84-1ADE-42FC-A670-9295005B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3D6A4D-F9B5-4529-8373-8D71F697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1FC1-083D-4341-B580-6166A3CB2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47FC8-3B57-43A4-8EC8-CD601C4B0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C4C094-DAEF-4DBB-9766-0B6629DD51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9414DF-A2D6-4BD2-988E-907FD2F6FC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09D80D-3679-45BF-ABF6-75E66C3652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EA2BCD-5C53-4F2F-88C3-F23C0699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01844-2D27-426F-BF70-D13296706C79}" type="datetime1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CED3A7-D054-4694-8B44-72B942C8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234FE-EE88-4BBC-A81A-D7A49B0C8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9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426B6-B091-40D7-80AE-865C95FE4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31CD7-68FF-4BCC-ACE6-8F393445C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5F6D-B6BD-4639-B154-91C3388F9B50}" type="datetime1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94F33C-B17B-4F06-ACCA-C5A6EE8B9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87FE8-EC89-4771-8492-0BF6F3EBF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640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BCED6E-B89C-4912-8D08-42E6CFC5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35236-55E0-4D62-86D2-4C56F3213796}" type="datetime1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0778EF-8CAB-4B29-B630-8B1D2B315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BF96A-67F1-4E4D-A10E-923A243B0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122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19A77-8F8E-4B52-8538-69C4173C0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70F43-C130-4E2B-804B-57832C90FB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37122-0A8C-41E4-9563-6578196D1A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709174-AD69-48C0-B400-D78D86FD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628FB-B2D7-4647-AE20-2A186AD1161B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065497-BFBB-416B-871D-DF154933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A35B5-D43A-42C4-B3B4-98C0D4AE6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60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B7EA6-C23C-4FDB-AC7B-3394E7B5C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481A3-D5D9-4411-8D8C-1375472F7C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D6F122-AAC9-4E39-9D6C-296EF03EA7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2D69D-1EA6-4BCE-997B-6730106FA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7E05-0BF2-4ED2-B6BE-3436DAA8EAC7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2C0FDF-58A0-4078-9DF7-D28AE92D4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063A27-5C51-455D-8EA9-DA812FA9A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1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7A5446-AFE4-45D3-8402-F9FBE8684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474DF4-330F-49B5-94DC-300174210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D0D46-8E33-4386-94DD-BC12CD9C26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6F2E2-9C30-411C-8A96-7F754076CEA2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8BA1D-0046-4368-ACC6-1E3D5012E2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https://friedmanwilliams.com/ New York ▪ Washington D.C. ▪ Pennsylvania ▪ New Jersey ▪ Massachusetts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E523B-2220-43E5-B061-C02DC22F6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C12C2-2211-4F9F-9B7C-53E2DA52F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33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212.jfriedman@friedmanwilliams.co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customXml" Target="../ink/ink2.xml"/><Relationship Id="rId4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nkd.in/dcKRmYG" TargetMode="External"/><Relationship Id="rId2" Type="http://schemas.openxmlformats.org/officeDocument/2006/relationships/hyperlink" Target="https://lnkd.in/dDNp_s3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2F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A045DA59-9625-4D27-8ED7-5BAB9B6DA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489" y="3604044"/>
            <a:ext cx="5632073" cy="139002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95B765-1FB0-DC49-8B79-CCE5CE92B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336219" cy="3651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855-FW-HIRES</a:t>
            </a:r>
          </a:p>
          <a:p>
            <a:r>
              <a:rPr lang="en-US" dirty="0">
                <a:solidFill>
                  <a:srgbClr val="000000"/>
                </a:solidFill>
              </a:rPr>
              <a:t>https://friedmanwilliams.com </a:t>
            </a:r>
          </a:p>
          <a:p>
            <a:r>
              <a:rPr lang="en-US" dirty="0">
                <a:solidFill>
                  <a:srgbClr val="000000"/>
                </a:solidFill>
              </a:rPr>
              <a:t>New York ▪ Washington D.C. ▪ Pennsylvania ▪ New Jersey ▪ Massachusetts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3A197A-84B4-4233-BC66-24E9C73AC556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C9D78D-57E0-4535-986C-347F5BCC6B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2075688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Hiring Strategies in the New Normal</a:t>
            </a: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0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Tuesday, June 30</a:t>
            </a: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12:00 PM – 1:00 PM</a:t>
            </a:r>
            <a:br>
              <a:rPr lang="en-US" sz="18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000" b="1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534BD-B80F-4B85-B310-92E323A198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769" t="8910" r="19011" b="-1"/>
          <a:stretch/>
        </p:blipFill>
        <p:spPr>
          <a:xfrm>
            <a:off x="4161754" y="1977386"/>
            <a:ext cx="5882048" cy="12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7806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2F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322120"/>
            <a:ext cx="7188199" cy="2210371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497302-C364-8149-A55E-EDC84269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12437" cy="3651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855-FW-HIRES</a:t>
            </a:r>
          </a:p>
          <a:p>
            <a:r>
              <a:rPr lang="en-US" dirty="0">
                <a:solidFill>
                  <a:srgbClr val="000000"/>
                </a:solidFill>
              </a:rPr>
              <a:t>https://friedmanwilliams.com</a:t>
            </a:r>
          </a:p>
          <a:p>
            <a:r>
              <a:rPr lang="en-US" dirty="0">
                <a:solidFill>
                  <a:srgbClr val="000000"/>
                </a:solidFill>
              </a:rPr>
              <a:t>New York ▪ Washington D.C. ▪ Pennsylvania ▪ New Jersey ▪ Massachusetts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9DB65-3241-4BA4-A15B-655A9C85CE1D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BA4241-5442-4127-B7CD-48BBBF45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5688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6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Q&amp;A</a:t>
            </a:r>
          </a:p>
        </p:txBody>
      </p:sp>
    </p:spTree>
    <p:extLst>
      <p:ext uri="{BB962C8B-B14F-4D97-AF65-F5344CB8AC3E}">
        <p14:creationId xmlns:p14="http://schemas.microsoft.com/office/powerpoint/2010/main" val="164514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DEAC-0835-4BCE-B111-BE0C56832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489528"/>
            <a:ext cx="5006336" cy="905164"/>
          </a:xfrm>
        </p:spPr>
        <p:txBody>
          <a:bodyPr>
            <a:normAutofit/>
          </a:bodyPr>
          <a:lstStyle/>
          <a:p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Contact Information</a:t>
            </a:r>
          </a:p>
        </p:txBody>
      </p:sp>
      <p:sp>
        <p:nvSpPr>
          <p:cNvPr id="26" name="Freeform: Shape 21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3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5CF6628E-482A-42F5-A360-C222DB8059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2301F46A-B096-4327-8008-8B672ED64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1524000"/>
            <a:ext cx="5006336" cy="4529666"/>
          </a:xfrm>
        </p:spPr>
        <p:txBody>
          <a:bodyPr anchor="t">
            <a:normAutofit fontScale="62500" lnSpcReduction="20000"/>
          </a:bodyPr>
          <a:lstStyle/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cs typeface="Aharoni" panose="02010803020104030203" pitchFamily="2" charset="-79"/>
            </a:endParaRP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cs typeface="Aharoni" panose="02010803020104030203" pitchFamily="2" charset="-79"/>
              </a:rPr>
              <a:t>Jonathan Friedman, Managing Director</a:t>
            </a: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cs typeface="Aharoni" panose="02010803020104030203" pitchFamily="2" charset="-79"/>
              </a:rPr>
              <a:t>1430 Broadway, New York, NY 10018</a:t>
            </a: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cs typeface="Aharoni" panose="02010803020104030203" pitchFamily="2" charset="-79"/>
              </a:rPr>
              <a:t>212.867.1120 </a:t>
            </a:r>
          </a:p>
          <a:p>
            <a:pPr marL="0" marR="0" indent="0" algn="ctr"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400" dirty="0">
                <a:cs typeface="Aharoni" panose="02010803020104030203" pitchFamily="2" charset="-79"/>
              </a:rPr>
              <a:t>jfriedman@friedmanwilliams.com </a:t>
            </a:r>
          </a:p>
          <a:p>
            <a:pPr marL="0" marR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en-US" sz="2400" b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2400" u="sng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Office Locations:</a:t>
            </a:r>
          </a:p>
          <a:p>
            <a:pPr marL="0" indent="0">
              <a:buNone/>
            </a:pPr>
            <a:endParaRPr lang="en-US" sz="2000" b="1" u="sng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New York: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1430 Broadway, New York, NY 10018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Washington, DC: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1875 I Street NW, Washington, D.C. 20006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Pennsylvania: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1500 Market Street, Philadelphia, PA 19102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New Jersey: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198 Route 9 North, Manalapan, NJ 07726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Massachusetts: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101 Arch Street, Boston, MA 02110</a:t>
            </a:r>
          </a:p>
          <a:p>
            <a:pPr marL="0" marR="0" indent="0">
              <a:spcBef>
                <a:spcPts val="0"/>
              </a:spcBef>
              <a:spcAft>
                <a:spcPts val="800"/>
              </a:spcAft>
              <a:buNone/>
            </a:pPr>
            <a:endParaRPr lang="en-US" sz="900" dirty="0">
              <a:latin typeface="Bodoni MT" panose="020706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00" dirty="0">
              <a:cs typeface="Aharoni" panose="02010803020104030203" pitchFamily="2" charset="-79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85A5C-8F26-D347-9A16-FA874D69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847948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4208493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1AE4-BF11-497F-B621-F7809AA5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306337"/>
            <a:ext cx="5006336" cy="1504336"/>
          </a:xfrm>
        </p:spPr>
        <p:txBody>
          <a:bodyPr>
            <a:noAutofit/>
          </a:bodyPr>
          <a:lstStyle/>
          <a:p>
            <a:pPr algn="ctr"/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Friedman Williams provides Full-Time Direct Hire, Contract and Temporary staffing geared towards Law Firms nationally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2153ECA-29AC-44FE-BCFA-12948B24F3BE}"/>
              </a:ext>
            </a:extLst>
          </p:cNvPr>
          <p:cNvSpPr/>
          <p:nvPr/>
        </p:nvSpPr>
        <p:spPr>
          <a:xfrm>
            <a:off x="-1638300" y="3617785"/>
            <a:ext cx="8543925" cy="1541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Jonathan Friedman, Managing Director</a:t>
            </a:r>
          </a:p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1430 Broadway, New York, NY 10018</a:t>
            </a:r>
          </a:p>
          <a:p>
            <a:pPr algn="ctr"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212.867.1120 </a:t>
            </a:r>
          </a:p>
          <a:p>
            <a:pPr algn="ctr">
              <a:lnSpc>
                <a:spcPct val="120000"/>
              </a:lnSpc>
            </a:pP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jfriedman</a:t>
            </a: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@friedmanwilliams.com</a:t>
            </a:r>
            <a:r>
              <a:rPr lang="en-US" b="1" dirty="0">
                <a:solidFill>
                  <a:srgbClr val="000000"/>
                </a:solidFill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8D040-5E32-EF42-ADAB-05364331E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5422272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4AB9CB6-4103-4CBC-997C-BC7661A178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4281" y="3060160"/>
            <a:ext cx="2743438" cy="73768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770D6AD-4ECE-47F4-99E5-26A302C264D6}"/>
              </a:ext>
            </a:extLst>
          </p:cNvPr>
          <p:cNvSpPr txBox="1"/>
          <p:nvPr/>
        </p:nvSpPr>
        <p:spPr>
          <a:xfrm>
            <a:off x="6900712" y="1783716"/>
            <a:ext cx="529128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Information 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Accounting &amp; 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Business Development &amp; Legal 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latin typeface="+mj-lt"/>
              </a:rPr>
              <a:t>Administrative Support</a:t>
            </a:r>
            <a:endParaRPr lang="en-US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Human Resources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Attorney Staffing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8B329604-F2DC-4A0C-910F-C8989D9A2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657253" cy="179216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857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1AE4-BF11-497F-B621-F7809AA5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8394" y="1396290"/>
            <a:ext cx="5611821" cy="10386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Hiring Strategies in the New Normal:</a:t>
            </a:r>
            <a:br>
              <a:rPr lang="en-US" sz="4100" dirty="0">
                <a:latin typeface="Bodoni MT" panose="02070603080606020203" pitchFamily="18" charset="0"/>
              </a:rPr>
            </a:br>
            <a:r>
              <a:rPr lang="en-US" sz="3600" dirty="0">
                <a:latin typeface="Bodoni MT" panose="02070603080606020203" pitchFamily="18" charset="0"/>
              </a:rPr>
              <a:t> </a:t>
            </a: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87EDAE8-484B-4BC8-B678-F5F44C222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9160" y="2610036"/>
            <a:ext cx="6350493" cy="3250716"/>
          </a:xfrm>
        </p:spPr>
        <p:txBody>
          <a:bodyPr anchor="t">
            <a:normAutofit/>
          </a:bodyPr>
          <a:lstStyle/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Why hire now?</a:t>
            </a:r>
          </a:p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What Local and National Law firms are doing to prepare for the 2nd half of 2020 in terms of staffing?</a:t>
            </a:r>
          </a:p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impact of Working from Home (on staff positions, HR recruiting, onboarding and training new hires and creating unique roles during a pandemic).</a:t>
            </a:r>
          </a:p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reduction of firms’ real estate footprints in major markets and future effects.</a:t>
            </a:r>
          </a:p>
          <a:p>
            <a:r>
              <a:rPr lang="en-US" sz="1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value of partnering with vendors while holding them more accountable.</a:t>
            </a:r>
          </a:p>
          <a:p>
            <a:pPr marL="0" indent="0">
              <a:buNone/>
            </a:pPr>
            <a:endParaRPr lang="en-US" sz="2000" u="sng" dirty="0">
              <a:latin typeface="Bodoni MT" panose="02070603080606020203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54C542-A851-7845-8FC2-7C1E770B1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07777" y="6325528"/>
            <a:ext cx="5460507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39759697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287EDAE8-484B-4BC8-B678-F5F44C222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656" y="1922071"/>
            <a:ext cx="5006336" cy="3181684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48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Why hire now?</a:t>
            </a:r>
            <a:endParaRPr lang="en-US" sz="6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ctr">
              <a:buNone/>
            </a:pPr>
            <a:endParaRPr lang="en-US" sz="1300" dirty="0">
              <a:latin typeface="Bodoni MT" panose="020706030806060202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9D09CA2-F069-284C-A5ED-A133D20CE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18969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33867781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E65AC9E-233A-2B4E-97F8-5E1EC8BDCFBB}"/>
              </a:ext>
            </a:extLst>
          </p:cNvPr>
          <p:cNvSpPr txBox="1"/>
          <p:nvPr/>
        </p:nvSpPr>
        <p:spPr>
          <a:xfrm>
            <a:off x="6284550" y="2055813"/>
            <a:ext cx="573353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What Local and National Law firms are doing to prepare for the 2nd half of 2020 in terms of staffing?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82364D2-0CBD-0347-9B3D-D88F6B0DC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56825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2548827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BB9E227-2F82-5A46-B30D-5D839818379A}"/>
                  </a:ext>
                </a:extLst>
              </p14:cNvPr>
              <p14:cNvContentPartPr/>
              <p14:nvPr/>
            </p14:nvContentPartPr>
            <p14:xfrm>
              <a:off x="7100163" y="565511"/>
              <a:ext cx="360" cy="32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BB9E227-2F82-5A46-B30D-5D839818379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091523" y="556871"/>
                <a:ext cx="18000" cy="2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0D9C324-E6A4-2D49-90EE-ADBC3ACF9B9C}"/>
                  </a:ext>
                </a:extLst>
              </p14:cNvPr>
              <p14:cNvContentPartPr/>
              <p14:nvPr/>
            </p14:nvContentPartPr>
            <p14:xfrm>
              <a:off x="7275843" y="583151"/>
              <a:ext cx="360" cy="3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0D9C324-E6A4-2D49-90EE-ADBC3ACF9B9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266843" y="574151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9FE2FFE-0826-1A47-8E98-68E1A2C37EB5}"/>
              </a:ext>
            </a:extLst>
          </p:cNvPr>
          <p:cNvSpPr txBox="1"/>
          <p:nvPr/>
        </p:nvSpPr>
        <p:spPr>
          <a:xfrm>
            <a:off x="6319487" y="2120483"/>
            <a:ext cx="5872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tx2"/>
              </a:buClr>
            </a:pPr>
            <a:r>
              <a:rPr lang="en-US" sz="2800" dirty="0">
                <a:latin typeface="+mj-lt"/>
              </a:rPr>
              <a:t>The impact of Working from Home (on staff positions, HR recruiting, onboarding and training new hires and creating unique roles during a pandemic).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898992CA-EE1E-1549-B534-4CD8C3B2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18969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2402621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1AE4-BF11-497F-B621-F7809AA5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216310"/>
            <a:ext cx="5006336" cy="114054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latin typeface="Bodoni MT" panose="02070603080606020203" pitchFamily="18" charset="0"/>
              </a:rPr>
            </a:br>
            <a:endParaRPr lang="en-US" sz="4100" dirty="0">
              <a:latin typeface="Bodoni MT" panose="02070603080606020203" pitchFamily="18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88E878-0539-FE41-97ED-F3A6746EA670}"/>
              </a:ext>
            </a:extLst>
          </p:cNvPr>
          <p:cNvSpPr txBox="1"/>
          <p:nvPr/>
        </p:nvSpPr>
        <p:spPr>
          <a:xfrm>
            <a:off x="6388395" y="2169921"/>
            <a:ext cx="54122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+mj-lt"/>
              </a:rPr>
              <a:t>The reduction of firms’ real estate footprints in major markets and future effects.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C0817-5731-DC4A-82AC-63D7FAEF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794682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2999313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B91AE4-BF11-497F-B621-F7809AA5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216310"/>
            <a:ext cx="5006336" cy="114054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b="1" dirty="0">
                <a:latin typeface="Bodoni MT" panose="02070603080606020203" pitchFamily="18" charset="0"/>
              </a:rPr>
            </a:br>
            <a:endParaRPr lang="en-US" sz="4100" dirty="0">
              <a:latin typeface="Bodoni MT" panose="02070603080606020203" pitchFamily="18" charset="0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3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1BB8554E-A5EE-4127-A5AF-BD3C772F31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41" y="2064918"/>
            <a:ext cx="4105275" cy="126237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E5099BD-845C-694E-B897-11AA7A7400F6}"/>
              </a:ext>
            </a:extLst>
          </p:cNvPr>
          <p:cNvSpPr txBox="1"/>
          <p:nvPr/>
        </p:nvSpPr>
        <p:spPr>
          <a:xfrm>
            <a:off x="6316879" y="2064918"/>
            <a:ext cx="51735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The value of partnering with vendors while holding them more accountable.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B8109-DE82-4144-8741-E75AB9AF9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768049" cy="365125"/>
          </a:xfrm>
        </p:spPr>
        <p:txBody>
          <a:bodyPr/>
          <a:lstStyle/>
          <a:p>
            <a:r>
              <a:rPr lang="en-US" dirty="0"/>
              <a:t>855-FW-HIRES</a:t>
            </a:r>
          </a:p>
          <a:p>
            <a:r>
              <a:rPr lang="en-US" dirty="0"/>
              <a:t>https://friedmanwilliams.com </a:t>
            </a:r>
          </a:p>
          <a:p>
            <a:r>
              <a:rPr lang="en-US" dirty="0"/>
              <a:t>New York ▪ Washington D.C. ▪ Pennsylvania ▪ New Jersey ▪ Massachusetts </a:t>
            </a:r>
          </a:p>
        </p:txBody>
      </p:sp>
    </p:spTree>
    <p:extLst>
      <p:ext uri="{BB962C8B-B14F-4D97-AF65-F5344CB8AC3E}">
        <p14:creationId xmlns:p14="http://schemas.microsoft.com/office/powerpoint/2010/main" val="1360856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2F3F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7497302-C364-8149-A55E-EDC842690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812437" cy="36512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855-FW-HIRES</a:t>
            </a:r>
          </a:p>
          <a:p>
            <a:r>
              <a:rPr lang="en-US" dirty="0">
                <a:solidFill>
                  <a:srgbClr val="000000"/>
                </a:solidFill>
              </a:rPr>
              <a:t>https://friedmanwilliams.com</a:t>
            </a:r>
          </a:p>
          <a:p>
            <a:r>
              <a:rPr lang="en-US" dirty="0">
                <a:solidFill>
                  <a:srgbClr val="000000"/>
                </a:solidFill>
              </a:rPr>
              <a:t>New York ▪ Washington D.C. ▪ Pennsylvania ▪ New Jersey ▪ Massachusetts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9DB65-3241-4BA4-A15B-655A9C85CE1D}"/>
              </a:ext>
            </a:extLst>
          </p:cNvPr>
          <p:cNvSpPr/>
          <p:nvPr/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5BA4241-5442-4127-B7CD-48BBBF459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75688"/>
            <a:ext cx="3130537" cy="2979197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54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Please Vote!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9C70ED-6EB3-4D43-BD9E-B22DE4F8E0A6}"/>
              </a:ext>
            </a:extLst>
          </p:cNvPr>
          <p:cNvSpPr txBox="1"/>
          <p:nvPr/>
        </p:nvSpPr>
        <p:spPr>
          <a:xfrm>
            <a:off x="4155130" y="2203145"/>
            <a:ext cx="5943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/>
              <a:t>Nominated for 2020!</a:t>
            </a:r>
          </a:p>
          <a:p>
            <a:endParaRPr lang="en-US" dirty="0"/>
          </a:p>
          <a:p>
            <a:r>
              <a:rPr lang="en-US" dirty="0"/>
              <a:t>New York Law Journal</a:t>
            </a:r>
          </a:p>
          <a:p>
            <a:r>
              <a:rPr lang="en-US" b="1" dirty="0"/>
              <a:t>Question #67 - Best Legal Staffing Provider</a:t>
            </a:r>
            <a:r>
              <a:rPr lang="en-US" dirty="0"/>
              <a:t> (Legal/Litigation Support Staffing)</a:t>
            </a:r>
          </a:p>
          <a:p>
            <a:r>
              <a:rPr lang="en-US" dirty="0">
                <a:hlinkClick r:id="rId2"/>
              </a:rPr>
              <a:t>https://lnkd.in/dDNp_s3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The National Law Journal – Washington D.C.</a:t>
            </a:r>
          </a:p>
          <a:p>
            <a:r>
              <a:rPr lang="en-US" b="1" dirty="0"/>
              <a:t>Question #42 - Best National Staffing Agency</a:t>
            </a:r>
          </a:p>
          <a:p>
            <a:r>
              <a:rPr lang="en-US" dirty="0">
                <a:hlinkClick r:id="rId3"/>
              </a:rPr>
              <a:t>https://lnkd.in/dcKRmYG</a:t>
            </a:r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21DCD5-FD9F-454B-8B06-EA6E43BA10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2767" y="813707"/>
            <a:ext cx="4102964" cy="1261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1777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rgbClr val="005390"/>
      </a:dk1>
      <a:lt1>
        <a:sysClr val="window" lastClr="FFFFFF"/>
      </a:lt1>
      <a:dk2>
        <a:srgbClr val="23A1FF"/>
      </a:dk2>
      <a:lt2>
        <a:srgbClr val="E7E6E6"/>
      </a:lt2>
      <a:accent1>
        <a:srgbClr val="23A1F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55C304FE64743A9BB9ECCE8E12B64" ma:contentTypeVersion="13" ma:contentTypeDescription="Create a new document." ma:contentTypeScope="" ma:versionID="fea90c7f7b4aaee09dad0a916b91991c">
  <xsd:schema xmlns:xsd="http://www.w3.org/2001/XMLSchema" xmlns:xs="http://www.w3.org/2001/XMLSchema" xmlns:p="http://schemas.microsoft.com/office/2006/metadata/properties" xmlns:ns3="232186bf-00a2-4b31-b14f-b298844c0ac1" xmlns:ns4="204ad08a-a1bb-426f-812d-3c8b5c3fedcb" targetNamespace="http://schemas.microsoft.com/office/2006/metadata/properties" ma:root="true" ma:fieldsID="dffd760056406dc34306a7bb6fb136a2" ns3:_="" ns4:_="">
    <xsd:import namespace="232186bf-00a2-4b31-b14f-b298844c0ac1"/>
    <xsd:import namespace="204ad08a-a1bb-426f-812d-3c8b5c3fedc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186bf-00a2-4b31-b14f-b298844c0a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4ad08a-a1bb-426f-812d-3c8b5c3fedc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A8238A-CD70-438C-B76E-E79A99E3A7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4423A0-DED7-4DAA-8AB3-4028171C3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186bf-00a2-4b31-b14f-b298844c0ac1"/>
    <ds:schemaRef ds:uri="204ad08a-a1bb-426f-812d-3c8b5c3fed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73CC1D-6DA1-43B9-97DA-7F1204B0D205}">
  <ds:schemaRefs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204ad08a-a1bb-426f-812d-3c8b5c3fedcb"/>
    <ds:schemaRef ds:uri="http://www.w3.org/XML/1998/namespace"/>
    <ds:schemaRef ds:uri="232186bf-00a2-4b31-b14f-b298844c0ac1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1948</TotalTime>
  <Words>625</Words>
  <Application>Microsoft Office PowerPoint</Application>
  <PresentationFormat>Widescreen</PresentationFormat>
  <Paragraphs>104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Bodoni MT</vt:lpstr>
      <vt:lpstr>Calibri</vt:lpstr>
      <vt:lpstr>Calibri Light</vt:lpstr>
      <vt:lpstr>Office Theme</vt:lpstr>
      <vt:lpstr>Hiring Strategies in the New Normal  Tuesday, June 30 12:00 PM – 1:00 PM </vt:lpstr>
      <vt:lpstr>         Friedman Williams provides Full-Time Direct Hire, Contract and Temporary staffing geared towards Law Firms nationally</vt:lpstr>
      <vt:lpstr>Hiring Strategies in the New Normal:  </vt:lpstr>
      <vt:lpstr>PowerPoint Presentation</vt:lpstr>
      <vt:lpstr>PowerPoint Presentation</vt:lpstr>
      <vt:lpstr>PowerPoint Presentation</vt:lpstr>
      <vt:lpstr> </vt:lpstr>
      <vt:lpstr> </vt:lpstr>
      <vt:lpstr>Please Vote!</vt:lpstr>
      <vt:lpstr>Q&amp;A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Security Concepts: Core skills for Security Engineers and advancing your career   May 8th 9:00 AM</dc:title>
  <dc:creator>Paula Kurtzman</dc:creator>
  <cp:lastModifiedBy>MRD-LG</cp:lastModifiedBy>
  <cp:revision>48</cp:revision>
  <dcterms:created xsi:type="dcterms:W3CDTF">2020-05-06T17:59:47Z</dcterms:created>
  <dcterms:modified xsi:type="dcterms:W3CDTF">2020-07-10T21:35:55Z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0x0101002D855C304FE64743A9BB9ECCE8E12B64</vt:lpwstr>
  </property>
</Properties>
</file>