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24"/>
  </p:notesMasterIdLst>
  <p:handoutMasterIdLst>
    <p:handoutMasterId r:id="rId25"/>
  </p:handoutMasterIdLst>
  <p:sldIdLst>
    <p:sldId id="286" r:id="rId3"/>
    <p:sldId id="403" r:id="rId4"/>
    <p:sldId id="407" r:id="rId5"/>
    <p:sldId id="408" r:id="rId6"/>
    <p:sldId id="409" r:id="rId7"/>
    <p:sldId id="400" r:id="rId8"/>
    <p:sldId id="401" r:id="rId9"/>
    <p:sldId id="330" r:id="rId10"/>
    <p:sldId id="411" r:id="rId11"/>
    <p:sldId id="412" r:id="rId12"/>
    <p:sldId id="413" r:id="rId13"/>
    <p:sldId id="312" r:id="rId14"/>
    <p:sldId id="361" r:id="rId15"/>
    <p:sldId id="375" r:id="rId16"/>
    <p:sldId id="395" r:id="rId17"/>
    <p:sldId id="380" r:id="rId18"/>
    <p:sldId id="397" r:id="rId19"/>
    <p:sldId id="399" r:id="rId20"/>
    <p:sldId id="414" r:id="rId21"/>
    <p:sldId id="415" r:id="rId22"/>
    <p:sldId id="382" r:id="rId23"/>
  </p:sldIdLst>
  <p:sldSz cx="10058400" cy="77724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29B"/>
    <a:srgbClr val="862D00"/>
    <a:srgbClr val="889A44"/>
    <a:srgbClr val="0077C0"/>
    <a:srgbClr val="0068AC"/>
    <a:srgbClr val="42A0C6"/>
    <a:srgbClr val="0064A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9" autoAdjust="0"/>
    <p:restoredTop sz="86412" autoAdjust="0"/>
  </p:normalViewPr>
  <p:slideViewPr>
    <p:cSldViewPr snapToGrid="0">
      <p:cViewPr varScale="1">
        <p:scale>
          <a:sx n="66" d="100"/>
          <a:sy n="66" d="100"/>
        </p:scale>
        <p:origin x="1051" y="48"/>
      </p:cViewPr>
      <p:guideLst>
        <p:guide orient="horz" pos="1008"/>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3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1126" cy="366059"/>
          </a:xfrm>
          <a:prstGeom prst="rect">
            <a:avLst/>
          </a:prstGeom>
        </p:spPr>
        <p:txBody>
          <a:bodyPr vert="horz" lIns="86735" tIns="43367" rIns="86735" bIns="43367" rtlCol="0"/>
          <a:lstStyle>
            <a:lvl1pPr algn="l">
              <a:defRPr sz="1100"/>
            </a:lvl1pPr>
          </a:lstStyle>
          <a:p>
            <a:endParaRPr lang="en-US"/>
          </a:p>
        </p:txBody>
      </p:sp>
      <p:sp>
        <p:nvSpPr>
          <p:cNvPr id="3" name="Date Placeholder 2"/>
          <p:cNvSpPr>
            <a:spLocks noGrp="1"/>
          </p:cNvSpPr>
          <p:nvPr>
            <p:ph type="dt" sz="quarter" idx="1"/>
          </p:nvPr>
        </p:nvSpPr>
        <p:spPr>
          <a:xfrm>
            <a:off x="5438561" y="1"/>
            <a:ext cx="4161126" cy="366059"/>
          </a:xfrm>
          <a:prstGeom prst="rect">
            <a:avLst/>
          </a:prstGeom>
        </p:spPr>
        <p:txBody>
          <a:bodyPr vert="horz" lIns="86735" tIns="43367" rIns="86735" bIns="43367" rtlCol="0"/>
          <a:lstStyle>
            <a:lvl1pPr algn="r">
              <a:defRPr sz="1100"/>
            </a:lvl1pPr>
          </a:lstStyle>
          <a:p>
            <a:fld id="{A433E5EA-FFDC-9841-A675-44C7A1126E13}" type="datetime1">
              <a:rPr lang="en-US" smtClean="0"/>
              <a:t>7/10/2020</a:t>
            </a:fld>
            <a:endParaRPr lang="en-US"/>
          </a:p>
        </p:txBody>
      </p:sp>
      <p:sp>
        <p:nvSpPr>
          <p:cNvPr id="4" name="Footer Placeholder 3"/>
          <p:cNvSpPr>
            <a:spLocks noGrp="1"/>
          </p:cNvSpPr>
          <p:nvPr>
            <p:ph type="ftr" sz="quarter" idx="2"/>
          </p:nvPr>
        </p:nvSpPr>
        <p:spPr>
          <a:xfrm>
            <a:off x="1" y="6947648"/>
            <a:ext cx="4161126" cy="366059"/>
          </a:xfrm>
          <a:prstGeom prst="rect">
            <a:avLst/>
          </a:prstGeom>
        </p:spPr>
        <p:txBody>
          <a:bodyPr vert="horz" lIns="86735" tIns="43367" rIns="86735" bIns="43367" rtlCol="0" anchor="b"/>
          <a:lstStyle>
            <a:lvl1pPr algn="l">
              <a:defRPr sz="1100"/>
            </a:lvl1pPr>
          </a:lstStyle>
          <a:p>
            <a:endParaRPr lang="en-US"/>
          </a:p>
        </p:txBody>
      </p:sp>
      <p:sp>
        <p:nvSpPr>
          <p:cNvPr id="5" name="Slide Number Placeholder 4"/>
          <p:cNvSpPr>
            <a:spLocks noGrp="1"/>
          </p:cNvSpPr>
          <p:nvPr>
            <p:ph type="sldNum" sz="quarter" idx="3"/>
          </p:nvPr>
        </p:nvSpPr>
        <p:spPr>
          <a:xfrm>
            <a:off x="5438561" y="6946766"/>
            <a:ext cx="4161126" cy="366059"/>
          </a:xfrm>
          <a:prstGeom prst="rect">
            <a:avLst/>
          </a:prstGeom>
        </p:spPr>
        <p:txBody>
          <a:bodyPr vert="horz" lIns="86735" tIns="43367" rIns="86735" bIns="43367" rtlCol="0" anchor="b"/>
          <a:lstStyle>
            <a:lvl1pPr algn="r">
              <a:defRPr sz="1100"/>
            </a:lvl1pPr>
          </a:lstStyle>
          <a:p>
            <a:fld id="{D372A643-2B32-8849-9F59-E01985CF2196}" type="slidenum">
              <a:rPr lang="en-US" smtClean="0"/>
              <a:t>‹#›</a:t>
            </a:fld>
            <a:endParaRPr lang="en-US" dirty="0"/>
          </a:p>
        </p:txBody>
      </p:sp>
    </p:spTree>
    <p:extLst>
      <p:ext uri="{BB962C8B-B14F-4D97-AF65-F5344CB8AC3E}">
        <p14:creationId xmlns:p14="http://schemas.microsoft.com/office/powerpoint/2010/main" val="3906921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1126" cy="366059"/>
          </a:xfrm>
          <a:prstGeom prst="rect">
            <a:avLst/>
          </a:prstGeom>
        </p:spPr>
        <p:txBody>
          <a:bodyPr vert="horz" lIns="86735" tIns="43367" rIns="86735" bIns="43367" rtlCol="0"/>
          <a:lstStyle>
            <a:lvl1pPr algn="l">
              <a:defRPr sz="1100"/>
            </a:lvl1pPr>
          </a:lstStyle>
          <a:p>
            <a:endParaRPr lang="en-US"/>
          </a:p>
        </p:txBody>
      </p:sp>
      <p:sp>
        <p:nvSpPr>
          <p:cNvPr id="3" name="Date Placeholder 2"/>
          <p:cNvSpPr>
            <a:spLocks noGrp="1"/>
          </p:cNvSpPr>
          <p:nvPr>
            <p:ph type="dt" idx="1"/>
          </p:nvPr>
        </p:nvSpPr>
        <p:spPr>
          <a:xfrm>
            <a:off x="5438561" y="1"/>
            <a:ext cx="4161126" cy="366059"/>
          </a:xfrm>
          <a:prstGeom prst="rect">
            <a:avLst/>
          </a:prstGeom>
        </p:spPr>
        <p:txBody>
          <a:bodyPr vert="horz" lIns="86735" tIns="43367" rIns="86735" bIns="43367" rtlCol="0"/>
          <a:lstStyle>
            <a:lvl1pPr algn="r">
              <a:defRPr sz="1100"/>
            </a:lvl1pPr>
          </a:lstStyle>
          <a:p>
            <a:fld id="{65C75238-45F8-744F-9B35-75EBA9F0403F}" type="datetime1">
              <a:rPr lang="en-US" smtClean="0"/>
              <a:t>7/10/2020</a:t>
            </a:fld>
            <a:endParaRPr lang="en-US"/>
          </a:p>
        </p:txBody>
      </p:sp>
      <p:sp>
        <p:nvSpPr>
          <p:cNvPr id="4" name="Slide Image Placeholder 3"/>
          <p:cNvSpPr>
            <a:spLocks noGrp="1" noRot="1" noChangeAspect="1"/>
          </p:cNvSpPr>
          <p:nvPr>
            <p:ph type="sldImg" idx="2"/>
          </p:nvPr>
        </p:nvSpPr>
        <p:spPr>
          <a:xfrm>
            <a:off x="3025775" y="547688"/>
            <a:ext cx="3549650" cy="2743200"/>
          </a:xfrm>
          <a:prstGeom prst="rect">
            <a:avLst/>
          </a:prstGeom>
          <a:noFill/>
          <a:ln w="12700">
            <a:solidFill>
              <a:prstClr val="black"/>
            </a:solidFill>
          </a:ln>
        </p:spPr>
        <p:txBody>
          <a:bodyPr vert="horz" lIns="86735" tIns="43367" rIns="86735" bIns="43367" rtlCol="0" anchor="ctr"/>
          <a:lstStyle/>
          <a:p>
            <a:endParaRPr lang="en-US"/>
          </a:p>
        </p:txBody>
      </p:sp>
      <p:sp>
        <p:nvSpPr>
          <p:cNvPr id="5" name="Notes Placeholder 4"/>
          <p:cNvSpPr>
            <a:spLocks noGrp="1"/>
          </p:cNvSpPr>
          <p:nvPr>
            <p:ph type="body" sz="quarter" idx="3"/>
          </p:nvPr>
        </p:nvSpPr>
        <p:spPr>
          <a:xfrm>
            <a:off x="960727" y="3475318"/>
            <a:ext cx="7679748" cy="3291541"/>
          </a:xfrm>
          <a:prstGeom prst="rect">
            <a:avLst/>
          </a:prstGeom>
        </p:spPr>
        <p:txBody>
          <a:bodyPr vert="horz" lIns="86735" tIns="43367" rIns="86735" bIns="433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7648"/>
            <a:ext cx="4161126" cy="366059"/>
          </a:xfrm>
          <a:prstGeom prst="rect">
            <a:avLst/>
          </a:prstGeom>
        </p:spPr>
        <p:txBody>
          <a:bodyPr vert="horz" lIns="86735" tIns="43367" rIns="86735" bIns="43367" rtlCol="0" anchor="b"/>
          <a:lstStyle>
            <a:lvl1pPr algn="l">
              <a:defRPr sz="1100"/>
            </a:lvl1pPr>
          </a:lstStyle>
          <a:p>
            <a:endParaRPr lang="en-US"/>
          </a:p>
        </p:txBody>
      </p:sp>
      <p:sp>
        <p:nvSpPr>
          <p:cNvPr id="7" name="Slide Number Placeholder 6"/>
          <p:cNvSpPr>
            <a:spLocks noGrp="1"/>
          </p:cNvSpPr>
          <p:nvPr>
            <p:ph type="sldNum" sz="quarter" idx="5"/>
          </p:nvPr>
        </p:nvSpPr>
        <p:spPr>
          <a:xfrm>
            <a:off x="5438561" y="6947648"/>
            <a:ext cx="4161126" cy="366059"/>
          </a:xfrm>
          <a:prstGeom prst="rect">
            <a:avLst/>
          </a:prstGeom>
        </p:spPr>
        <p:txBody>
          <a:bodyPr vert="horz" lIns="86735" tIns="43367" rIns="86735" bIns="43367" rtlCol="0" anchor="b"/>
          <a:lstStyle>
            <a:lvl1pPr algn="r">
              <a:defRPr sz="1100"/>
            </a:lvl1pPr>
          </a:lstStyle>
          <a:p>
            <a:fld id="{D55F1CEA-E05A-AD4C-8792-9C3EA74D1908}" type="slidenum">
              <a:rPr lang="en-US" smtClean="0"/>
              <a:t>‹#›</a:t>
            </a:fld>
            <a:endParaRPr lang="en-US"/>
          </a:p>
        </p:txBody>
      </p:sp>
    </p:spTree>
    <p:extLst>
      <p:ext uri="{BB962C8B-B14F-4D97-AF65-F5344CB8AC3E}">
        <p14:creationId xmlns:p14="http://schemas.microsoft.com/office/powerpoint/2010/main" val="27882815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1</a:t>
            </a:fld>
            <a:endParaRPr lang="en-US"/>
          </a:p>
        </p:txBody>
      </p:sp>
    </p:spTree>
    <p:extLst>
      <p:ext uri="{BB962C8B-B14F-4D97-AF65-F5344CB8AC3E}">
        <p14:creationId xmlns:p14="http://schemas.microsoft.com/office/powerpoint/2010/main" val="150397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LDI ELEVATE MOBILE </a:t>
            </a:r>
            <a:r>
              <a:rPr lang="en-US" sz="1200" b="0" i="0" u="none" strike="noStrike" kern="1200" dirty="0">
                <a:solidFill>
                  <a:schemeClr val="tx1"/>
                </a:solidFill>
                <a:effectLst/>
                <a:latin typeface="+mn-lt"/>
                <a:ea typeface="+mn-ea"/>
                <a:cs typeface="+mn-cs"/>
              </a:rPr>
              <a:t>transforms your phone into an essential collaboration tool, making teamwork on-the-go easier than ever. See who is available, chat with colleagues, and manage voicemails - anytime, anywhere.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Extend your business phone number and extension to your mobile phone, so you can place and receive calls on- the-go or even transfer calls from your desktop phone to your mobile device - seamlessly, without interruption.</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Your full desktop chat history is synchronized with your mobile device so you can stay connected and continue conversations no matter where you are.</a:t>
            </a:r>
          </a:p>
          <a:p>
            <a:pPr marL="171450" indent="-171450" rtl="0" eaLnBrk="1" fontAlgn="t" latinLnBrk="0" hangingPunct="1">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LDI ELEVATE DESKTOP </a:t>
            </a:r>
            <a:r>
              <a:rPr lang="en-US" sz="1200" b="0" i="0" u="none" strike="noStrike" kern="1200" dirty="0">
                <a:solidFill>
                  <a:schemeClr val="tx1"/>
                </a:solidFill>
                <a:effectLst/>
                <a:latin typeface="+mn-lt"/>
                <a:ea typeface="+mn-ea"/>
                <a:cs typeface="+mn-cs"/>
              </a:rPr>
              <a:t>brings essential collaboration tools together so employees can see who is available, chat with colleagues, place and receive calls, share screens, start video calls and share files - all from one application.</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Have the flexibility to use your desktop application to place and receive calls in two ways, either as a call controller for your associated desk phone or as a softphone from your PC or Mac.</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One place to see the availability of coworkers, place a phone call, start team chat and launch a video conference.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With the Elevate UC desktop and mobile applications, you take your contacts, files, and conversations with you - wherever you are.</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LDI ELEVATE MEETING &amp; VIDEOCONFERENCING </a:t>
            </a:r>
            <a:r>
              <a:rPr lang="en-US" sz="1200" b="0" i="0" u="none" strike="noStrike" kern="1200" dirty="0">
                <a:solidFill>
                  <a:schemeClr val="tx1"/>
                </a:solidFill>
                <a:effectLst/>
                <a:latin typeface="+mn-lt"/>
                <a:ea typeface="+mn-ea"/>
                <a:cs typeface="+mn-cs"/>
              </a:rPr>
              <a:t>includes easy-to-use, reliable meeting and video collaboration.</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HD video conferencing eliminates unnecessary travel and empowers teams with remote members to be more productive.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The computer desktop can be shared with team members in real time, improving collaboration and speed of decision making.</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Meetings and Videoconferences include a conference dial-in number and customized URL.</a:t>
            </a:r>
          </a:p>
          <a:p>
            <a:pPr marL="171450" indent="-171450" rtl="0" eaLnBrk="1" fontAlgn="t" latinLnBrk="0" hangingPunct="1">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LDI ELEVATE FILE SHARING &amp; SECURITY </a:t>
            </a:r>
            <a:r>
              <a:rPr lang="en-US" sz="1200" b="0" i="0" u="none" strike="noStrike" kern="1200" dirty="0">
                <a:solidFill>
                  <a:schemeClr val="tx1"/>
                </a:solidFill>
                <a:effectLst/>
                <a:latin typeface="+mn-lt"/>
                <a:ea typeface="+mn-ea"/>
                <a:cs typeface="+mn-cs"/>
              </a:rPr>
              <a:t>enables file sync and sharing with backup for desktops, mobile devices, and file servers. It also includes:</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the most current version of files from any device.</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easy and secure file sharing.</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integration with Windows File Server, Exchange, Outlook, Active Directory, Office, and Office 365.</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full control over files, users, devices, and sharing activities.</a:t>
            </a:r>
          </a:p>
          <a:p>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18</a:t>
            </a:fld>
            <a:endParaRPr lang="en-US"/>
          </a:p>
        </p:txBody>
      </p:sp>
    </p:spTree>
    <p:extLst>
      <p:ext uri="{BB962C8B-B14F-4D97-AF65-F5344CB8AC3E}">
        <p14:creationId xmlns:p14="http://schemas.microsoft.com/office/powerpoint/2010/main" val="205614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the civil unrest,</a:t>
            </a:r>
            <a:r>
              <a:rPr lang="en-US" baseline="0" dirty="0"/>
              <a:t> political divide stirring up our social and economic worlds, we are all called upon to give a little more of ourselves, be a better version of ourselves and understand how we fit into the communities and the world around us.</a:t>
            </a:r>
          </a:p>
          <a:p>
            <a:endParaRPr lang="en-US" baseline="0" dirty="0"/>
          </a:p>
          <a:p>
            <a:r>
              <a:rPr lang="en-US" baseline="0" dirty="0"/>
              <a:t>Business challenges are not a new story.  They seem to come in cycles and sometimes even the worst of crises brings out the best in us.</a:t>
            </a:r>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2</a:t>
            </a:fld>
            <a:endParaRPr lang="en-US"/>
          </a:p>
        </p:txBody>
      </p:sp>
    </p:spTree>
    <p:extLst>
      <p:ext uri="{BB962C8B-B14F-4D97-AF65-F5344CB8AC3E}">
        <p14:creationId xmlns:p14="http://schemas.microsoft.com/office/powerpoint/2010/main" val="417660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to relate the 9/11 Deutsche Bank story.</a:t>
            </a:r>
            <a:r>
              <a:rPr lang="en-US" baseline="0" dirty="0"/>
              <a:t> </a:t>
            </a:r>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3</a:t>
            </a:fld>
            <a:endParaRPr lang="en-US"/>
          </a:p>
        </p:txBody>
      </p:sp>
    </p:spTree>
    <p:extLst>
      <p:ext uri="{BB962C8B-B14F-4D97-AF65-F5344CB8AC3E}">
        <p14:creationId xmlns:p14="http://schemas.microsoft.com/office/powerpoint/2010/main" val="181885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LDI has</a:t>
            </a:r>
            <a:r>
              <a:rPr lang="en-US" baseline="0" dirty="0"/>
              <a:t> a history providing solutions, even when the events are potentially catastrophic.</a:t>
            </a:r>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4</a:t>
            </a:fld>
            <a:endParaRPr lang="en-US"/>
          </a:p>
        </p:txBody>
      </p:sp>
    </p:spTree>
    <p:extLst>
      <p:ext uri="{BB962C8B-B14F-4D97-AF65-F5344CB8AC3E}">
        <p14:creationId xmlns:p14="http://schemas.microsoft.com/office/powerpoint/2010/main" val="251859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nice to have skills and an extensive </a:t>
            </a:r>
            <a:r>
              <a:rPr lang="en-US" baseline="0" dirty="0"/>
              <a:t>‘ToolBox’ to draw on – especially when there is a crisis or pandemic! </a:t>
            </a:r>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6</a:t>
            </a:fld>
            <a:endParaRPr lang="en-US"/>
          </a:p>
        </p:txBody>
      </p:sp>
    </p:spTree>
    <p:extLst>
      <p:ext uri="{BB962C8B-B14F-4D97-AF65-F5344CB8AC3E}">
        <p14:creationId xmlns:p14="http://schemas.microsoft.com/office/powerpoint/2010/main" val="132767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t>
            </a:r>
          </a:p>
        </p:txBody>
      </p:sp>
      <p:sp>
        <p:nvSpPr>
          <p:cNvPr id="4" name="Slide Number Placeholder 3"/>
          <p:cNvSpPr>
            <a:spLocks noGrp="1"/>
          </p:cNvSpPr>
          <p:nvPr>
            <p:ph type="sldNum" sz="quarter" idx="10"/>
          </p:nvPr>
        </p:nvSpPr>
        <p:spPr/>
        <p:txBody>
          <a:bodyPr/>
          <a:lstStyle/>
          <a:p>
            <a:fld id="{D55F1CEA-E05A-AD4C-8792-9C3EA74D190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1681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11</a:t>
            </a:fld>
            <a:endParaRPr lang="en-US"/>
          </a:p>
        </p:txBody>
      </p:sp>
    </p:spTree>
    <p:extLst>
      <p:ext uri="{BB962C8B-B14F-4D97-AF65-F5344CB8AC3E}">
        <p14:creationId xmlns:p14="http://schemas.microsoft.com/office/powerpoint/2010/main" val="423663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12</a:t>
            </a:fld>
            <a:endParaRPr lang="en-US"/>
          </a:p>
        </p:txBody>
      </p:sp>
    </p:spTree>
    <p:extLst>
      <p:ext uri="{BB962C8B-B14F-4D97-AF65-F5344CB8AC3E}">
        <p14:creationId xmlns:p14="http://schemas.microsoft.com/office/powerpoint/2010/main" val="3492049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F1CEA-E05A-AD4C-8792-9C3EA74D1908}" type="slidenum">
              <a:rPr lang="en-US" smtClean="0"/>
              <a:t>15</a:t>
            </a:fld>
            <a:endParaRPr lang="en-US"/>
          </a:p>
        </p:txBody>
      </p:sp>
    </p:spTree>
    <p:extLst>
      <p:ext uri="{BB962C8B-B14F-4D97-AF65-F5344CB8AC3E}">
        <p14:creationId xmlns:p14="http://schemas.microsoft.com/office/powerpoint/2010/main" val="770422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ide Cover_Anniversary">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6671" y="3314700"/>
            <a:ext cx="3305059" cy="1143000"/>
          </a:xfrm>
          <a:prstGeom prst="rect">
            <a:avLst/>
          </a:prstGeom>
        </p:spPr>
      </p:pic>
    </p:spTree>
    <p:extLst>
      <p:ext uri="{BB962C8B-B14F-4D97-AF65-F5344CB8AC3E}">
        <p14:creationId xmlns:p14="http://schemas.microsoft.com/office/powerpoint/2010/main" val="357972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side Cover">
    <p:bg>
      <p:bgPr>
        <a:solidFill>
          <a:schemeClr val="bg1"/>
        </a:solidFill>
        <a:effectLst/>
      </p:bgPr>
    </p:bg>
    <p:spTree>
      <p:nvGrpSpPr>
        <p:cNvPr id="1" name=""/>
        <p:cNvGrpSpPr/>
        <p:nvPr/>
      </p:nvGrpSpPr>
      <p:grpSpPr>
        <a:xfrm>
          <a:off x="0" y="0"/>
          <a:ext cx="0" cy="0"/>
          <a:chOff x="0" y="0"/>
          <a:chExt cx="0" cy="0"/>
        </a:xfrm>
      </p:grpSpPr>
      <p:pic>
        <p:nvPicPr>
          <p:cNvPr id="2" name="Picture 1" descr="ldi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8224" y="3390900"/>
            <a:ext cx="1281953" cy="990600"/>
          </a:xfrm>
          <a:prstGeom prst="rect">
            <a:avLst/>
          </a:prstGeom>
        </p:spPr>
      </p:pic>
    </p:spTree>
    <p:extLst>
      <p:ext uri="{BB962C8B-B14F-4D97-AF65-F5344CB8AC3E}">
        <p14:creationId xmlns:p14="http://schemas.microsoft.com/office/powerpoint/2010/main" val="385291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bg1"/>
        </a:solidFill>
        <a:effectLst/>
      </p:bgPr>
    </p:bg>
    <p:spTree>
      <p:nvGrpSpPr>
        <p:cNvPr id="1" name=""/>
        <p:cNvGrpSpPr/>
        <p:nvPr/>
      </p:nvGrpSpPr>
      <p:grpSpPr>
        <a:xfrm>
          <a:off x="0" y="0"/>
          <a:ext cx="0" cy="0"/>
          <a:chOff x="0" y="0"/>
          <a:chExt cx="0" cy="0"/>
        </a:xfrm>
      </p:grpSpPr>
      <p:pic>
        <p:nvPicPr>
          <p:cNvPr id="49" name="Picture 48" descr="Cover-Equipment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50" name="object 13"/>
          <p:cNvSpPr txBox="1"/>
          <p:nvPr userDrawn="1"/>
        </p:nvSpPr>
        <p:spPr>
          <a:xfrm>
            <a:off x="1738423" y="3706860"/>
            <a:ext cx="7826161" cy="430887"/>
          </a:xfrm>
          <a:prstGeom prst="rect">
            <a:avLst/>
          </a:prstGeom>
        </p:spPr>
        <p:txBody>
          <a:bodyPr vert="horz" wrap="square" lIns="0" tIns="0" rIns="0" bIns="0" rtlCol="0">
            <a:spAutoFit/>
          </a:bodyPr>
          <a:lstStyle/>
          <a:p>
            <a:pPr marL="12700" algn="just"/>
            <a:r>
              <a:rPr lang="en-US" sz="2800" b="1" spc="300" dirty="0">
                <a:solidFill>
                  <a:srgbClr val="0065A4"/>
                </a:solidFill>
                <a:latin typeface="Impact"/>
                <a:cs typeface="Impact"/>
              </a:rPr>
              <a:t>BUILDING STRATEGIC PARTNERSHIPS</a:t>
            </a:r>
            <a:endParaRPr sz="2800" spc="300" dirty="0">
              <a:solidFill>
                <a:srgbClr val="0065A4"/>
              </a:solidFill>
              <a:latin typeface="Impact"/>
              <a:cs typeface="Impact"/>
            </a:endParaRPr>
          </a:p>
        </p:txBody>
      </p:sp>
    </p:spTree>
    <p:extLst>
      <p:ext uri="{BB962C8B-B14F-4D97-AF65-F5344CB8AC3E}">
        <p14:creationId xmlns:p14="http://schemas.microsoft.com/office/powerpoint/2010/main" val="3370378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object 2"/>
          <p:cNvSpPr/>
          <p:nvPr userDrawn="1"/>
        </p:nvSpPr>
        <p:spPr>
          <a:xfrm>
            <a:off x="906215" y="3849052"/>
            <a:ext cx="8458200"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pPr algn="r"/>
            <a:endParaRPr sz="1800"/>
          </a:p>
        </p:txBody>
      </p:sp>
      <p:sp>
        <p:nvSpPr>
          <p:cNvPr id="9" name="object 3"/>
          <p:cNvSpPr/>
          <p:nvPr userDrawn="1"/>
        </p:nvSpPr>
        <p:spPr>
          <a:xfrm>
            <a:off x="906215" y="4696853"/>
            <a:ext cx="8458200"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pPr algn="r"/>
            <a:endParaRPr sz="1800"/>
          </a:p>
        </p:txBody>
      </p:sp>
      <p:sp>
        <p:nvSpPr>
          <p:cNvPr id="10" name="object 4"/>
          <p:cNvSpPr txBox="1"/>
          <p:nvPr userDrawn="1"/>
        </p:nvSpPr>
        <p:spPr>
          <a:xfrm>
            <a:off x="6199606" y="4054684"/>
            <a:ext cx="3192395" cy="400687"/>
          </a:xfrm>
          <a:prstGeom prst="rect">
            <a:avLst/>
          </a:prstGeom>
        </p:spPr>
        <p:txBody>
          <a:bodyPr vert="horz" wrap="square" lIns="0" tIns="0" rIns="0" bIns="0" rtlCol="0">
            <a:spAutoFit/>
          </a:bodyPr>
          <a:lstStyle/>
          <a:p>
            <a:pPr algn="r">
              <a:lnSpc>
                <a:spcPct val="120000"/>
              </a:lnSpc>
              <a:tabLst>
                <a:tab pos="628650" algn="l"/>
              </a:tabLst>
            </a:pPr>
            <a:r>
              <a:rPr lang="en-US" sz="2400" b="1" i="0" u="none" spc="200" baseline="0" dirty="0">
                <a:solidFill>
                  <a:srgbClr val="0064A3"/>
                </a:solidFill>
                <a:latin typeface="Century Gothic"/>
                <a:cs typeface="Century Gothic"/>
              </a:rPr>
              <a:t>www.myLDI.com</a:t>
            </a:r>
            <a:endParaRPr sz="2400" b="1" i="0" u="none" spc="200" baseline="0" dirty="0">
              <a:latin typeface="Century Gothic"/>
              <a:cs typeface="Century Gothic"/>
            </a:endParaRPr>
          </a:p>
        </p:txBody>
      </p:sp>
      <p:graphicFrame>
        <p:nvGraphicFramePr>
          <p:cNvPr id="11" name="object 6"/>
          <p:cNvGraphicFramePr>
            <a:graphicFrameLocks noGrp="1"/>
          </p:cNvGraphicFramePr>
          <p:nvPr userDrawn="1">
            <p:extLst>
              <p:ext uri="{D42A27DB-BD31-4B8C-83A1-F6EECF244321}">
                <p14:modId xmlns:p14="http://schemas.microsoft.com/office/powerpoint/2010/main" val="3773533159"/>
              </p:ext>
            </p:extLst>
          </p:nvPr>
        </p:nvGraphicFramePr>
        <p:xfrm>
          <a:off x="791915" y="4860866"/>
          <a:ext cx="8686800" cy="2300157"/>
        </p:xfrm>
        <a:graphic>
          <a:graphicData uri="http://schemas.openxmlformats.org/drawingml/2006/table">
            <a:tbl>
              <a:tblPr firstRow="1" bandRow="1">
                <a:tableStyleId>{2D5ABB26-0587-4C30-8999-92F81FD0307C}</a:tableStyleId>
              </a:tblPr>
              <a:tblGrid>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1447800">
                  <a:extLst>
                    <a:ext uri="{9D8B030D-6E8A-4147-A177-3AD203B41FA5}">
                      <a16:colId xmlns:a16="http://schemas.microsoft.com/office/drawing/2014/main" val="1041055578"/>
                    </a:ext>
                  </a:extLst>
                </a:gridCol>
              </a:tblGrid>
              <a:tr h="404407">
                <a:tc gridSpan="5">
                  <a:txBody>
                    <a:bodyPr/>
                    <a:lstStyle/>
                    <a:p>
                      <a:pPr algn="ctr">
                        <a:lnSpc>
                          <a:spcPct val="100000"/>
                        </a:lnSpc>
                      </a:pPr>
                      <a:endParaRPr sz="900" dirty="0">
                        <a:latin typeface="Century Gothic"/>
                        <a:cs typeface="Century Gothic"/>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0064A3"/>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pPr>
                      <a:endParaRPr sz="900" dirty="0">
                        <a:latin typeface="Century Gothic"/>
                        <a:cs typeface="Century Gothic"/>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0"/>
                  </a:ext>
                </a:extLst>
              </a:tr>
              <a:tr h="278987">
                <a:tc>
                  <a:txBody>
                    <a:bodyPr/>
                    <a:lstStyle/>
                    <a:p>
                      <a:pPr marL="24130" algn="ctr">
                        <a:lnSpc>
                          <a:spcPct val="100000"/>
                        </a:lnSpc>
                      </a:pPr>
                      <a:r>
                        <a:rPr sz="1100" b="1" u="sng" spc="20" dirty="0">
                          <a:solidFill>
                            <a:srgbClr val="FFFFFF"/>
                          </a:solidFill>
                          <a:latin typeface="Century Gothic"/>
                          <a:cs typeface="Century Gothic"/>
                        </a:rPr>
                        <a:t>NEW YORK</a:t>
                      </a:r>
                      <a:endParaRPr sz="1100" spc="20" dirty="0">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22860" algn="ctr">
                        <a:lnSpc>
                          <a:spcPct val="100000"/>
                        </a:lnSpc>
                      </a:pPr>
                      <a:endParaRPr sz="1100" spc="20" dirty="0">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sz="1100" b="1" u="sng" spc="20" dirty="0">
                          <a:solidFill>
                            <a:srgbClr val="FFFFFF"/>
                          </a:solidFill>
                          <a:latin typeface="Century Gothic"/>
                          <a:cs typeface="Century Gothic"/>
                        </a:rPr>
                        <a:t>NEW JERSEY</a:t>
                      </a:r>
                      <a:endParaRPr sz="1100" spc="20" dirty="0">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22225" algn="ctr">
                        <a:lnSpc>
                          <a:spcPct val="100000"/>
                        </a:lnSpc>
                      </a:pPr>
                      <a:endParaRPr sz="1100" spc="20" dirty="0">
                        <a:solidFill>
                          <a:schemeClr val="bg1"/>
                        </a:solidFill>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1100" b="1" u="sng" spc="20" dirty="0">
                          <a:solidFill>
                            <a:schemeClr val="bg1"/>
                          </a:solidFill>
                          <a:latin typeface="Century Gothic"/>
                          <a:cs typeface="Century Gothic"/>
                        </a:rPr>
                        <a:t>CALIFORNIA</a:t>
                      </a:r>
                      <a:endParaRPr sz="1100" spc="20" dirty="0">
                        <a:solidFill>
                          <a:schemeClr val="bg1"/>
                        </a:solidFill>
                        <a:latin typeface="Century Gothic"/>
                        <a:cs typeface="Century Gothic"/>
                      </a:endParaRPr>
                    </a:p>
                  </a:txBody>
                  <a:tcPr marL="0" marR="0" marT="0" marB="0" anchor="ctr">
                    <a:lnL w="3175">
                      <a:noFill/>
                      <a:prstDash val="solid"/>
                    </a:lnL>
                    <a:lnR>
                      <a:noFill/>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1100" b="1" u="sng" spc="20" dirty="0">
                          <a:solidFill>
                            <a:schemeClr val="bg1"/>
                          </a:solidFill>
                          <a:latin typeface="Century Gothic"/>
                          <a:cs typeface="Century Gothic"/>
                        </a:rPr>
                        <a:t>CONNECTICUT</a:t>
                      </a:r>
                      <a:endParaRPr sz="1100" b="1" u="sng" spc="20" dirty="0">
                        <a:solidFill>
                          <a:schemeClr val="bg1"/>
                        </a:solidFill>
                        <a:latin typeface="Century Gothic"/>
                        <a:cs typeface="Century Gothic"/>
                      </a:endParaRPr>
                    </a:p>
                  </a:txBody>
                  <a:tcPr marL="0" marR="0" marT="0" marB="0" anchor="ctr">
                    <a:lnL w="3175">
                      <a:noFill/>
                      <a:prstDash val="soli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1"/>
                  </a:ext>
                </a:extLst>
              </a:tr>
              <a:tr h="500815">
                <a:tc>
                  <a:txBody>
                    <a:bodyPr/>
                    <a:lstStyle/>
                    <a:p>
                      <a:pPr marL="24130" algn="ctr">
                        <a:lnSpc>
                          <a:spcPct val="100000"/>
                        </a:lnSpc>
                      </a:pPr>
                      <a:r>
                        <a:rPr sz="1000" b="1" spc="20" dirty="0">
                          <a:solidFill>
                            <a:srgbClr val="FFFFFF"/>
                          </a:solidFill>
                          <a:latin typeface="Century Gothic"/>
                          <a:cs typeface="Century Gothic"/>
                        </a:rPr>
                        <a:t>LDI New York City</a:t>
                      </a:r>
                      <a:endParaRPr lang="en-US" sz="1000" b="1" spc="20" dirty="0">
                        <a:solidFill>
                          <a:srgbClr val="FFFFFF"/>
                        </a:solidFill>
                        <a:latin typeface="Century Gothic"/>
                        <a:cs typeface="Century Gothic"/>
                      </a:endParaRPr>
                    </a:p>
                    <a:p>
                      <a:pPr marL="24130" algn="ctr">
                        <a:lnSpc>
                          <a:spcPct val="100000"/>
                        </a:lnSpc>
                      </a:pPr>
                      <a:r>
                        <a:rPr lang="en-US" sz="1000" b="1" spc="20" dirty="0">
                          <a:solidFill>
                            <a:srgbClr val="FFFFFF"/>
                          </a:solidFill>
                          <a:latin typeface="Century Gothic"/>
                          <a:cs typeface="Century Gothic"/>
                        </a:rPr>
                        <a:t>Branch Office</a:t>
                      </a:r>
                      <a:endParaRPr sz="1000" spc="20" dirty="0">
                        <a:latin typeface="Century Gothic"/>
                        <a:cs typeface="Century Gothic"/>
                      </a:endParaRPr>
                    </a:p>
                  </a:txBody>
                  <a:tcPr marL="0" marR="0" marT="0" marB="0" anchor="ctr">
                    <a:lnL w="3175">
                      <a:noFill/>
                      <a:prstDash val="soli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860" algn="ctr">
                        <a:lnSpc>
                          <a:spcPct val="100000"/>
                        </a:lnSpc>
                      </a:pPr>
                      <a:r>
                        <a:rPr lang="en-US" sz="1000" b="1" spc="20" dirty="0">
                          <a:solidFill>
                            <a:srgbClr val="FFFFFF"/>
                          </a:solidFill>
                          <a:latin typeface="Century Gothic"/>
                          <a:cs typeface="Century Gothic"/>
                        </a:rPr>
                        <a:t>LDI Headquarters</a:t>
                      </a:r>
                    </a:p>
                    <a:p>
                      <a:pPr marL="22860" algn="ctr">
                        <a:lnSpc>
                          <a:spcPct val="100000"/>
                        </a:lnSpc>
                      </a:pPr>
                      <a:r>
                        <a:rPr lang="en-US" sz="1000" b="1" spc="20" dirty="0">
                          <a:solidFill>
                            <a:srgbClr val="FFFFFF"/>
                          </a:solidFill>
                          <a:latin typeface="Century Gothic"/>
                          <a:cs typeface="Century Gothic"/>
                        </a:rPr>
                        <a:t>and Long Island</a:t>
                      </a:r>
                    </a:p>
                    <a:p>
                      <a:pPr marL="22860" algn="ctr">
                        <a:lnSpc>
                          <a:spcPct val="100000"/>
                        </a:lnSpc>
                      </a:pPr>
                      <a:r>
                        <a:rPr lang="en-US" sz="1000" b="1" spc="20" dirty="0">
                          <a:solidFill>
                            <a:srgbClr val="FFFFFF"/>
                          </a:solidFill>
                          <a:latin typeface="Century Gothic"/>
                          <a:cs typeface="Century Gothic"/>
                        </a:rPr>
                        <a:t>Branch Office</a:t>
                      </a:r>
                      <a:endParaRPr sz="1000" spc="20" dirty="0">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1000" b="1" spc="20" dirty="0">
                          <a:solidFill>
                            <a:srgbClr val="FFFFFF"/>
                          </a:solidFill>
                          <a:latin typeface="Century Gothic"/>
                          <a:cs typeface="Century Gothic"/>
                        </a:rPr>
                        <a:t>LDI Southern NJ</a:t>
                      </a:r>
                    </a:p>
                    <a:p>
                      <a:pPr marL="36195" algn="ctr">
                        <a:lnSpc>
                          <a:spcPct val="100000"/>
                        </a:lnSpc>
                      </a:pPr>
                      <a:r>
                        <a:rPr lang="en-US" sz="1000" b="1" spc="20" dirty="0">
                          <a:solidFill>
                            <a:srgbClr val="FFFFFF"/>
                          </a:solidFill>
                          <a:latin typeface="Century Gothic"/>
                          <a:cs typeface="Century Gothic"/>
                        </a:rPr>
                        <a:t>Branch Office</a:t>
                      </a:r>
                      <a:endParaRPr sz="1000" spc="20" dirty="0">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225" algn="ctr">
                        <a:lnSpc>
                          <a:spcPct val="100000"/>
                        </a:lnSpc>
                      </a:pPr>
                      <a:r>
                        <a:rPr lang="en-US" sz="1000" b="1" spc="20" dirty="0">
                          <a:solidFill>
                            <a:schemeClr val="bg1"/>
                          </a:solidFill>
                          <a:latin typeface="Century Gothic"/>
                          <a:cs typeface="Century Gothic"/>
                        </a:rPr>
                        <a:t>LDI</a:t>
                      </a:r>
                      <a:r>
                        <a:rPr lang="en-US" sz="1000" b="1" spc="20" baseline="0" dirty="0">
                          <a:solidFill>
                            <a:schemeClr val="bg1"/>
                          </a:solidFill>
                          <a:latin typeface="Century Gothic"/>
                          <a:cs typeface="Century Gothic"/>
                        </a:rPr>
                        <a:t> Northern NJ</a:t>
                      </a:r>
                    </a:p>
                    <a:p>
                      <a:pPr marL="22225" algn="ctr">
                        <a:lnSpc>
                          <a:spcPct val="100000"/>
                        </a:lnSpc>
                      </a:pPr>
                      <a:r>
                        <a:rPr lang="en-US" sz="1000" b="1" spc="20" baseline="0" dirty="0">
                          <a:solidFill>
                            <a:schemeClr val="bg1"/>
                          </a:solidFill>
                          <a:latin typeface="Century Gothic"/>
                          <a:cs typeface="Century Gothic"/>
                        </a:rPr>
                        <a:t>Branch Office</a:t>
                      </a:r>
                      <a:endParaRPr sz="1000" spc="20" dirty="0">
                        <a:solidFill>
                          <a:schemeClr val="bg1"/>
                        </a:solidFill>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sz="1000" b="1" spc="20" dirty="0">
                          <a:solidFill>
                            <a:schemeClr val="bg1"/>
                          </a:solidFill>
                          <a:latin typeface="Century Gothic"/>
                          <a:cs typeface="Century Gothic"/>
                        </a:rPr>
                        <a:t>LDI </a:t>
                      </a:r>
                      <a:r>
                        <a:rPr lang="en-US" sz="1000" b="1" spc="20" dirty="0">
                          <a:solidFill>
                            <a:schemeClr val="bg1"/>
                          </a:solidFill>
                          <a:latin typeface="Century Gothic"/>
                          <a:cs typeface="Century Gothic"/>
                        </a:rPr>
                        <a:t>Southern California</a:t>
                      </a:r>
                    </a:p>
                    <a:p>
                      <a:pPr marL="36195" algn="ctr">
                        <a:lnSpc>
                          <a:spcPct val="100000"/>
                        </a:lnSpc>
                      </a:pPr>
                      <a:r>
                        <a:rPr lang="en-US" sz="1000" b="1" spc="20" dirty="0">
                          <a:solidFill>
                            <a:schemeClr val="bg1"/>
                          </a:solidFill>
                          <a:latin typeface="Century Gothic"/>
                          <a:cs typeface="Century Gothic"/>
                        </a:rPr>
                        <a:t>Branch Office</a:t>
                      </a:r>
                      <a:endParaRPr sz="1000" spc="2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1000" b="1" spc="20" dirty="0">
                          <a:solidFill>
                            <a:schemeClr val="bg1"/>
                          </a:solidFill>
                          <a:latin typeface="Century Gothic"/>
                          <a:cs typeface="Century Gothic"/>
                        </a:rPr>
                        <a:t>LDI Connecticut</a:t>
                      </a:r>
                    </a:p>
                    <a:p>
                      <a:pPr marL="36195" algn="ctr">
                        <a:lnSpc>
                          <a:spcPct val="100000"/>
                        </a:lnSpc>
                      </a:pPr>
                      <a:r>
                        <a:rPr lang="en-US" sz="1000" b="1" spc="20" dirty="0">
                          <a:solidFill>
                            <a:schemeClr val="bg1"/>
                          </a:solidFill>
                          <a:latin typeface="Century Gothic"/>
                          <a:cs typeface="Century Gothic"/>
                        </a:rPr>
                        <a:t>Branch Office</a:t>
                      </a:r>
                      <a:endParaRPr sz="1000" b="1" spc="2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2"/>
                  </a:ext>
                </a:extLst>
              </a:tr>
              <a:tr h="278987">
                <a:tc>
                  <a:txBody>
                    <a:bodyPr/>
                    <a:lstStyle/>
                    <a:p>
                      <a:pPr marL="24130" algn="ctr">
                        <a:lnSpc>
                          <a:spcPct val="100000"/>
                        </a:lnSpc>
                      </a:pPr>
                      <a:r>
                        <a:rPr sz="900" spc="-5" dirty="0">
                          <a:solidFill>
                            <a:srgbClr val="FFFFFF"/>
                          </a:solidFill>
                          <a:latin typeface="Century Gothic"/>
                          <a:cs typeface="Century Gothic"/>
                        </a:rPr>
                        <a:t>1500 Broadway, 10th</a:t>
                      </a:r>
                      <a:r>
                        <a:rPr sz="900" spc="-50" dirty="0">
                          <a:solidFill>
                            <a:srgbClr val="FFFFFF"/>
                          </a:solidFill>
                          <a:latin typeface="Century Gothic"/>
                          <a:cs typeface="Century Gothic"/>
                        </a:rPr>
                        <a:t> </a:t>
                      </a:r>
                      <a:r>
                        <a:rPr sz="900" dirty="0">
                          <a:solidFill>
                            <a:srgbClr val="FFFFFF"/>
                          </a:solidFill>
                          <a:latin typeface="Century Gothic"/>
                          <a:cs typeface="Century Gothic"/>
                        </a:rPr>
                        <a:t>Fl.</a:t>
                      </a:r>
                      <a:endParaRPr sz="900" dirty="0">
                        <a:latin typeface="Century Gothic"/>
                        <a:cs typeface="Century Gothic"/>
                      </a:endParaRPr>
                    </a:p>
                  </a:txBody>
                  <a:tcPr marL="0" marR="0" marT="0" marB="0" anchor="ctr">
                    <a:lnL w="3175">
                      <a:noFill/>
                      <a:prstDash val="soli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860" algn="ctr">
                        <a:lnSpc>
                          <a:spcPct val="100000"/>
                        </a:lnSpc>
                      </a:pPr>
                      <a:r>
                        <a:rPr sz="900" spc="-5" dirty="0">
                          <a:solidFill>
                            <a:srgbClr val="FFFFFF"/>
                          </a:solidFill>
                          <a:latin typeface="Century Gothic"/>
                          <a:cs typeface="Century Gothic"/>
                        </a:rPr>
                        <a:t>50 </a:t>
                      </a:r>
                      <a:r>
                        <a:rPr sz="900" dirty="0">
                          <a:solidFill>
                            <a:srgbClr val="FFFFFF"/>
                          </a:solidFill>
                          <a:latin typeface="Century Gothic"/>
                          <a:cs typeface="Century Gothic"/>
                        </a:rPr>
                        <a:t>Jericho</a:t>
                      </a:r>
                      <a:r>
                        <a:rPr sz="900" spc="-90" dirty="0">
                          <a:solidFill>
                            <a:srgbClr val="FFFFFF"/>
                          </a:solidFill>
                          <a:latin typeface="Century Gothic"/>
                          <a:cs typeface="Century Gothic"/>
                        </a:rPr>
                        <a:t> </a:t>
                      </a:r>
                      <a:r>
                        <a:rPr sz="900" dirty="0">
                          <a:solidFill>
                            <a:srgbClr val="FFFFFF"/>
                          </a:solidFill>
                          <a:latin typeface="Century Gothic"/>
                          <a:cs typeface="Century Gothic"/>
                        </a:rPr>
                        <a:t>Quadrangle</a:t>
                      </a:r>
                      <a:endParaRPr sz="900">
                        <a:latin typeface="Century Gothic"/>
                        <a:cs typeface="Century Gothic"/>
                      </a:endParaRPr>
                    </a:p>
                  </a:txBody>
                  <a:tcPr marL="0" marR="0" marT="0" marB="0" anchor="ctr">
                    <a:lnL w="3175" cap="flat" cmpd="sng" algn="ctr">
                      <a:noFill/>
                      <a:prstDash val="solid"/>
                      <a:round/>
                      <a:headEnd type="none" w="med" len="med"/>
                      <a:tailEnd type="none" w="med" len="me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spc="-5" dirty="0">
                          <a:solidFill>
                            <a:srgbClr val="FFFFFF"/>
                          </a:solidFill>
                          <a:latin typeface="Century Gothic"/>
                          <a:cs typeface="Century Gothic"/>
                        </a:rPr>
                        <a:t>2010 </a:t>
                      </a:r>
                      <a:r>
                        <a:rPr lang="en-US" sz="900" spc="-5" dirty="0" err="1">
                          <a:solidFill>
                            <a:srgbClr val="FFFFFF"/>
                          </a:solidFill>
                          <a:latin typeface="Century Gothic"/>
                          <a:cs typeface="Century Gothic"/>
                        </a:rPr>
                        <a:t>Eastpark</a:t>
                      </a:r>
                      <a:r>
                        <a:rPr lang="en-US" sz="900" spc="-5" baseline="0" dirty="0">
                          <a:solidFill>
                            <a:srgbClr val="FFFFFF"/>
                          </a:solidFill>
                          <a:latin typeface="Century Gothic"/>
                          <a:cs typeface="Century Gothic"/>
                        </a:rPr>
                        <a:t> </a:t>
                      </a:r>
                      <a:r>
                        <a:rPr lang="en-US" sz="900" spc="-5" dirty="0">
                          <a:solidFill>
                            <a:srgbClr val="FFFFFF"/>
                          </a:solidFill>
                          <a:latin typeface="Century Gothic"/>
                          <a:cs typeface="Century Gothic"/>
                        </a:rPr>
                        <a:t>Blvd.</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225" algn="ctr">
                        <a:lnSpc>
                          <a:spcPct val="100000"/>
                        </a:lnSpc>
                      </a:pPr>
                      <a:r>
                        <a:rPr lang="en-US" sz="900" spc="-5" dirty="0">
                          <a:solidFill>
                            <a:schemeClr val="bg1"/>
                          </a:solidFill>
                          <a:latin typeface="Century Gothic"/>
                          <a:cs typeface="Century Gothic"/>
                        </a:rPr>
                        <a:t>4</a:t>
                      </a:r>
                      <a:r>
                        <a:rPr lang="en-US" sz="900" spc="-5" baseline="0" dirty="0">
                          <a:solidFill>
                            <a:schemeClr val="bg1"/>
                          </a:solidFill>
                          <a:latin typeface="Century Gothic"/>
                          <a:cs typeface="Century Gothic"/>
                        </a:rPr>
                        <a:t> Campus Drive</a:t>
                      </a:r>
                      <a:endParaRPr sz="900" dirty="0">
                        <a:solidFill>
                          <a:schemeClr val="bg1"/>
                        </a:solidFill>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spc="-5" dirty="0">
                          <a:solidFill>
                            <a:schemeClr val="bg1"/>
                          </a:solidFill>
                          <a:latin typeface="Century Gothic"/>
                          <a:cs typeface="Century Gothic"/>
                        </a:rPr>
                        <a:t>2545 N. Ontario St.</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dirty="0">
                          <a:solidFill>
                            <a:schemeClr val="bg1"/>
                          </a:solidFill>
                          <a:latin typeface="Century Gothic"/>
                          <a:cs typeface="Century Gothic"/>
                        </a:rPr>
                        <a:t>6 Armstrong</a:t>
                      </a:r>
                      <a:r>
                        <a:rPr lang="en-US" sz="900" baseline="0" dirty="0">
                          <a:solidFill>
                            <a:schemeClr val="bg1"/>
                          </a:solidFill>
                          <a:latin typeface="Century Gothic"/>
                          <a:cs typeface="Century Gothic"/>
                        </a:rPr>
                        <a:t> Road</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3"/>
                  </a:ext>
                </a:extLst>
              </a:tr>
              <a:tr h="278987">
                <a:tc>
                  <a:txBody>
                    <a:bodyPr/>
                    <a:lstStyle/>
                    <a:p>
                      <a:pPr marL="24130" algn="ctr">
                        <a:lnSpc>
                          <a:spcPct val="100000"/>
                        </a:lnSpc>
                      </a:pPr>
                      <a:r>
                        <a:rPr sz="900" dirty="0">
                          <a:solidFill>
                            <a:srgbClr val="FFFFFF"/>
                          </a:solidFill>
                          <a:latin typeface="Century Gothic"/>
                          <a:cs typeface="Century Gothic"/>
                        </a:rPr>
                        <a:t>New </a:t>
                      </a:r>
                      <a:r>
                        <a:rPr sz="900" spc="-20" dirty="0">
                          <a:solidFill>
                            <a:srgbClr val="FFFFFF"/>
                          </a:solidFill>
                          <a:latin typeface="Century Gothic"/>
                          <a:cs typeface="Century Gothic"/>
                        </a:rPr>
                        <a:t>York, </a:t>
                      </a:r>
                      <a:r>
                        <a:rPr sz="900" dirty="0">
                          <a:solidFill>
                            <a:srgbClr val="FFFFFF"/>
                          </a:solidFill>
                          <a:latin typeface="Century Gothic"/>
                          <a:cs typeface="Century Gothic"/>
                        </a:rPr>
                        <a:t>NY</a:t>
                      </a:r>
                      <a:r>
                        <a:rPr sz="900" spc="-75" dirty="0">
                          <a:solidFill>
                            <a:srgbClr val="FFFFFF"/>
                          </a:solidFill>
                          <a:latin typeface="Century Gothic"/>
                          <a:cs typeface="Century Gothic"/>
                        </a:rPr>
                        <a:t> </a:t>
                      </a:r>
                      <a:r>
                        <a:rPr sz="900" spc="-5" dirty="0">
                          <a:solidFill>
                            <a:srgbClr val="FFFFFF"/>
                          </a:solidFill>
                          <a:latin typeface="Century Gothic"/>
                          <a:cs typeface="Century Gothic"/>
                        </a:rPr>
                        <a:t>10036</a:t>
                      </a:r>
                      <a:endParaRPr sz="900">
                        <a:latin typeface="Century Gothic"/>
                        <a:cs typeface="Century Gothic"/>
                      </a:endParaRPr>
                    </a:p>
                  </a:txBody>
                  <a:tcPr marL="0" marR="0" marT="0" marB="0" anchor="ctr">
                    <a:lnL w="3175">
                      <a:noFill/>
                      <a:prstDash val="soli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860" algn="ctr">
                        <a:lnSpc>
                          <a:spcPct val="100000"/>
                        </a:lnSpc>
                      </a:pPr>
                      <a:r>
                        <a:rPr sz="900" dirty="0">
                          <a:solidFill>
                            <a:srgbClr val="FFFFFF"/>
                          </a:solidFill>
                          <a:latin typeface="Century Gothic"/>
                          <a:cs typeface="Century Gothic"/>
                        </a:rPr>
                        <a:t>Jericho, NY</a:t>
                      </a:r>
                      <a:r>
                        <a:rPr sz="900" spc="-100" dirty="0">
                          <a:solidFill>
                            <a:srgbClr val="FFFFFF"/>
                          </a:solidFill>
                          <a:latin typeface="Century Gothic"/>
                          <a:cs typeface="Century Gothic"/>
                        </a:rPr>
                        <a:t> </a:t>
                      </a:r>
                      <a:r>
                        <a:rPr sz="900" spc="-5" dirty="0">
                          <a:solidFill>
                            <a:srgbClr val="FFFFFF"/>
                          </a:solidFill>
                          <a:latin typeface="Century Gothic"/>
                          <a:cs typeface="Century Gothic"/>
                        </a:rPr>
                        <a:t>11753</a:t>
                      </a:r>
                      <a:endParaRPr sz="900">
                        <a:latin typeface="Century Gothic"/>
                        <a:cs typeface="Century Gothic"/>
                      </a:endParaRPr>
                    </a:p>
                  </a:txBody>
                  <a:tcPr marL="0" marR="0" marT="0" marB="0" anchor="ctr">
                    <a:lnL w="3175" cap="flat" cmpd="sng" algn="ctr">
                      <a:noFill/>
                      <a:prstDash val="solid"/>
                      <a:round/>
                      <a:headEnd type="none" w="med" len="med"/>
                      <a:tailEnd type="none" w="med" len="me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marR="0" indent="0" algn="ctr" defTabSz="914400" eaLnBrk="1" fontAlgn="auto" latinLnBrk="0" hangingPunct="1">
                        <a:lnSpc>
                          <a:spcPct val="100000"/>
                        </a:lnSpc>
                        <a:spcBef>
                          <a:spcPts val="0"/>
                        </a:spcBef>
                        <a:spcAft>
                          <a:spcPts val="0"/>
                        </a:spcAft>
                        <a:buClrTx/>
                        <a:buSzTx/>
                        <a:buFontTx/>
                        <a:buNone/>
                        <a:tabLst/>
                        <a:defRPr/>
                      </a:pPr>
                      <a:r>
                        <a:rPr lang="en-US" sz="900" spc="-5" dirty="0">
                          <a:solidFill>
                            <a:srgbClr val="FFFFFF"/>
                          </a:solidFill>
                          <a:latin typeface="Century Gothic"/>
                          <a:cs typeface="Century Gothic"/>
                        </a:rPr>
                        <a:t>Cranbury, NJ 08512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225" algn="ctr">
                        <a:lnSpc>
                          <a:spcPct val="100000"/>
                        </a:lnSpc>
                      </a:pPr>
                      <a:r>
                        <a:rPr lang="en-US" sz="900" spc="-10" dirty="0">
                          <a:solidFill>
                            <a:schemeClr val="bg1"/>
                          </a:solidFill>
                          <a:latin typeface="Century Gothic"/>
                          <a:cs typeface="Century Gothic"/>
                        </a:rPr>
                        <a:t>Parsippany,</a:t>
                      </a:r>
                      <a:r>
                        <a:rPr lang="en-US" sz="900" spc="-10" baseline="0" dirty="0">
                          <a:solidFill>
                            <a:schemeClr val="bg1"/>
                          </a:solidFill>
                          <a:latin typeface="Century Gothic"/>
                          <a:cs typeface="Century Gothic"/>
                        </a:rPr>
                        <a:t> NJ 07054</a:t>
                      </a:r>
                      <a:endParaRPr sz="900" dirty="0">
                        <a:solidFill>
                          <a:schemeClr val="bg1"/>
                        </a:solidFill>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spc="-35" dirty="0">
                          <a:solidFill>
                            <a:schemeClr val="bg1"/>
                          </a:solidFill>
                          <a:latin typeface="Century Gothic"/>
                          <a:cs typeface="Century Gothic"/>
                        </a:rPr>
                        <a:t>Burbank, CA 91504</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dirty="0">
                          <a:solidFill>
                            <a:schemeClr val="bg1"/>
                          </a:solidFill>
                          <a:latin typeface="Century Gothic"/>
                          <a:cs typeface="Century Gothic"/>
                        </a:rPr>
                        <a:t>Shelton, CT 06484</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4"/>
                  </a:ext>
                </a:extLst>
              </a:tr>
              <a:tr h="278987">
                <a:tc>
                  <a:txBody>
                    <a:bodyPr/>
                    <a:lstStyle/>
                    <a:p>
                      <a:pPr marL="24130" algn="ctr">
                        <a:lnSpc>
                          <a:spcPct val="100000"/>
                        </a:lnSpc>
                      </a:pPr>
                      <a:r>
                        <a:rPr lang="en-US" sz="900" dirty="0">
                          <a:solidFill>
                            <a:schemeClr val="bg1"/>
                          </a:solidFill>
                          <a:latin typeface="Century Gothic"/>
                          <a:cs typeface="Century Gothic"/>
                        </a:rPr>
                        <a:t>212.375.6133</a:t>
                      </a:r>
                      <a:endParaRPr sz="900" dirty="0">
                        <a:solidFill>
                          <a:schemeClr val="bg1"/>
                        </a:solidFill>
                        <a:latin typeface="Century Gothic"/>
                        <a:cs typeface="Century Gothic"/>
                      </a:endParaRPr>
                    </a:p>
                  </a:txBody>
                  <a:tcPr marL="0" marR="0" marT="0" marB="0" anchor="ctr">
                    <a:lnL w="3175">
                      <a:noFill/>
                      <a:prstDash val="soli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860" algn="ctr">
                        <a:lnSpc>
                          <a:spcPct val="100000"/>
                        </a:lnSpc>
                      </a:pPr>
                      <a:r>
                        <a:rPr sz="900" spc="-5" dirty="0">
                          <a:solidFill>
                            <a:srgbClr val="FFFFFF"/>
                          </a:solidFill>
                          <a:latin typeface="Century Gothic"/>
                          <a:cs typeface="Century Gothic"/>
                        </a:rPr>
                        <a:t>516.877.9100</a:t>
                      </a:r>
                      <a:endParaRPr sz="900" dirty="0">
                        <a:latin typeface="Century Gothic"/>
                        <a:cs typeface="Century Gothic"/>
                      </a:endParaRPr>
                    </a:p>
                  </a:txBody>
                  <a:tcPr marL="0" marR="0" marT="0" marB="0" anchor="ctr">
                    <a:lnL w="3175" cap="flat" cmpd="sng" algn="ctr">
                      <a:noFill/>
                      <a:prstDash val="solid"/>
                      <a:round/>
                      <a:headEnd type="none" w="med" len="med"/>
                      <a:tailEnd type="none" w="med" len="me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dirty="0">
                          <a:solidFill>
                            <a:schemeClr val="bg1"/>
                          </a:solidFill>
                          <a:latin typeface="Century Gothic"/>
                          <a:cs typeface="Century Gothic"/>
                        </a:rPr>
                        <a:t>Phone: 609.409.0800</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marL="22225" algn="ctr">
                        <a:lnSpc>
                          <a:spcPct val="100000"/>
                        </a:lnSpc>
                      </a:pPr>
                      <a:r>
                        <a:rPr sz="900" dirty="0">
                          <a:solidFill>
                            <a:schemeClr val="bg1"/>
                          </a:solidFill>
                          <a:latin typeface="Century Gothic"/>
                          <a:cs typeface="Century Gothic"/>
                        </a:rPr>
                        <a:t>Phone:</a:t>
                      </a:r>
                      <a:r>
                        <a:rPr sz="900" spc="-105" dirty="0">
                          <a:solidFill>
                            <a:schemeClr val="bg1"/>
                          </a:solidFill>
                          <a:latin typeface="Century Gothic"/>
                          <a:cs typeface="Century Gothic"/>
                        </a:rPr>
                        <a:t> </a:t>
                      </a:r>
                      <a:r>
                        <a:rPr sz="900" spc="-5" dirty="0">
                          <a:solidFill>
                            <a:schemeClr val="bg1"/>
                          </a:solidFill>
                          <a:latin typeface="Century Gothic"/>
                          <a:cs typeface="Century Gothic"/>
                        </a:rPr>
                        <a:t>973.890.0064</a:t>
                      </a:r>
                      <a:endParaRPr sz="900" dirty="0">
                        <a:solidFill>
                          <a:schemeClr val="bg1"/>
                        </a:solidFill>
                        <a:latin typeface="Century Gothic"/>
                        <a:cs typeface="Century Gothic"/>
                      </a:endParaRPr>
                    </a:p>
                  </a:txBody>
                  <a:tcPr marL="0" marR="0" marT="0" marB="0" anchor="ctr">
                    <a:lnL w="3175">
                      <a:noFill/>
                      <a:prstDash val="solid"/>
                    </a:lnL>
                    <a:lnR w="3175">
                      <a:noFill/>
                      <a:prstDash val="solid"/>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sz="900" dirty="0">
                          <a:solidFill>
                            <a:schemeClr val="bg1"/>
                          </a:solidFill>
                          <a:latin typeface="Century Gothic"/>
                          <a:cs typeface="Century Gothic"/>
                        </a:rPr>
                        <a:t>Phone:</a:t>
                      </a:r>
                      <a:r>
                        <a:rPr sz="900" spc="-105" dirty="0">
                          <a:solidFill>
                            <a:schemeClr val="bg1"/>
                          </a:solidFill>
                          <a:latin typeface="Century Gothic"/>
                          <a:cs typeface="Century Gothic"/>
                        </a:rPr>
                        <a:t> </a:t>
                      </a:r>
                      <a:r>
                        <a:rPr sz="900" spc="-5" dirty="0">
                          <a:solidFill>
                            <a:schemeClr val="bg1"/>
                          </a:solidFill>
                          <a:latin typeface="Century Gothic"/>
                          <a:cs typeface="Century Gothic"/>
                        </a:rPr>
                        <a:t>818.781.8110</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tc>
                  <a:txBody>
                    <a:bodyPr/>
                    <a:lstStyle/>
                    <a:p>
                      <a:pPr marL="36195" algn="ctr">
                        <a:lnSpc>
                          <a:spcPct val="100000"/>
                        </a:lnSpc>
                      </a:pPr>
                      <a:r>
                        <a:rPr lang="en-US" sz="900" dirty="0">
                          <a:solidFill>
                            <a:schemeClr val="bg1"/>
                          </a:solidFill>
                          <a:latin typeface="Century Gothic"/>
                          <a:cs typeface="Century Gothic"/>
                        </a:rPr>
                        <a:t>Phone: 860.862.6335</a:t>
                      </a: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5"/>
                  </a:ext>
                </a:extLst>
              </a:tr>
              <a:tr h="278987">
                <a:tc>
                  <a:txBody>
                    <a:bodyPr/>
                    <a:lstStyle/>
                    <a:p>
                      <a:pPr marL="24130" algn="ctr">
                        <a:lnSpc>
                          <a:spcPct val="100000"/>
                        </a:lnSpc>
                      </a:pPr>
                      <a:endParaRPr sz="900" dirty="0">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algn="ctr">
                        <a:lnSpc>
                          <a:spcPct val="100000"/>
                        </a:lnSpc>
                      </a:pPr>
                      <a:endParaRPr sz="900" dirty="0">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algn="ctr">
                        <a:lnSpc>
                          <a:spcPct val="100000"/>
                        </a:lnSpc>
                      </a:pPr>
                      <a:endParaRPr sz="900">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algn="ctr">
                        <a:lnSpc>
                          <a:spcPct val="100000"/>
                        </a:lnSpc>
                      </a:pPr>
                      <a:endParaRPr sz="90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64A3"/>
                    </a:solidFill>
                  </a:tcPr>
                </a:tc>
                <a:tc>
                  <a:txBody>
                    <a:bodyPr/>
                    <a:lstStyle/>
                    <a:p>
                      <a:pPr algn="ctr">
                        <a:lnSpc>
                          <a:spcPct val="100000"/>
                        </a:lnSpc>
                      </a:pP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tc>
                  <a:txBody>
                    <a:bodyPr/>
                    <a:lstStyle/>
                    <a:p>
                      <a:pPr algn="ctr">
                        <a:lnSpc>
                          <a:spcPct val="100000"/>
                        </a:lnSpc>
                      </a:pPr>
                      <a:endParaRPr sz="900" dirty="0">
                        <a:solidFill>
                          <a:schemeClr val="bg1"/>
                        </a:solidFill>
                        <a:latin typeface="Century Gothic"/>
                        <a:cs typeface="Century Gothic"/>
                      </a:endParaRPr>
                    </a:p>
                  </a:txBody>
                  <a:tcPr marL="0" marR="0" marT="0" marB="0" anchor="ct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64A3"/>
                    </a:solidFill>
                  </a:tcPr>
                </a:tc>
                <a:extLst>
                  <a:ext uri="{0D108BD9-81ED-4DB2-BD59-A6C34878D82A}">
                    <a16:rowId xmlns:a16="http://schemas.microsoft.com/office/drawing/2014/main" val="10007"/>
                  </a:ext>
                </a:extLst>
              </a:tr>
            </a:tbl>
          </a:graphicData>
        </a:graphic>
      </p:graphicFrame>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648" y="3914872"/>
            <a:ext cx="2115238" cy="731520"/>
          </a:xfrm>
          <a:prstGeom prst="rect">
            <a:avLst/>
          </a:prstGeom>
        </p:spPr>
      </p:pic>
    </p:spTree>
    <p:extLst>
      <p:ext uri="{BB962C8B-B14F-4D97-AF65-F5344CB8AC3E}">
        <p14:creationId xmlns:p14="http://schemas.microsoft.com/office/powerpoint/2010/main" val="129680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1588"/>
            <a:ext cx="7543800" cy="2706687"/>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57300" y="4083050"/>
            <a:ext cx="75438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5" name="Footer Placeholder 4"/>
          <p:cNvSpPr>
            <a:spLocks noGrp="1"/>
          </p:cNvSpPr>
          <p:nvPr>
            <p:ph type="ftr" sz="quarter" idx="11"/>
          </p:nvPr>
        </p:nvSpPr>
        <p:spPr>
          <a:xfrm>
            <a:off x="3332163" y="7204075"/>
            <a:ext cx="3394075" cy="414338"/>
          </a:xfrm>
          <a:prstGeom prst="rect">
            <a:avLst/>
          </a:prstGeom>
        </p:spPr>
        <p:txBody>
          <a:bodyPr/>
          <a:lstStyle/>
          <a:p>
            <a:endParaRPr lang="en-US"/>
          </a:p>
        </p:txBody>
      </p:sp>
      <p:sp>
        <p:nvSpPr>
          <p:cNvPr id="6" name="Slide Number Placeholder 5"/>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14028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92150" y="2068513"/>
            <a:ext cx="867410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5" name="Footer Placeholder 4"/>
          <p:cNvSpPr>
            <a:spLocks noGrp="1"/>
          </p:cNvSpPr>
          <p:nvPr>
            <p:ph type="ftr" sz="quarter" idx="11"/>
          </p:nvPr>
        </p:nvSpPr>
        <p:spPr>
          <a:xfrm>
            <a:off x="3332163" y="7204075"/>
            <a:ext cx="3394075" cy="414338"/>
          </a:xfrm>
          <a:prstGeom prst="rect">
            <a:avLst/>
          </a:prstGeom>
        </p:spPr>
        <p:txBody>
          <a:bodyPr/>
          <a:lstStyle/>
          <a:p>
            <a:endParaRPr lang="en-US"/>
          </a:p>
        </p:txBody>
      </p:sp>
      <p:sp>
        <p:nvSpPr>
          <p:cNvPr id="6" name="Slide Number Placeholder 5"/>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1299315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38338"/>
            <a:ext cx="8675688" cy="3232150"/>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85800" y="5200650"/>
            <a:ext cx="8675688" cy="170021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5" name="Footer Placeholder 4"/>
          <p:cNvSpPr>
            <a:spLocks noGrp="1"/>
          </p:cNvSpPr>
          <p:nvPr>
            <p:ph type="ftr" sz="quarter" idx="11"/>
          </p:nvPr>
        </p:nvSpPr>
        <p:spPr>
          <a:xfrm>
            <a:off x="3332163" y="7204075"/>
            <a:ext cx="3394075" cy="414338"/>
          </a:xfrm>
          <a:prstGeom prst="rect">
            <a:avLst/>
          </a:prstGeom>
        </p:spPr>
        <p:txBody>
          <a:bodyPr/>
          <a:lstStyle/>
          <a:p>
            <a:endParaRPr lang="en-US"/>
          </a:p>
        </p:txBody>
      </p:sp>
      <p:sp>
        <p:nvSpPr>
          <p:cNvPr id="6" name="Slide Number Placeholder 5"/>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16122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92150" y="2068513"/>
            <a:ext cx="426085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2068513"/>
            <a:ext cx="4260850" cy="4932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6" name="Footer Placeholder 5"/>
          <p:cNvSpPr>
            <a:spLocks noGrp="1"/>
          </p:cNvSpPr>
          <p:nvPr>
            <p:ph type="ftr" sz="quarter" idx="11"/>
          </p:nvPr>
        </p:nvSpPr>
        <p:spPr>
          <a:xfrm>
            <a:off x="3332163" y="7204075"/>
            <a:ext cx="3394075" cy="414338"/>
          </a:xfrm>
          <a:prstGeom prst="rect">
            <a:avLst/>
          </a:prstGeom>
        </p:spPr>
        <p:txBody>
          <a:bodyPr/>
          <a:lstStyle/>
          <a:p>
            <a:endParaRPr lang="en-US"/>
          </a:p>
        </p:txBody>
      </p:sp>
      <p:sp>
        <p:nvSpPr>
          <p:cNvPr id="7" name="Slide Number Placeholder 6"/>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2396295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5688" cy="1501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92150" y="1905000"/>
            <a:ext cx="425608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92150" y="2838450"/>
            <a:ext cx="4256088" cy="41767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700" y="1905000"/>
            <a:ext cx="427513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92700" y="2838450"/>
            <a:ext cx="4275138" cy="41767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8" name="Footer Placeholder 7"/>
          <p:cNvSpPr>
            <a:spLocks noGrp="1"/>
          </p:cNvSpPr>
          <p:nvPr>
            <p:ph type="ftr" sz="quarter" idx="11"/>
          </p:nvPr>
        </p:nvSpPr>
        <p:spPr>
          <a:xfrm>
            <a:off x="3332163" y="7204075"/>
            <a:ext cx="3394075" cy="414338"/>
          </a:xfrm>
          <a:prstGeom prst="rect">
            <a:avLst/>
          </a:prstGeom>
        </p:spPr>
        <p:txBody>
          <a:bodyPr/>
          <a:lstStyle/>
          <a:p>
            <a:endParaRPr lang="en-US"/>
          </a:p>
        </p:txBody>
      </p:sp>
      <p:sp>
        <p:nvSpPr>
          <p:cNvPr id="9" name="Slide Number Placeholder 8"/>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2773766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4" name="Footer Placeholder 3"/>
          <p:cNvSpPr>
            <a:spLocks noGrp="1"/>
          </p:cNvSpPr>
          <p:nvPr>
            <p:ph type="ftr" sz="quarter" idx="11"/>
          </p:nvPr>
        </p:nvSpPr>
        <p:spPr>
          <a:xfrm>
            <a:off x="3332163" y="7204075"/>
            <a:ext cx="3394075" cy="414338"/>
          </a:xfrm>
          <a:prstGeom prst="rect">
            <a:avLst/>
          </a:prstGeom>
        </p:spPr>
        <p:txBody>
          <a:bodyPr/>
          <a:lstStyle/>
          <a:p>
            <a:endParaRPr lang="en-US"/>
          </a:p>
        </p:txBody>
      </p:sp>
      <p:sp>
        <p:nvSpPr>
          <p:cNvPr id="5" name="Slide Number Placeholder 4"/>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1384386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3" name="Footer Placeholder 2"/>
          <p:cNvSpPr>
            <a:spLocks noGrp="1"/>
          </p:cNvSpPr>
          <p:nvPr>
            <p:ph type="ftr" sz="quarter" idx="11"/>
          </p:nvPr>
        </p:nvSpPr>
        <p:spPr>
          <a:xfrm>
            <a:off x="3332163" y="7204075"/>
            <a:ext cx="3394075" cy="414338"/>
          </a:xfrm>
          <a:prstGeom prst="rect">
            <a:avLst/>
          </a:prstGeom>
        </p:spPr>
        <p:txBody>
          <a:bodyPr/>
          <a:lstStyle/>
          <a:p>
            <a:endParaRPr lang="en-US"/>
          </a:p>
        </p:txBody>
      </p:sp>
      <p:sp>
        <p:nvSpPr>
          <p:cNvPr id="4" name="Slide Number Placeholder 3"/>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96664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013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76725" y="1119188"/>
            <a:ext cx="5091113" cy="55229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6" name="Footer Placeholder 5"/>
          <p:cNvSpPr>
            <a:spLocks noGrp="1"/>
          </p:cNvSpPr>
          <p:nvPr>
            <p:ph type="ftr" sz="quarter" idx="11"/>
          </p:nvPr>
        </p:nvSpPr>
        <p:spPr>
          <a:xfrm>
            <a:off x="3332163" y="7204075"/>
            <a:ext cx="3394075" cy="414338"/>
          </a:xfrm>
          <a:prstGeom prst="rect">
            <a:avLst/>
          </a:prstGeom>
        </p:spPr>
        <p:txBody>
          <a:bodyPr/>
          <a:lstStyle/>
          <a:p>
            <a:endParaRPr lang="en-US"/>
          </a:p>
        </p:txBody>
      </p:sp>
      <p:sp>
        <p:nvSpPr>
          <p:cNvPr id="7" name="Slide Number Placeholder 6"/>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1760953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150" y="517525"/>
            <a:ext cx="3244850" cy="1814513"/>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76725" y="1119188"/>
            <a:ext cx="5091113" cy="55229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2150" y="2332038"/>
            <a:ext cx="3244850"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6" name="Footer Placeholder 5"/>
          <p:cNvSpPr>
            <a:spLocks noGrp="1"/>
          </p:cNvSpPr>
          <p:nvPr>
            <p:ph type="ftr" sz="quarter" idx="11"/>
          </p:nvPr>
        </p:nvSpPr>
        <p:spPr>
          <a:xfrm>
            <a:off x="3332163" y="7204075"/>
            <a:ext cx="3394075" cy="414338"/>
          </a:xfrm>
          <a:prstGeom prst="rect">
            <a:avLst/>
          </a:prstGeom>
        </p:spPr>
        <p:txBody>
          <a:bodyPr/>
          <a:lstStyle/>
          <a:p>
            <a:endParaRPr lang="en-US"/>
          </a:p>
        </p:txBody>
      </p:sp>
      <p:sp>
        <p:nvSpPr>
          <p:cNvPr id="7" name="Slide Number Placeholder 6"/>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549445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92150" y="414338"/>
            <a:ext cx="8674100" cy="150177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92150" y="2068513"/>
            <a:ext cx="8674100" cy="49323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5" name="Footer Placeholder 4"/>
          <p:cNvSpPr>
            <a:spLocks noGrp="1"/>
          </p:cNvSpPr>
          <p:nvPr>
            <p:ph type="ftr" sz="quarter" idx="11"/>
          </p:nvPr>
        </p:nvSpPr>
        <p:spPr>
          <a:xfrm>
            <a:off x="3332163" y="7204075"/>
            <a:ext cx="3394075" cy="414338"/>
          </a:xfrm>
          <a:prstGeom prst="rect">
            <a:avLst/>
          </a:prstGeom>
        </p:spPr>
        <p:txBody>
          <a:bodyPr/>
          <a:lstStyle/>
          <a:p>
            <a:endParaRPr lang="en-US"/>
          </a:p>
        </p:txBody>
      </p:sp>
      <p:sp>
        <p:nvSpPr>
          <p:cNvPr id="6" name="Slide Number Placeholder 5"/>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4198290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725" y="414338"/>
            <a:ext cx="2168525" cy="65865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92150" y="414338"/>
            <a:ext cx="6353175" cy="658653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2150" y="7204075"/>
            <a:ext cx="2262188" cy="414338"/>
          </a:xfrm>
          <a:prstGeom prst="rect">
            <a:avLst/>
          </a:prstGeom>
        </p:spPr>
        <p:txBody>
          <a:bodyPr/>
          <a:lstStyle/>
          <a:p>
            <a:fld id="{41B197F8-E2E5-4A4C-9DCB-C86E4C0B316E}" type="datetimeFigureOut">
              <a:rPr lang="en-US" smtClean="0"/>
              <a:t>7/10/2020</a:t>
            </a:fld>
            <a:endParaRPr lang="en-US"/>
          </a:p>
        </p:txBody>
      </p:sp>
      <p:sp>
        <p:nvSpPr>
          <p:cNvPr id="5" name="Footer Placeholder 4"/>
          <p:cNvSpPr>
            <a:spLocks noGrp="1"/>
          </p:cNvSpPr>
          <p:nvPr>
            <p:ph type="ftr" sz="quarter" idx="11"/>
          </p:nvPr>
        </p:nvSpPr>
        <p:spPr>
          <a:xfrm>
            <a:off x="3332163" y="7204075"/>
            <a:ext cx="3394075" cy="414338"/>
          </a:xfrm>
          <a:prstGeom prst="rect">
            <a:avLst/>
          </a:prstGeom>
        </p:spPr>
        <p:txBody>
          <a:bodyPr/>
          <a:lstStyle/>
          <a:p>
            <a:endParaRPr lang="en-US"/>
          </a:p>
        </p:txBody>
      </p:sp>
      <p:sp>
        <p:nvSpPr>
          <p:cNvPr id="6" name="Slide Number Placeholder 5"/>
          <p:cNvSpPr>
            <a:spLocks noGrp="1"/>
          </p:cNvSpPr>
          <p:nvPr>
            <p:ph type="sldNum" sz="quarter" idx="12"/>
          </p:nvPr>
        </p:nvSpPr>
        <p:spPr>
          <a:xfrm>
            <a:off x="7104063" y="7204075"/>
            <a:ext cx="2262187" cy="414338"/>
          </a:xfrm>
          <a:prstGeom prst="rect">
            <a:avLst/>
          </a:prstGeom>
        </p:spPr>
        <p:txBody>
          <a:bodyPr/>
          <a:lstStyle/>
          <a:p>
            <a:fld id="{5713CD3D-1634-4CA0-A24D-0919354C713A}" type="slidenum">
              <a:rPr lang="en-US" smtClean="0"/>
              <a:t>‹#›</a:t>
            </a:fld>
            <a:endParaRPr lang="en-US"/>
          </a:p>
        </p:txBody>
      </p:sp>
    </p:spTree>
    <p:extLst>
      <p:ext uri="{BB962C8B-B14F-4D97-AF65-F5344CB8AC3E}">
        <p14:creationId xmlns:p14="http://schemas.microsoft.com/office/powerpoint/2010/main" val="4088502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ven Pages-No Text-Title">
    <p:bg>
      <p:bgPr>
        <a:solidFill>
          <a:schemeClr val="bg1"/>
        </a:solidFill>
        <a:effectLst/>
      </p:bgPr>
    </p:bg>
    <p:spTree>
      <p:nvGrpSpPr>
        <p:cNvPr id="1" name=""/>
        <p:cNvGrpSpPr/>
        <p:nvPr/>
      </p:nvGrpSpPr>
      <p:grpSpPr>
        <a:xfrm>
          <a:off x="0" y="0"/>
          <a:ext cx="0" cy="0"/>
          <a:chOff x="0" y="0"/>
          <a:chExt cx="0" cy="0"/>
        </a:xfrm>
      </p:grpSpPr>
      <p:sp>
        <p:nvSpPr>
          <p:cNvPr id="32" name="Holder 2"/>
          <p:cNvSpPr>
            <a:spLocks noGrp="1"/>
          </p:cNvSpPr>
          <p:nvPr>
            <p:ph type="title"/>
          </p:nvPr>
        </p:nvSpPr>
        <p:spPr>
          <a:xfrm>
            <a:off x="1758581" y="748283"/>
            <a:ext cx="7696200" cy="430887"/>
          </a:xfrm>
          <a:prstGeom prst="rect">
            <a:avLst/>
          </a:prstGeom>
        </p:spPr>
        <p:txBody>
          <a:bodyPr wrap="square" lIns="0" tIns="0" rIns="0" bIns="0">
            <a:spAutoFit/>
          </a:bodyPr>
          <a:lstStyle>
            <a:lvl1pPr algn="r">
              <a:defRPr sz="2800" b="0" i="0" spc="300">
                <a:solidFill>
                  <a:srgbClr val="0064A3"/>
                </a:solidFill>
                <a:latin typeface="Impact"/>
                <a:cs typeface="Impact"/>
              </a:defRPr>
            </a:lvl1pPr>
          </a:lstStyle>
          <a:p>
            <a:endParaRPr lang="en-US" dirty="0"/>
          </a:p>
        </p:txBody>
      </p:sp>
      <p:sp>
        <p:nvSpPr>
          <p:cNvPr id="34" name="object 2"/>
          <p:cNvSpPr/>
          <p:nvPr userDrawn="1"/>
        </p:nvSpPr>
        <p:spPr>
          <a:xfrm>
            <a:off x="608013"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sp>
        <p:nvSpPr>
          <p:cNvPr id="35" name="object 3"/>
          <p:cNvSpPr/>
          <p:nvPr userDrawn="1"/>
        </p:nvSpPr>
        <p:spPr>
          <a:xfrm>
            <a:off x="608013" y="1340264"/>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sp>
        <p:nvSpPr>
          <p:cNvPr id="37" name="object 3"/>
          <p:cNvSpPr/>
          <p:nvPr userDrawn="1"/>
        </p:nvSpPr>
        <p:spPr>
          <a:xfrm>
            <a:off x="608013" y="7199908"/>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16" y="576785"/>
            <a:ext cx="2115238" cy="731520"/>
          </a:xfrm>
          <a:prstGeom prst="rect">
            <a:avLst/>
          </a:prstGeom>
        </p:spPr>
      </p:pic>
    </p:spTree>
    <p:extLst>
      <p:ext uri="{BB962C8B-B14F-4D97-AF65-F5344CB8AC3E}">
        <p14:creationId xmlns:p14="http://schemas.microsoft.com/office/powerpoint/2010/main" val="375632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2" name="Holder 2"/>
          <p:cNvSpPr>
            <a:spLocks noGrp="1"/>
          </p:cNvSpPr>
          <p:nvPr>
            <p:ph type="title"/>
          </p:nvPr>
        </p:nvSpPr>
        <p:spPr>
          <a:xfrm>
            <a:off x="2711395" y="772706"/>
            <a:ext cx="6743386" cy="340477"/>
          </a:xfrm>
          <a:prstGeom prst="rect">
            <a:avLst/>
          </a:prstGeom>
        </p:spPr>
        <p:txBody>
          <a:bodyPr wrap="square" lIns="0" tIns="0" rIns="0" bIns="0">
            <a:spAutoFit/>
          </a:bodyPr>
          <a:lstStyle>
            <a:lvl1pPr algn="r">
              <a:defRPr sz="2400" b="1" i="0">
                <a:solidFill>
                  <a:srgbClr val="0064A3"/>
                </a:solidFill>
                <a:latin typeface="AcuminPro-UltraBlack"/>
                <a:cs typeface="AcuminPro-UltraBlack"/>
              </a:defRPr>
            </a:lvl1pPr>
          </a:lstStyle>
          <a:p>
            <a:endParaRPr dirty="0"/>
          </a:p>
        </p:txBody>
      </p:sp>
      <p:sp>
        <p:nvSpPr>
          <p:cNvPr id="33" name="Holder 3"/>
          <p:cNvSpPr>
            <a:spLocks noGrp="1"/>
          </p:cNvSpPr>
          <p:nvPr>
            <p:ph idx="1"/>
          </p:nvPr>
        </p:nvSpPr>
        <p:spPr>
          <a:xfrm>
            <a:off x="762000" y="3109178"/>
            <a:ext cx="8839200" cy="276999"/>
          </a:xfrm>
          <a:prstGeom prst="rect">
            <a:avLst/>
          </a:prstGeom>
        </p:spPr>
        <p:txBody>
          <a:bodyPr wrap="square" lIns="0" tIns="0" rIns="0" bIns="0">
            <a:spAutoFit/>
          </a:bodyPr>
          <a:lstStyle>
            <a:lvl1pPr>
              <a:defRPr b="0" i="0">
                <a:solidFill>
                  <a:srgbClr val="0064A3"/>
                </a:solidFill>
              </a:defRPr>
            </a:lvl1pPr>
          </a:lstStyle>
          <a:p>
            <a:endParaRPr dirty="0"/>
          </a:p>
        </p:txBody>
      </p:sp>
      <p:sp>
        <p:nvSpPr>
          <p:cNvPr id="34" name="object 2"/>
          <p:cNvSpPr/>
          <p:nvPr userDrawn="1"/>
        </p:nvSpPr>
        <p:spPr>
          <a:xfrm>
            <a:off x="608013"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sp>
        <p:nvSpPr>
          <p:cNvPr id="35" name="object 3"/>
          <p:cNvSpPr/>
          <p:nvPr userDrawn="1"/>
        </p:nvSpPr>
        <p:spPr>
          <a:xfrm>
            <a:off x="608013" y="1340264"/>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sp>
        <p:nvSpPr>
          <p:cNvPr id="37" name="object 3"/>
          <p:cNvSpPr/>
          <p:nvPr userDrawn="1"/>
        </p:nvSpPr>
        <p:spPr>
          <a:xfrm>
            <a:off x="608013" y="7199908"/>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791" y="584736"/>
            <a:ext cx="2115238" cy="7315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Holder 2"/>
          <p:cNvSpPr>
            <a:spLocks noGrp="1"/>
          </p:cNvSpPr>
          <p:nvPr>
            <p:ph type="title"/>
          </p:nvPr>
        </p:nvSpPr>
        <p:spPr>
          <a:xfrm>
            <a:off x="3180521" y="772705"/>
            <a:ext cx="5127751" cy="467697"/>
          </a:xfrm>
          <a:prstGeom prst="rect">
            <a:avLst/>
          </a:prstGeom>
        </p:spPr>
        <p:txBody>
          <a:bodyPr wrap="square" lIns="0" tIns="0" rIns="0" bIns="0">
            <a:spAutoFit/>
          </a:bodyPr>
          <a:lstStyle>
            <a:lvl1pPr>
              <a:defRPr sz="2400" b="1" i="0">
                <a:solidFill>
                  <a:srgbClr val="0064A3"/>
                </a:solidFill>
                <a:latin typeface="Century Gothic" panose="020B0502020202020204" pitchFamily="34" charset="0"/>
                <a:cs typeface="Century Gothic" panose="020B0502020202020204" pitchFamily="34" charset="0"/>
              </a:defRPr>
            </a:lvl1pPr>
          </a:lstStyle>
          <a:p>
            <a:endParaRPr dirty="0"/>
          </a:p>
        </p:txBody>
      </p:sp>
      <p:sp>
        <p:nvSpPr>
          <p:cNvPr id="8" name="Holder 3"/>
          <p:cNvSpPr>
            <a:spLocks noGrp="1"/>
          </p:cNvSpPr>
          <p:nvPr>
            <p:ph idx="1"/>
          </p:nvPr>
        </p:nvSpPr>
        <p:spPr>
          <a:xfrm>
            <a:off x="612072" y="2800486"/>
            <a:ext cx="8839200" cy="276999"/>
          </a:xfrm>
          <a:prstGeom prst="rect">
            <a:avLst/>
          </a:prstGeom>
        </p:spPr>
        <p:txBody>
          <a:bodyPr wrap="square" lIns="0" tIns="0" rIns="0" bIns="0">
            <a:spAutoFit/>
          </a:bodyPr>
          <a:lstStyle>
            <a:lvl1pPr>
              <a:defRPr b="0" i="0">
                <a:solidFill>
                  <a:srgbClr val="0064A3"/>
                </a:solidFill>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Even Pages-No Text-No Title">
    <p:bg>
      <p:bgPr>
        <a:solidFill>
          <a:schemeClr val="bg1"/>
        </a:solidFill>
        <a:effectLst/>
      </p:bgPr>
    </p:bg>
    <p:spTree>
      <p:nvGrpSpPr>
        <p:cNvPr id="1" name=""/>
        <p:cNvGrpSpPr/>
        <p:nvPr/>
      </p:nvGrpSpPr>
      <p:grpSpPr>
        <a:xfrm>
          <a:off x="0" y="0"/>
          <a:ext cx="0" cy="0"/>
          <a:chOff x="0" y="0"/>
          <a:chExt cx="0" cy="0"/>
        </a:xfrm>
      </p:grpSpPr>
      <p:sp>
        <p:nvSpPr>
          <p:cNvPr id="34" name="object 2"/>
          <p:cNvSpPr/>
          <p:nvPr userDrawn="1"/>
        </p:nvSpPr>
        <p:spPr>
          <a:xfrm>
            <a:off x="608015"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pPr marL="0" marR="0" lvl="0" indent="0" algn="l" defTabSz="422488" rtl="0" eaLnBrk="1" fontAlgn="auto" latinLnBrk="0" hangingPunct="1">
              <a:lnSpc>
                <a:spcPct val="100000"/>
              </a:lnSpc>
              <a:spcBef>
                <a:spcPts val="0"/>
              </a:spcBef>
              <a:spcAft>
                <a:spcPts val="0"/>
              </a:spcAft>
              <a:buClrTx/>
              <a:buSzTx/>
              <a:buFontTx/>
              <a:buNone/>
              <a:tabLst/>
              <a:defRPr/>
            </a:pPr>
            <a:endParaRPr kumimoji="0" sz="1682"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
          <p:cNvSpPr/>
          <p:nvPr userDrawn="1"/>
        </p:nvSpPr>
        <p:spPr>
          <a:xfrm>
            <a:off x="608015" y="1340265"/>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pPr marL="0" marR="0" lvl="0" indent="0" algn="l" defTabSz="422488" rtl="0" eaLnBrk="1" fontAlgn="auto" latinLnBrk="0" hangingPunct="1">
              <a:lnSpc>
                <a:spcPct val="100000"/>
              </a:lnSpc>
              <a:spcBef>
                <a:spcPts val="0"/>
              </a:spcBef>
              <a:spcAft>
                <a:spcPts val="0"/>
              </a:spcAft>
              <a:buClrTx/>
              <a:buSzTx/>
              <a:buFontTx/>
              <a:buNone/>
              <a:tabLst/>
              <a:defRPr/>
            </a:pPr>
            <a:endParaRPr kumimoji="0" sz="1682"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
          <p:cNvSpPr/>
          <p:nvPr userDrawn="1"/>
        </p:nvSpPr>
        <p:spPr>
          <a:xfrm>
            <a:off x="608015" y="7199908"/>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pPr marL="0" marR="0" lvl="0" indent="0" algn="l" defTabSz="422488" rtl="0" eaLnBrk="1" fontAlgn="auto" latinLnBrk="0" hangingPunct="1">
              <a:lnSpc>
                <a:spcPct val="100000"/>
              </a:lnSpc>
              <a:spcBef>
                <a:spcPts val="0"/>
              </a:spcBef>
              <a:spcAft>
                <a:spcPts val="0"/>
              </a:spcAft>
              <a:buClrTx/>
              <a:buSzTx/>
              <a:buFontTx/>
              <a:buNone/>
              <a:tabLst/>
              <a:defRPr/>
            </a:pPr>
            <a:endParaRPr kumimoji="0" sz="1682"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691" y="584736"/>
            <a:ext cx="2115238" cy="731520"/>
          </a:xfrm>
          <a:prstGeom prst="rect">
            <a:avLst/>
          </a:prstGeom>
        </p:spPr>
      </p:pic>
    </p:spTree>
    <p:extLst>
      <p:ext uri="{BB962C8B-B14F-4D97-AF65-F5344CB8AC3E}">
        <p14:creationId xmlns:p14="http://schemas.microsoft.com/office/powerpoint/2010/main" val="312551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dd Pages-Text-Title">
    <p:spTree>
      <p:nvGrpSpPr>
        <p:cNvPr id="1" name=""/>
        <p:cNvGrpSpPr/>
        <p:nvPr/>
      </p:nvGrpSpPr>
      <p:grpSpPr>
        <a:xfrm>
          <a:off x="0" y="0"/>
          <a:ext cx="0" cy="0"/>
          <a:chOff x="0" y="0"/>
          <a:chExt cx="0" cy="0"/>
        </a:xfrm>
      </p:grpSpPr>
      <p:sp>
        <p:nvSpPr>
          <p:cNvPr id="6" name="Holder 2"/>
          <p:cNvSpPr>
            <a:spLocks noGrp="1"/>
          </p:cNvSpPr>
          <p:nvPr>
            <p:ph type="title"/>
          </p:nvPr>
        </p:nvSpPr>
        <p:spPr>
          <a:xfrm>
            <a:off x="3417081" y="772710"/>
            <a:ext cx="4891191" cy="338554"/>
          </a:xfrm>
          <a:prstGeom prst="rect">
            <a:avLst/>
          </a:prstGeom>
        </p:spPr>
        <p:txBody>
          <a:bodyPr wrap="square" lIns="0" tIns="0" rIns="0" bIns="0">
            <a:spAutoFit/>
          </a:bodyPr>
          <a:lstStyle>
            <a:lvl1pPr>
              <a:defRPr sz="2200" b="1" i="0">
                <a:solidFill>
                  <a:srgbClr val="0064A3"/>
                </a:solidFill>
                <a:latin typeface="AcuminPro-UltraBlack"/>
                <a:cs typeface="AcuminPro-UltraBlack"/>
              </a:defRPr>
            </a:lvl1pPr>
          </a:lstStyle>
          <a:p>
            <a:endParaRPr dirty="0"/>
          </a:p>
        </p:txBody>
      </p:sp>
      <p:sp>
        <p:nvSpPr>
          <p:cNvPr id="7" name="Holder 6"/>
          <p:cNvSpPr>
            <a:spLocks noGrp="1"/>
          </p:cNvSpPr>
          <p:nvPr>
            <p:ph type="sldNum" sz="quarter" idx="4"/>
          </p:nvPr>
        </p:nvSpPr>
        <p:spPr>
          <a:xfrm>
            <a:off x="7083306" y="7245971"/>
            <a:ext cx="2313432" cy="215444"/>
          </a:xfrm>
          <a:prstGeom prst="rect">
            <a:avLst/>
          </a:prstGeom>
        </p:spPr>
        <p:txBody>
          <a:bodyPr lIns="0" tIns="0" rIns="0" bIns="0"/>
          <a:lstStyle>
            <a:lvl1pPr algn="r">
              <a:defRPr sz="841">
                <a:solidFill>
                  <a:srgbClr val="0064A3"/>
                </a:solidFill>
              </a:defRPr>
            </a:lvl1pPr>
          </a:lstStyle>
          <a:p>
            <a:pPr defTabSz="422488"/>
            <a:fld id="{B6F15528-21DE-4FAA-801E-634DDDAF4B2B}" type="slidenum">
              <a:rPr lang="en-US" smtClean="0"/>
              <a:pPr defTabSz="422488"/>
              <a:t>‹#›</a:t>
            </a:fld>
            <a:endParaRPr lang="en-US" dirty="0"/>
          </a:p>
        </p:txBody>
      </p:sp>
      <p:sp>
        <p:nvSpPr>
          <p:cNvPr id="8" name="Holder 3"/>
          <p:cNvSpPr>
            <a:spLocks noGrp="1"/>
          </p:cNvSpPr>
          <p:nvPr>
            <p:ph idx="1"/>
          </p:nvPr>
        </p:nvSpPr>
        <p:spPr>
          <a:xfrm>
            <a:off x="612072" y="2800485"/>
            <a:ext cx="8839200" cy="219163"/>
          </a:xfrm>
          <a:prstGeom prst="rect">
            <a:avLst/>
          </a:prstGeom>
        </p:spPr>
        <p:txBody>
          <a:bodyPr wrap="square" lIns="0" tIns="0" rIns="0" bIns="0">
            <a:spAutoFit/>
          </a:bodyPr>
          <a:lstStyle>
            <a:lvl1pPr>
              <a:defRPr b="0" i="0">
                <a:solidFill>
                  <a:srgbClr val="0064A3"/>
                </a:solidFill>
              </a:defRPr>
            </a:lvl1pPr>
          </a:lstStyle>
          <a:p>
            <a:endParaRPr dirty="0"/>
          </a:p>
        </p:txBody>
      </p:sp>
    </p:spTree>
    <p:extLst>
      <p:ext uri="{BB962C8B-B14F-4D97-AF65-F5344CB8AC3E}">
        <p14:creationId xmlns:p14="http://schemas.microsoft.com/office/powerpoint/2010/main" val="30000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Even Pages-No Text-Title">
    <p:bg>
      <p:bgPr>
        <a:solidFill>
          <a:schemeClr val="bg1"/>
        </a:solidFill>
        <a:effectLst/>
      </p:bgPr>
    </p:bg>
    <p:spTree>
      <p:nvGrpSpPr>
        <p:cNvPr id="1" name=""/>
        <p:cNvGrpSpPr/>
        <p:nvPr/>
      </p:nvGrpSpPr>
      <p:grpSpPr>
        <a:xfrm>
          <a:off x="0" y="0"/>
          <a:ext cx="0" cy="0"/>
          <a:chOff x="0" y="0"/>
          <a:chExt cx="0" cy="0"/>
        </a:xfrm>
      </p:grpSpPr>
      <p:sp>
        <p:nvSpPr>
          <p:cNvPr id="32" name="Holder 2"/>
          <p:cNvSpPr>
            <a:spLocks noGrp="1"/>
          </p:cNvSpPr>
          <p:nvPr>
            <p:ph type="title"/>
          </p:nvPr>
        </p:nvSpPr>
        <p:spPr>
          <a:xfrm>
            <a:off x="1758581" y="748283"/>
            <a:ext cx="7696200" cy="430887"/>
          </a:xfrm>
          <a:prstGeom prst="rect">
            <a:avLst/>
          </a:prstGeom>
        </p:spPr>
        <p:txBody>
          <a:bodyPr wrap="square" lIns="0" tIns="0" rIns="0" bIns="0">
            <a:spAutoFit/>
          </a:bodyPr>
          <a:lstStyle>
            <a:lvl1pPr algn="r">
              <a:defRPr sz="2800" b="0" i="0" spc="300">
                <a:solidFill>
                  <a:srgbClr val="0064A3"/>
                </a:solidFill>
                <a:latin typeface="Impact"/>
                <a:cs typeface="Impact"/>
              </a:defRPr>
            </a:lvl1pPr>
          </a:lstStyle>
          <a:p>
            <a:endParaRPr lang="en-US" dirty="0"/>
          </a:p>
        </p:txBody>
      </p:sp>
      <p:sp>
        <p:nvSpPr>
          <p:cNvPr id="34" name="object 2"/>
          <p:cNvSpPr/>
          <p:nvPr userDrawn="1"/>
        </p:nvSpPr>
        <p:spPr>
          <a:xfrm>
            <a:off x="608013"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sp>
        <p:nvSpPr>
          <p:cNvPr id="35" name="object 3"/>
          <p:cNvSpPr/>
          <p:nvPr userDrawn="1"/>
        </p:nvSpPr>
        <p:spPr>
          <a:xfrm>
            <a:off x="608013" y="1340264"/>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sp>
        <p:nvSpPr>
          <p:cNvPr id="37" name="object 3"/>
          <p:cNvSpPr/>
          <p:nvPr userDrawn="1"/>
        </p:nvSpPr>
        <p:spPr>
          <a:xfrm>
            <a:off x="608013" y="7199908"/>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16" y="576785"/>
            <a:ext cx="2115238" cy="731520"/>
          </a:xfrm>
          <a:prstGeom prst="rect">
            <a:avLst/>
          </a:prstGeom>
        </p:spPr>
      </p:pic>
    </p:spTree>
    <p:extLst>
      <p:ext uri="{BB962C8B-B14F-4D97-AF65-F5344CB8AC3E}">
        <p14:creationId xmlns:p14="http://schemas.microsoft.com/office/powerpoint/2010/main" val="281171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dd Pages-No Text-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67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40764" y="772706"/>
            <a:ext cx="6328399" cy="369332"/>
          </a:xfrm>
          <a:prstGeom prst="rect">
            <a:avLst/>
          </a:prstGeom>
        </p:spPr>
        <p:txBody>
          <a:bodyPr wrap="square" lIns="0" tIns="0" rIns="0" bIns="0">
            <a:spAutoFit/>
          </a:bodyPr>
          <a:lstStyle>
            <a:lvl1pPr>
              <a:defRPr sz="2400" b="1" i="0">
                <a:solidFill>
                  <a:srgbClr val="0064A3"/>
                </a:solidFill>
                <a:latin typeface="AcuminPro-UltraBlack"/>
                <a:cs typeface="AcuminPro-UltraBlack"/>
              </a:defRPr>
            </a:lvl1pPr>
          </a:lstStyle>
          <a:p>
            <a:endParaRPr dirty="0"/>
          </a:p>
        </p:txBody>
      </p:sp>
      <p:sp>
        <p:nvSpPr>
          <p:cNvPr id="7" name="object 2"/>
          <p:cNvSpPr/>
          <p:nvPr userDrawn="1"/>
        </p:nvSpPr>
        <p:spPr>
          <a:xfrm>
            <a:off x="608013"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sp>
        <p:nvSpPr>
          <p:cNvPr id="8" name="object 3"/>
          <p:cNvSpPr/>
          <p:nvPr userDrawn="1"/>
        </p:nvSpPr>
        <p:spPr>
          <a:xfrm>
            <a:off x="608013" y="1340264"/>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sp>
        <p:nvSpPr>
          <p:cNvPr id="18" name="object 3"/>
          <p:cNvSpPr/>
          <p:nvPr userDrawn="1"/>
        </p:nvSpPr>
        <p:spPr>
          <a:xfrm>
            <a:off x="608013" y="7199908"/>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6523" y="584736"/>
            <a:ext cx="2115238" cy="731520"/>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3" r:id="rId3"/>
    <p:sldLayoutId id="2147483665" r:id="rId4"/>
    <p:sldLayoutId id="2147483662" r:id="rId5"/>
    <p:sldLayoutId id="2147483701" r:id="rId6"/>
    <p:sldLayoutId id="2147483702" r:id="rId7"/>
    <p:sldLayoutId id="2147483703" r:id="rId8"/>
    <p:sldLayoutId id="2147483707" r:id="rId9"/>
    <p:sldLayoutId id="2147483672" r:id="rId10"/>
    <p:sldLayoutId id="2147483671" r:id="rId11"/>
    <p:sldLayoutId id="2147483706" r:id="rId12"/>
  </p:sldLayoutIdLst>
  <p:hf hdr="0" ftr="0" dt="0"/>
  <p:txStyles>
    <p:titleStyle>
      <a:lvl1pPr>
        <a:defRPr>
          <a:solidFill>
            <a:srgbClr val="0A529B"/>
          </a:solidFill>
          <a:latin typeface="+mj-lt"/>
          <a:ea typeface="+mj-ea"/>
          <a:cs typeface="+mj-cs"/>
        </a:defRPr>
      </a:lvl1pPr>
    </p:titleStyle>
    <p:bodyStyle>
      <a:lvl1pPr marL="0">
        <a:defRPr sz="1400">
          <a:solidFill>
            <a:srgbClr val="0064A3"/>
          </a:solidFill>
          <a:latin typeface="Century Gothic"/>
          <a:ea typeface="+mn-ea"/>
          <a:cs typeface="Century Gothic"/>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Holder 2"/>
          <p:cNvSpPr>
            <a:spLocks noGrp="1"/>
          </p:cNvSpPr>
          <p:nvPr>
            <p:ph type="title"/>
          </p:nvPr>
        </p:nvSpPr>
        <p:spPr>
          <a:xfrm>
            <a:off x="5755341" y="772706"/>
            <a:ext cx="3713821" cy="332399"/>
          </a:xfrm>
          <a:prstGeom prst="rect">
            <a:avLst/>
          </a:prstGeom>
        </p:spPr>
        <p:txBody>
          <a:bodyPr wrap="square" lIns="0" tIns="0" rIns="0" bIns="0">
            <a:spAutoFit/>
          </a:bodyPr>
          <a:lstStyle>
            <a:lvl1pPr>
              <a:defRPr sz="2400" b="1" i="0">
                <a:solidFill>
                  <a:srgbClr val="0064A3"/>
                </a:solidFill>
                <a:latin typeface="AcuminPro-UltraBlack"/>
                <a:cs typeface="AcuminPro-UltraBlack"/>
              </a:defRPr>
            </a:lvl1pPr>
          </a:lstStyle>
          <a:p>
            <a:endParaRPr lang="en-US" dirty="0"/>
          </a:p>
        </p:txBody>
      </p:sp>
      <p:sp>
        <p:nvSpPr>
          <p:cNvPr id="8" name="object 2"/>
          <p:cNvSpPr/>
          <p:nvPr userDrawn="1"/>
        </p:nvSpPr>
        <p:spPr>
          <a:xfrm>
            <a:off x="608013" y="540231"/>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sp>
        <p:nvSpPr>
          <p:cNvPr id="9" name="object 3"/>
          <p:cNvSpPr/>
          <p:nvPr userDrawn="1"/>
        </p:nvSpPr>
        <p:spPr>
          <a:xfrm>
            <a:off x="608013" y="1340264"/>
            <a:ext cx="8842375" cy="0"/>
          </a:xfrm>
          <a:custGeom>
            <a:avLst/>
            <a:gdLst/>
            <a:ahLst/>
            <a:cxnLst/>
            <a:rect l="l" t="t" r="r" b="b"/>
            <a:pathLst>
              <a:path w="8842375">
                <a:moveTo>
                  <a:pt x="0" y="0"/>
                </a:moveTo>
                <a:lnTo>
                  <a:pt x="8842248" y="0"/>
                </a:lnTo>
              </a:path>
            </a:pathLst>
          </a:custGeom>
          <a:ln w="3175">
            <a:solidFill>
              <a:srgbClr val="0064A3"/>
            </a:solidFill>
          </a:ln>
        </p:spPr>
        <p:txBody>
          <a:bodyPr wrap="square" lIns="0" tIns="0" rIns="0" bIns="0" rtlCol="0"/>
          <a:lstStyle/>
          <a:p>
            <a:endParaRPr/>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8013" y="764987"/>
            <a:ext cx="4343400" cy="381291"/>
          </a:xfrm>
          <a:prstGeom prst="rect">
            <a:avLst/>
          </a:prstGeom>
        </p:spPr>
      </p:pic>
    </p:spTree>
    <p:extLst>
      <p:ext uri="{BB962C8B-B14F-4D97-AF65-F5344CB8AC3E}">
        <p14:creationId xmlns:p14="http://schemas.microsoft.com/office/powerpoint/2010/main" val="99588264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8" Type="http://schemas.openxmlformats.org/officeDocument/2006/relationships/hyperlink" Target="fox2001019.mpg" TargetMode="External"/><Relationship Id="rId3" Type="http://schemas.microsoft.com/office/2007/relationships/media" Target="../media/media2.mp4"/><Relationship Id="rId7" Type="http://schemas.openxmlformats.org/officeDocument/2006/relationships/image" Target="../media/image23.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cbs2001017.mpg" TargetMode="External"/><Relationship Id="rId11"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44596" y="794868"/>
            <a:ext cx="1005840" cy="472440"/>
          </a:xfrm>
          <a:custGeom>
            <a:avLst/>
            <a:gdLst/>
            <a:ahLst/>
            <a:cxnLst/>
            <a:rect l="l" t="t" r="r" b="b"/>
            <a:pathLst>
              <a:path w="1005840" h="472440">
                <a:moveTo>
                  <a:pt x="512686" y="0"/>
                </a:moveTo>
                <a:lnTo>
                  <a:pt x="330784" y="0"/>
                </a:lnTo>
                <a:lnTo>
                  <a:pt x="330784" y="472071"/>
                </a:lnTo>
                <a:lnTo>
                  <a:pt x="560451" y="472071"/>
                </a:lnTo>
                <a:lnTo>
                  <a:pt x="614591" y="467853"/>
                </a:lnTo>
                <a:lnTo>
                  <a:pt x="663481" y="455567"/>
                </a:lnTo>
                <a:lnTo>
                  <a:pt x="706513" y="435763"/>
                </a:lnTo>
                <a:lnTo>
                  <a:pt x="743081" y="408995"/>
                </a:lnTo>
                <a:lnTo>
                  <a:pt x="772579" y="375814"/>
                </a:lnTo>
                <a:lnTo>
                  <a:pt x="787510" y="349097"/>
                </a:lnTo>
                <a:lnTo>
                  <a:pt x="495134" y="349097"/>
                </a:lnTo>
                <a:lnTo>
                  <a:pt x="495134" y="129578"/>
                </a:lnTo>
                <a:lnTo>
                  <a:pt x="787945" y="129578"/>
                </a:lnTo>
                <a:lnTo>
                  <a:pt x="768979" y="97394"/>
                </a:lnTo>
                <a:lnTo>
                  <a:pt x="739283" y="66209"/>
                </a:lnTo>
                <a:lnTo>
                  <a:pt x="704645" y="42267"/>
                </a:lnTo>
                <a:lnTo>
                  <a:pt x="666645" y="24675"/>
                </a:lnTo>
                <a:lnTo>
                  <a:pt x="626867" y="12543"/>
                </a:lnTo>
                <a:lnTo>
                  <a:pt x="586893" y="4981"/>
                </a:lnTo>
                <a:lnTo>
                  <a:pt x="548305" y="1096"/>
                </a:lnTo>
                <a:lnTo>
                  <a:pt x="512686" y="0"/>
                </a:lnTo>
                <a:close/>
              </a:path>
              <a:path w="1005840" h="472440">
                <a:moveTo>
                  <a:pt x="787945" y="129578"/>
                </a:moveTo>
                <a:lnTo>
                  <a:pt x="521157" y="129578"/>
                </a:lnTo>
                <a:lnTo>
                  <a:pt x="576078" y="136842"/>
                </a:lnTo>
                <a:lnTo>
                  <a:pt x="615873" y="158373"/>
                </a:lnTo>
                <a:lnTo>
                  <a:pt x="640086" y="193780"/>
                </a:lnTo>
                <a:lnTo>
                  <a:pt x="648258" y="242671"/>
                </a:lnTo>
                <a:lnTo>
                  <a:pt x="639584" y="287402"/>
                </a:lnTo>
                <a:lnTo>
                  <a:pt x="614535" y="320863"/>
                </a:lnTo>
                <a:lnTo>
                  <a:pt x="574572" y="341835"/>
                </a:lnTo>
                <a:lnTo>
                  <a:pt x="521157" y="349097"/>
                </a:lnTo>
                <a:lnTo>
                  <a:pt x="787510" y="349097"/>
                </a:lnTo>
                <a:lnTo>
                  <a:pt x="794399" y="336770"/>
                </a:lnTo>
                <a:lnTo>
                  <a:pt x="807936" y="292417"/>
                </a:lnTo>
                <a:lnTo>
                  <a:pt x="812584" y="243306"/>
                </a:lnTo>
                <a:lnTo>
                  <a:pt x="807211" y="185051"/>
                </a:lnTo>
                <a:lnTo>
                  <a:pt x="792149" y="136711"/>
                </a:lnTo>
                <a:lnTo>
                  <a:pt x="787945" y="129578"/>
                </a:lnTo>
                <a:close/>
              </a:path>
              <a:path w="1005840" h="472440">
                <a:moveTo>
                  <a:pt x="1005725" y="0"/>
                </a:moveTo>
                <a:lnTo>
                  <a:pt x="841362" y="0"/>
                </a:lnTo>
                <a:lnTo>
                  <a:pt x="841362" y="472071"/>
                </a:lnTo>
                <a:lnTo>
                  <a:pt x="1005725" y="472071"/>
                </a:lnTo>
                <a:lnTo>
                  <a:pt x="1005725" y="0"/>
                </a:lnTo>
                <a:close/>
              </a:path>
              <a:path w="1005840" h="472440">
                <a:moveTo>
                  <a:pt x="164350" y="0"/>
                </a:moveTo>
                <a:lnTo>
                  <a:pt x="0" y="0"/>
                </a:lnTo>
                <a:lnTo>
                  <a:pt x="0" y="346900"/>
                </a:lnTo>
                <a:lnTo>
                  <a:pt x="155460" y="346900"/>
                </a:lnTo>
                <a:lnTo>
                  <a:pt x="155460" y="472071"/>
                </a:lnTo>
                <a:lnTo>
                  <a:pt x="297776" y="472071"/>
                </a:lnTo>
                <a:lnTo>
                  <a:pt x="297776" y="338505"/>
                </a:lnTo>
                <a:lnTo>
                  <a:pt x="164350" y="338505"/>
                </a:lnTo>
                <a:lnTo>
                  <a:pt x="164350" y="0"/>
                </a:lnTo>
                <a:close/>
              </a:path>
            </a:pathLst>
          </a:custGeom>
          <a:solidFill>
            <a:srgbClr val="0066A6"/>
          </a:solidFill>
        </p:spPr>
        <p:txBody>
          <a:bodyPr wrap="square" lIns="0" tIns="0" rIns="0" bIns="0" rtlCol="0"/>
          <a:lstStyle/>
          <a:p>
            <a:endParaRPr/>
          </a:p>
        </p:txBody>
      </p:sp>
      <p:sp>
        <p:nvSpPr>
          <p:cNvPr id="3" name="object 3"/>
          <p:cNvSpPr/>
          <p:nvPr/>
        </p:nvSpPr>
        <p:spPr>
          <a:xfrm>
            <a:off x="8444651" y="1162855"/>
            <a:ext cx="133350" cy="104139"/>
          </a:xfrm>
          <a:custGeom>
            <a:avLst/>
            <a:gdLst/>
            <a:ahLst/>
            <a:cxnLst/>
            <a:rect l="l" t="t" r="r" b="b"/>
            <a:pathLst>
              <a:path w="133350" h="104140">
                <a:moveTo>
                  <a:pt x="133019" y="0"/>
                </a:moveTo>
                <a:lnTo>
                  <a:pt x="0" y="0"/>
                </a:lnTo>
                <a:lnTo>
                  <a:pt x="133019" y="104101"/>
                </a:lnTo>
                <a:lnTo>
                  <a:pt x="133019" y="0"/>
                </a:lnTo>
                <a:close/>
              </a:path>
            </a:pathLst>
          </a:custGeom>
          <a:solidFill>
            <a:srgbClr val="18B4E9"/>
          </a:solidFill>
        </p:spPr>
        <p:txBody>
          <a:bodyPr wrap="square" lIns="0" tIns="0" rIns="0" bIns="0" rtlCol="0"/>
          <a:lstStyle/>
          <a:p>
            <a:endParaRPr/>
          </a:p>
        </p:txBody>
      </p:sp>
      <p:sp>
        <p:nvSpPr>
          <p:cNvPr id="4" name="object 4"/>
          <p:cNvSpPr/>
          <p:nvPr/>
        </p:nvSpPr>
        <p:spPr>
          <a:xfrm>
            <a:off x="8444103" y="1320674"/>
            <a:ext cx="1002030" cy="78105"/>
          </a:xfrm>
          <a:custGeom>
            <a:avLst/>
            <a:gdLst/>
            <a:ahLst/>
            <a:cxnLst/>
            <a:rect l="l" t="t" r="r" b="b"/>
            <a:pathLst>
              <a:path w="1002029" h="78105">
                <a:moveTo>
                  <a:pt x="113868" y="0"/>
                </a:moveTo>
                <a:lnTo>
                  <a:pt x="97452" y="2960"/>
                </a:lnTo>
                <a:lnTo>
                  <a:pt x="84343" y="11141"/>
                </a:lnTo>
                <a:lnTo>
                  <a:pt x="75659" y="23488"/>
                </a:lnTo>
                <a:lnTo>
                  <a:pt x="72517" y="38950"/>
                </a:lnTo>
                <a:lnTo>
                  <a:pt x="75659" y="54345"/>
                </a:lnTo>
                <a:lnTo>
                  <a:pt x="84343" y="66654"/>
                </a:lnTo>
                <a:lnTo>
                  <a:pt x="97452" y="74817"/>
                </a:lnTo>
                <a:lnTo>
                  <a:pt x="113868" y="77774"/>
                </a:lnTo>
                <a:lnTo>
                  <a:pt x="130396" y="74873"/>
                </a:lnTo>
                <a:lnTo>
                  <a:pt x="143456" y="66802"/>
                </a:lnTo>
                <a:lnTo>
                  <a:pt x="144732" y="64973"/>
                </a:lnTo>
                <a:lnTo>
                  <a:pt x="113868" y="64973"/>
                </a:lnTo>
                <a:lnTo>
                  <a:pt x="103388" y="63094"/>
                </a:lnTo>
                <a:lnTo>
                  <a:pt x="95280" y="57796"/>
                </a:lnTo>
                <a:lnTo>
                  <a:pt x="90045" y="49580"/>
                </a:lnTo>
                <a:lnTo>
                  <a:pt x="88188" y="38950"/>
                </a:lnTo>
                <a:lnTo>
                  <a:pt x="90045" y="28260"/>
                </a:lnTo>
                <a:lnTo>
                  <a:pt x="95280" y="19996"/>
                </a:lnTo>
                <a:lnTo>
                  <a:pt x="103388" y="14665"/>
                </a:lnTo>
                <a:lnTo>
                  <a:pt x="113868" y="12776"/>
                </a:lnTo>
                <a:lnTo>
                  <a:pt x="144452" y="12776"/>
                </a:lnTo>
                <a:lnTo>
                  <a:pt x="143303" y="11141"/>
                </a:lnTo>
                <a:lnTo>
                  <a:pt x="130225" y="2960"/>
                </a:lnTo>
                <a:lnTo>
                  <a:pt x="113868" y="0"/>
                </a:lnTo>
                <a:close/>
              </a:path>
              <a:path w="1002029" h="78105">
                <a:moveTo>
                  <a:pt x="144452" y="12776"/>
                </a:moveTo>
                <a:lnTo>
                  <a:pt x="113868" y="12776"/>
                </a:lnTo>
                <a:lnTo>
                  <a:pt x="124343" y="14665"/>
                </a:lnTo>
                <a:lnTo>
                  <a:pt x="132443" y="19996"/>
                </a:lnTo>
                <a:lnTo>
                  <a:pt x="137669" y="28260"/>
                </a:lnTo>
                <a:lnTo>
                  <a:pt x="139522" y="38950"/>
                </a:lnTo>
                <a:lnTo>
                  <a:pt x="137669" y="49580"/>
                </a:lnTo>
                <a:lnTo>
                  <a:pt x="132443" y="57796"/>
                </a:lnTo>
                <a:lnTo>
                  <a:pt x="124343" y="63094"/>
                </a:lnTo>
                <a:lnTo>
                  <a:pt x="113868" y="64973"/>
                </a:lnTo>
                <a:lnTo>
                  <a:pt x="144732" y="64973"/>
                </a:lnTo>
                <a:lnTo>
                  <a:pt x="152033" y="54511"/>
                </a:lnTo>
                <a:lnTo>
                  <a:pt x="155117" y="38950"/>
                </a:lnTo>
                <a:lnTo>
                  <a:pt x="151976" y="23488"/>
                </a:lnTo>
                <a:lnTo>
                  <a:pt x="144452" y="12776"/>
                </a:lnTo>
                <a:close/>
              </a:path>
              <a:path w="1002029" h="78105">
                <a:moveTo>
                  <a:pt x="185496" y="1168"/>
                </a:moveTo>
                <a:lnTo>
                  <a:pt x="169900" y="1168"/>
                </a:lnTo>
                <a:lnTo>
                  <a:pt x="169900" y="73152"/>
                </a:lnTo>
                <a:lnTo>
                  <a:pt x="173405" y="76479"/>
                </a:lnTo>
                <a:lnTo>
                  <a:pt x="228600" y="76479"/>
                </a:lnTo>
                <a:lnTo>
                  <a:pt x="228600" y="64135"/>
                </a:lnTo>
                <a:lnTo>
                  <a:pt x="185496" y="64135"/>
                </a:lnTo>
                <a:lnTo>
                  <a:pt x="185496" y="1168"/>
                </a:lnTo>
                <a:close/>
              </a:path>
              <a:path w="1002029" h="78105">
                <a:moveTo>
                  <a:pt x="274193" y="0"/>
                </a:moveTo>
                <a:lnTo>
                  <a:pt x="257771" y="2960"/>
                </a:lnTo>
                <a:lnTo>
                  <a:pt x="244649" y="11141"/>
                </a:lnTo>
                <a:lnTo>
                  <a:pt x="235952" y="23488"/>
                </a:lnTo>
                <a:lnTo>
                  <a:pt x="232803" y="38950"/>
                </a:lnTo>
                <a:lnTo>
                  <a:pt x="235952" y="54345"/>
                </a:lnTo>
                <a:lnTo>
                  <a:pt x="244649" y="66654"/>
                </a:lnTo>
                <a:lnTo>
                  <a:pt x="257771" y="74817"/>
                </a:lnTo>
                <a:lnTo>
                  <a:pt x="274193" y="77774"/>
                </a:lnTo>
                <a:lnTo>
                  <a:pt x="290694" y="74873"/>
                </a:lnTo>
                <a:lnTo>
                  <a:pt x="303742" y="66802"/>
                </a:lnTo>
                <a:lnTo>
                  <a:pt x="305018" y="64973"/>
                </a:lnTo>
                <a:lnTo>
                  <a:pt x="274193" y="64973"/>
                </a:lnTo>
                <a:lnTo>
                  <a:pt x="263699" y="63094"/>
                </a:lnTo>
                <a:lnTo>
                  <a:pt x="255597" y="57796"/>
                </a:lnTo>
                <a:lnTo>
                  <a:pt x="250375" y="49580"/>
                </a:lnTo>
                <a:lnTo>
                  <a:pt x="248526" y="38950"/>
                </a:lnTo>
                <a:lnTo>
                  <a:pt x="250375" y="28260"/>
                </a:lnTo>
                <a:lnTo>
                  <a:pt x="255597" y="19996"/>
                </a:lnTo>
                <a:lnTo>
                  <a:pt x="263699" y="14665"/>
                </a:lnTo>
                <a:lnTo>
                  <a:pt x="274193" y="12776"/>
                </a:lnTo>
                <a:lnTo>
                  <a:pt x="304972" y="12776"/>
                </a:lnTo>
                <a:lnTo>
                  <a:pt x="303742" y="11007"/>
                </a:lnTo>
                <a:lnTo>
                  <a:pt x="290694" y="2910"/>
                </a:lnTo>
                <a:lnTo>
                  <a:pt x="274193" y="0"/>
                </a:lnTo>
                <a:close/>
              </a:path>
              <a:path w="1002029" h="78105">
                <a:moveTo>
                  <a:pt x="304972" y="12776"/>
                </a:moveTo>
                <a:lnTo>
                  <a:pt x="274193" y="12776"/>
                </a:lnTo>
                <a:lnTo>
                  <a:pt x="284660" y="14665"/>
                </a:lnTo>
                <a:lnTo>
                  <a:pt x="292757" y="19996"/>
                </a:lnTo>
                <a:lnTo>
                  <a:pt x="297981" y="28260"/>
                </a:lnTo>
                <a:lnTo>
                  <a:pt x="299834" y="38950"/>
                </a:lnTo>
                <a:lnTo>
                  <a:pt x="297981" y="49580"/>
                </a:lnTo>
                <a:lnTo>
                  <a:pt x="292757" y="57796"/>
                </a:lnTo>
                <a:lnTo>
                  <a:pt x="284660" y="63094"/>
                </a:lnTo>
                <a:lnTo>
                  <a:pt x="274193" y="64973"/>
                </a:lnTo>
                <a:lnTo>
                  <a:pt x="305018" y="64973"/>
                </a:lnTo>
                <a:lnTo>
                  <a:pt x="312319" y="54511"/>
                </a:lnTo>
                <a:lnTo>
                  <a:pt x="315404" y="38950"/>
                </a:lnTo>
                <a:lnTo>
                  <a:pt x="312319" y="23338"/>
                </a:lnTo>
                <a:lnTo>
                  <a:pt x="304972" y="12776"/>
                </a:lnTo>
                <a:close/>
              </a:path>
              <a:path w="1002029" h="78105">
                <a:moveTo>
                  <a:pt x="375450" y="1168"/>
                </a:moveTo>
                <a:lnTo>
                  <a:pt x="333832" y="1168"/>
                </a:lnTo>
                <a:lnTo>
                  <a:pt x="330212" y="4546"/>
                </a:lnTo>
                <a:lnTo>
                  <a:pt x="330212" y="76479"/>
                </a:lnTo>
                <a:lnTo>
                  <a:pt x="345935" y="76479"/>
                </a:lnTo>
                <a:lnTo>
                  <a:pt x="345935" y="48425"/>
                </a:lnTo>
                <a:lnTo>
                  <a:pt x="386416" y="48425"/>
                </a:lnTo>
                <a:lnTo>
                  <a:pt x="385318" y="46634"/>
                </a:lnTo>
                <a:lnTo>
                  <a:pt x="386778" y="45986"/>
                </a:lnTo>
                <a:lnTo>
                  <a:pt x="392805" y="42306"/>
                </a:lnTo>
                <a:lnTo>
                  <a:pt x="397230" y="37503"/>
                </a:lnTo>
                <a:lnTo>
                  <a:pt x="345935" y="37503"/>
                </a:lnTo>
                <a:lnTo>
                  <a:pt x="345935" y="12534"/>
                </a:lnTo>
                <a:lnTo>
                  <a:pt x="397162" y="12534"/>
                </a:lnTo>
                <a:lnTo>
                  <a:pt x="393852" y="7953"/>
                </a:lnTo>
                <a:lnTo>
                  <a:pt x="385673" y="2972"/>
                </a:lnTo>
                <a:lnTo>
                  <a:pt x="375450" y="1168"/>
                </a:lnTo>
                <a:close/>
              </a:path>
              <a:path w="1002029" h="78105">
                <a:moveTo>
                  <a:pt x="386416" y="48425"/>
                </a:moveTo>
                <a:lnTo>
                  <a:pt x="347421" y="48425"/>
                </a:lnTo>
                <a:lnTo>
                  <a:pt x="369138" y="49149"/>
                </a:lnTo>
                <a:lnTo>
                  <a:pt x="385660" y="76479"/>
                </a:lnTo>
                <a:lnTo>
                  <a:pt x="403631" y="76479"/>
                </a:lnTo>
                <a:lnTo>
                  <a:pt x="386416" y="48425"/>
                </a:lnTo>
                <a:close/>
              </a:path>
              <a:path w="1002029" h="78105">
                <a:moveTo>
                  <a:pt x="397162" y="12534"/>
                </a:moveTo>
                <a:lnTo>
                  <a:pt x="379247" y="12534"/>
                </a:lnTo>
                <a:lnTo>
                  <a:pt x="385013" y="17856"/>
                </a:lnTo>
                <a:lnTo>
                  <a:pt x="385013" y="31953"/>
                </a:lnTo>
                <a:lnTo>
                  <a:pt x="379133" y="37503"/>
                </a:lnTo>
                <a:lnTo>
                  <a:pt x="397230" y="37503"/>
                </a:lnTo>
                <a:lnTo>
                  <a:pt x="397359" y="37363"/>
                </a:lnTo>
                <a:lnTo>
                  <a:pt x="400239" y="31449"/>
                </a:lnTo>
                <a:lnTo>
                  <a:pt x="401243" y="24853"/>
                </a:lnTo>
                <a:lnTo>
                  <a:pt x="399278" y="15463"/>
                </a:lnTo>
                <a:lnTo>
                  <a:pt x="397162" y="12534"/>
                </a:lnTo>
                <a:close/>
              </a:path>
              <a:path w="1002029" h="78105">
                <a:moveTo>
                  <a:pt x="477977" y="13716"/>
                </a:moveTo>
                <a:lnTo>
                  <a:pt x="462280" y="13716"/>
                </a:lnTo>
                <a:lnTo>
                  <a:pt x="462280" y="76479"/>
                </a:lnTo>
                <a:lnTo>
                  <a:pt x="477977" y="76479"/>
                </a:lnTo>
                <a:lnTo>
                  <a:pt x="477977" y="13716"/>
                </a:lnTo>
                <a:close/>
              </a:path>
              <a:path w="1002029" h="78105">
                <a:moveTo>
                  <a:pt x="505244" y="1168"/>
                </a:moveTo>
                <a:lnTo>
                  <a:pt x="435127" y="1168"/>
                </a:lnTo>
                <a:lnTo>
                  <a:pt x="435127" y="13716"/>
                </a:lnTo>
                <a:lnTo>
                  <a:pt x="505244" y="13716"/>
                </a:lnTo>
                <a:lnTo>
                  <a:pt x="505244" y="1168"/>
                </a:lnTo>
                <a:close/>
              </a:path>
              <a:path w="1002029" h="78105">
                <a:moveTo>
                  <a:pt x="550837" y="0"/>
                </a:moveTo>
                <a:lnTo>
                  <a:pt x="534429" y="2960"/>
                </a:lnTo>
                <a:lnTo>
                  <a:pt x="521315" y="11141"/>
                </a:lnTo>
                <a:lnTo>
                  <a:pt x="512621" y="23488"/>
                </a:lnTo>
                <a:lnTo>
                  <a:pt x="509473" y="38950"/>
                </a:lnTo>
                <a:lnTo>
                  <a:pt x="512621" y="54345"/>
                </a:lnTo>
                <a:lnTo>
                  <a:pt x="521315" y="66654"/>
                </a:lnTo>
                <a:lnTo>
                  <a:pt x="534429" y="74817"/>
                </a:lnTo>
                <a:lnTo>
                  <a:pt x="550837" y="77774"/>
                </a:lnTo>
                <a:lnTo>
                  <a:pt x="567349" y="74873"/>
                </a:lnTo>
                <a:lnTo>
                  <a:pt x="580396" y="66802"/>
                </a:lnTo>
                <a:lnTo>
                  <a:pt x="581671" y="64973"/>
                </a:lnTo>
                <a:lnTo>
                  <a:pt x="550837" y="64973"/>
                </a:lnTo>
                <a:lnTo>
                  <a:pt x="540347" y="63094"/>
                </a:lnTo>
                <a:lnTo>
                  <a:pt x="532239" y="57796"/>
                </a:lnTo>
                <a:lnTo>
                  <a:pt x="527010" y="49580"/>
                </a:lnTo>
                <a:lnTo>
                  <a:pt x="525157" y="38950"/>
                </a:lnTo>
                <a:lnTo>
                  <a:pt x="527010" y="28260"/>
                </a:lnTo>
                <a:lnTo>
                  <a:pt x="532239" y="19996"/>
                </a:lnTo>
                <a:lnTo>
                  <a:pt x="540347" y="14665"/>
                </a:lnTo>
                <a:lnTo>
                  <a:pt x="550837" y="12776"/>
                </a:lnTo>
                <a:lnTo>
                  <a:pt x="581400" y="12776"/>
                </a:lnTo>
                <a:lnTo>
                  <a:pt x="580253" y="11141"/>
                </a:lnTo>
                <a:lnTo>
                  <a:pt x="567188" y="2960"/>
                </a:lnTo>
                <a:lnTo>
                  <a:pt x="550837" y="0"/>
                </a:lnTo>
                <a:close/>
              </a:path>
              <a:path w="1002029" h="78105">
                <a:moveTo>
                  <a:pt x="581400" y="12776"/>
                </a:moveTo>
                <a:lnTo>
                  <a:pt x="550837" y="12776"/>
                </a:lnTo>
                <a:lnTo>
                  <a:pt x="561326" y="14665"/>
                </a:lnTo>
                <a:lnTo>
                  <a:pt x="569420" y="19996"/>
                </a:lnTo>
                <a:lnTo>
                  <a:pt x="574632" y="28260"/>
                </a:lnTo>
                <a:lnTo>
                  <a:pt x="576478" y="38950"/>
                </a:lnTo>
                <a:lnTo>
                  <a:pt x="574632" y="49580"/>
                </a:lnTo>
                <a:lnTo>
                  <a:pt x="569420" y="57796"/>
                </a:lnTo>
                <a:lnTo>
                  <a:pt x="561326" y="63094"/>
                </a:lnTo>
                <a:lnTo>
                  <a:pt x="550837" y="64973"/>
                </a:lnTo>
                <a:lnTo>
                  <a:pt x="581671" y="64973"/>
                </a:lnTo>
                <a:lnTo>
                  <a:pt x="588966" y="54511"/>
                </a:lnTo>
                <a:lnTo>
                  <a:pt x="592048" y="38950"/>
                </a:lnTo>
                <a:lnTo>
                  <a:pt x="588913" y="23488"/>
                </a:lnTo>
                <a:lnTo>
                  <a:pt x="581400" y="12776"/>
                </a:lnTo>
                <a:close/>
              </a:path>
              <a:path w="1002029" h="78105">
                <a:moveTo>
                  <a:pt x="642010" y="0"/>
                </a:moveTo>
                <a:lnTo>
                  <a:pt x="625587" y="2960"/>
                </a:lnTo>
                <a:lnTo>
                  <a:pt x="612474" y="11141"/>
                </a:lnTo>
                <a:lnTo>
                  <a:pt x="603789" y="23488"/>
                </a:lnTo>
                <a:lnTo>
                  <a:pt x="600646" y="38950"/>
                </a:lnTo>
                <a:lnTo>
                  <a:pt x="603789" y="54345"/>
                </a:lnTo>
                <a:lnTo>
                  <a:pt x="612474" y="66654"/>
                </a:lnTo>
                <a:lnTo>
                  <a:pt x="625587" y="74817"/>
                </a:lnTo>
                <a:lnTo>
                  <a:pt x="642010" y="77774"/>
                </a:lnTo>
                <a:lnTo>
                  <a:pt x="658539" y="74873"/>
                </a:lnTo>
                <a:lnTo>
                  <a:pt x="671598" y="66802"/>
                </a:lnTo>
                <a:lnTo>
                  <a:pt x="672874" y="64973"/>
                </a:lnTo>
                <a:lnTo>
                  <a:pt x="642010" y="64973"/>
                </a:lnTo>
                <a:lnTo>
                  <a:pt x="631525" y="63094"/>
                </a:lnTo>
                <a:lnTo>
                  <a:pt x="623417" y="57796"/>
                </a:lnTo>
                <a:lnTo>
                  <a:pt x="618185" y="49580"/>
                </a:lnTo>
                <a:lnTo>
                  <a:pt x="616331" y="38950"/>
                </a:lnTo>
                <a:lnTo>
                  <a:pt x="618185" y="28260"/>
                </a:lnTo>
                <a:lnTo>
                  <a:pt x="623417" y="19996"/>
                </a:lnTo>
                <a:lnTo>
                  <a:pt x="631525" y="14665"/>
                </a:lnTo>
                <a:lnTo>
                  <a:pt x="642010" y="12776"/>
                </a:lnTo>
                <a:lnTo>
                  <a:pt x="672594" y="12776"/>
                </a:lnTo>
                <a:lnTo>
                  <a:pt x="671445" y="11141"/>
                </a:lnTo>
                <a:lnTo>
                  <a:pt x="658367" y="2960"/>
                </a:lnTo>
                <a:lnTo>
                  <a:pt x="642010" y="0"/>
                </a:lnTo>
                <a:close/>
              </a:path>
              <a:path w="1002029" h="78105">
                <a:moveTo>
                  <a:pt x="672594" y="12776"/>
                </a:moveTo>
                <a:lnTo>
                  <a:pt x="642010" y="12776"/>
                </a:lnTo>
                <a:lnTo>
                  <a:pt x="652501" y="14665"/>
                </a:lnTo>
                <a:lnTo>
                  <a:pt x="660600" y="19996"/>
                </a:lnTo>
                <a:lnTo>
                  <a:pt x="665816" y="28260"/>
                </a:lnTo>
                <a:lnTo>
                  <a:pt x="667664" y="38950"/>
                </a:lnTo>
                <a:lnTo>
                  <a:pt x="665816" y="49580"/>
                </a:lnTo>
                <a:lnTo>
                  <a:pt x="660600" y="57796"/>
                </a:lnTo>
                <a:lnTo>
                  <a:pt x="652501" y="63094"/>
                </a:lnTo>
                <a:lnTo>
                  <a:pt x="642010" y="64973"/>
                </a:lnTo>
                <a:lnTo>
                  <a:pt x="672874" y="64973"/>
                </a:lnTo>
                <a:lnTo>
                  <a:pt x="680175" y="54511"/>
                </a:lnTo>
                <a:lnTo>
                  <a:pt x="683260" y="38950"/>
                </a:lnTo>
                <a:lnTo>
                  <a:pt x="680118" y="23488"/>
                </a:lnTo>
                <a:lnTo>
                  <a:pt x="672594" y="12776"/>
                </a:lnTo>
                <a:close/>
              </a:path>
              <a:path w="1002029" h="78105">
                <a:moveTo>
                  <a:pt x="713638" y="1168"/>
                </a:moveTo>
                <a:lnTo>
                  <a:pt x="698042" y="1168"/>
                </a:lnTo>
                <a:lnTo>
                  <a:pt x="698042" y="73152"/>
                </a:lnTo>
                <a:lnTo>
                  <a:pt x="701522" y="76479"/>
                </a:lnTo>
                <a:lnTo>
                  <a:pt x="756716" y="76479"/>
                </a:lnTo>
                <a:lnTo>
                  <a:pt x="756716" y="64135"/>
                </a:lnTo>
                <a:lnTo>
                  <a:pt x="713638" y="64135"/>
                </a:lnTo>
                <a:lnTo>
                  <a:pt x="713638" y="1168"/>
                </a:lnTo>
                <a:close/>
              </a:path>
              <a:path w="1002029" h="78105">
                <a:moveTo>
                  <a:pt x="803948" y="1168"/>
                </a:moveTo>
                <a:lnTo>
                  <a:pt x="772642" y="1168"/>
                </a:lnTo>
                <a:lnTo>
                  <a:pt x="769073" y="4546"/>
                </a:lnTo>
                <a:lnTo>
                  <a:pt x="769073" y="73113"/>
                </a:lnTo>
                <a:lnTo>
                  <a:pt x="772642" y="76479"/>
                </a:lnTo>
                <a:lnTo>
                  <a:pt x="809942" y="76479"/>
                </a:lnTo>
                <a:lnTo>
                  <a:pt x="820606" y="74802"/>
                </a:lnTo>
                <a:lnTo>
                  <a:pt x="829135" y="70169"/>
                </a:lnTo>
                <a:lnTo>
                  <a:pt x="833245" y="65087"/>
                </a:lnTo>
                <a:lnTo>
                  <a:pt x="784771" y="65087"/>
                </a:lnTo>
                <a:lnTo>
                  <a:pt x="784771" y="43751"/>
                </a:lnTo>
                <a:lnTo>
                  <a:pt x="834228" y="43751"/>
                </a:lnTo>
                <a:lnTo>
                  <a:pt x="832319" y="41173"/>
                </a:lnTo>
                <a:lnTo>
                  <a:pt x="822096" y="36296"/>
                </a:lnTo>
                <a:lnTo>
                  <a:pt x="825912" y="33172"/>
                </a:lnTo>
                <a:lnTo>
                  <a:pt x="784771" y="33172"/>
                </a:lnTo>
                <a:lnTo>
                  <a:pt x="784771" y="12534"/>
                </a:lnTo>
                <a:lnTo>
                  <a:pt x="829737" y="12534"/>
                </a:lnTo>
                <a:lnTo>
                  <a:pt x="829701" y="12366"/>
                </a:lnTo>
                <a:lnTo>
                  <a:pt x="824395" y="6229"/>
                </a:lnTo>
                <a:lnTo>
                  <a:pt x="815755" y="2454"/>
                </a:lnTo>
                <a:lnTo>
                  <a:pt x="803948" y="1168"/>
                </a:lnTo>
                <a:close/>
              </a:path>
              <a:path w="1002029" h="78105">
                <a:moveTo>
                  <a:pt x="834228" y="43751"/>
                </a:moveTo>
                <a:lnTo>
                  <a:pt x="815822" y="43751"/>
                </a:lnTo>
                <a:lnTo>
                  <a:pt x="820623" y="48031"/>
                </a:lnTo>
                <a:lnTo>
                  <a:pt x="820623" y="60693"/>
                </a:lnTo>
                <a:lnTo>
                  <a:pt x="815682" y="65087"/>
                </a:lnTo>
                <a:lnTo>
                  <a:pt x="833245" y="65087"/>
                </a:lnTo>
                <a:lnTo>
                  <a:pt x="834792" y="63175"/>
                </a:lnTo>
                <a:lnTo>
                  <a:pt x="836841" y="54419"/>
                </a:lnTo>
                <a:lnTo>
                  <a:pt x="836841" y="47282"/>
                </a:lnTo>
                <a:lnTo>
                  <a:pt x="834228" y="43751"/>
                </a:lnTo>
                <a:close/>
              </a:path>
              <a:path w="1002029" h="78105">
                <a:moveTo>
                  <a:pt x="829737" y="12534"/>
                </a:moveTo>
                <a:lnTo>
                  <a:pt x="810514" y="12534"/>
                </a:lnTo>
                <a:lnTo>
                  <a:pt x="815276" y="16725"/>
                </a:lnTo>
                <a:lnTo>
                  <a:pt x="815276" y="29362"/>
                </a:lnTo>
                <a:lnTo>
                  <a:pt x="810704" y="33172"/>
                </a:lnTo>
                <a:lnTo>
                  <a:pt x="825912" y="33172"/>
                </a:lnTo>
                <a:lnTo>
                  <a:pt x="828751" y="30848"/>
                </a:lnTo>
                <a:lnTo>
                  <a:pt x="831507" y="25819"/>
                </a:lnTo>
                <a:lnTo>
                  <a:pt x="831507" y="20739"/>
                </a:lnTo>
                <a:lnTo>
                  <a:pt x="829737" y="12534"/>
                </a:lnTo>
                <a:close/>
              </a:path>
              <a:path w="1002029" h="78105">
                <a:moveTo>
                  <a:pt x="888009" y="0"/>
                </a:moveTo>
                <a:lnTo>
                  <a:pt x="871608" y="2960"/>
                </a:lnTo>
                <a:lnTo>
                  <a:pt x="858507" y="11141"/>
                </a:lnTo>
                <a:lnTo>
                  <a:pt x="849826" y="23488"/>
                </a:lnTo>
                <a:lnTo>
                  <a:pt x="846683" y="38950"/>
                </a:lnTo>
                <a:lnTo>
                  <a:pt x="849826" y="54345"/>
                </a:lnTo>
                <a:lnTo>
                  <a:pt x="858507" y="66654"/>
                </a:lnTo>
                <a:lnTo>
                  <a:pt x="871608" y="74817"/>
                </a:lnTo>
                <a:lnTo>
                  <a:pt x="888009" y="77774"/>
                </a:lnTo>
                <a:lnTo>
                  <a:pt x="904543" y="74873"/>
                </a:lnTo>
                <a:lnTo>
                  <a:pt x="917601" y="66802"/>
                </a:lnTo>
                <a:lnTo>
                  <a:pt x="918877" y="64973"/>
                </a:lnTo>
                <a:lnTo>
                  <a:pt x="888009" y="64973"/>
                </a:lnTo>
                <a:lnTo>
                  <a:pt x="877536" y="63094"/>
                </a:lnTo>
                <a:lnTo>
                  <a:pt x="869440" y="57796"/>
                </a:lnTo>
                <a:lnTo>
                  <a:pt x="864218" y="49580"/>
                </a:lnTo>
                <a:lnTo>
                  <a:pt x="862368" y="38950"/>
                </a:lnTo>
                <a:lnTo>
                  <a:pt x="864218" y="28260"/>
                </a:lnTo>
                <a:lnTo>
                  <a:pt x="869440" y="19996"/>
                </a:lnTo>
                <a:lnTo>
                  <a:pt x="877536" y="14665"/>
                </a:lnTo>
                <a:lnTo>
                  <a:pt x="888009" y="12776"/>
                </a:lnTo>
                <a:lnTo>
                  <a:pt x="918606" y="12776"/>
                </a:lnTo>
                <a:lnTo>
                  <a:pt x="917459" y="11141"/>
                </a:lnTo>
                <a:lnTo>
                  <a:pt x="904382" y="2960"/>
                </a:lnTo>
                <a:lnTo>
                  <a:pt x="888009" y="0"/>
                </a:lnTo>
                <a:close/>
              </a:path>
              <a:path w="1002029" h="78105">
                <a:moveTo>
                  <a:pt x="918606" y="12776"/>
                </a:moveTo>
                <a:lnTo>
                  <a:pt x="888009" y="12776"/>
                </a:lnTo>
                <a:lnTo>
                  <a:pt x="898510" y="14665"/>
                </a:lnTo>
                <a:lnTo>
                  <a:pt x="906616" y="19996"/>
                </a:lnTo>
                <a:lnTo>
                  <a:pt x="911839" y="28260"/>
                </a:lnTo>
                <a:lnTo>
                  <a:pt x="913688" y="38950"/>
                </a:lnTo>
                <a:lnTo>
                  <a:pt x="911839" y="49580"/>
                </a:lnTo>
                <a:lnTo>
                  <a:pt x="906616" y="57796"/>
                </a:lnTo>
                <a:lnTo>
                  <a:pt x="898510" y="63094"/>
                </a:lnTo>
                <a:lnTo>
                  <a:pt x="888009" y="64973"/>
                </a:lnTo>
                <a:lnTo>
                  <a:pt x="918877" y="64973"/>
                </a:lnTo>
                <a:lnTo>
                  <a:pt x="926176" y="54511"/>
                </a:lnTo>
                <a:lnTo>
                  <a:pt x="929259" y="38950"/>
                </a:lnTo>
                <a:lnTo>
                  <a:pt x="926123" y="23488"/>
                </a:lnTo>
                <a:lnTo>
                  <a:pt x="918606" y="12776"/>
                </a:lnTo>
                <a:close/>
              </a:path>
              <a:path w="1002029" h="78105">
                <a:moveTo>
                  <a:pt x="947267" y="1168"/>
                </a:moveTo>
                <a:lnTo>
                  <a:pt x="930338" y="1168"/>
                </a:lnTo>
                <a:lnTo>
                  <a:pt x="936923" y="10319"/>
                </a:lnTo>
                <a:lnTo>
                  <a:pt x="945740" y="22717"/>
                </a:lnTo>
                <a:lnTo>
                  <a:pt x="953466" y="33861"/>
                </a:lnTo>
                <a:lnTo>
                  <a:pt x="956779" y="39255"/>
                </a:lnTo>
                <a:lnTo>
                  <a:pt x="929754" y="76568"/>
                </a:lnTo>
                <a:lnTo>
                  <a:pt x="946315" y="77101"/>
                </a:lnTo>
                <a:lnTo>
                  <a:pt x="965746" y="49403"/>
                </a:lnTo>
                <a:lnTo>
                  <a:pt x="982186" y="49403"/>
                </a:lnTo>
                <a:lnTo>
                  <a:pt x="947267" y="1168"/>
                </a:lnTo>
                <a:close/>
              </a:path>
              <a:path w="1002029" h="78105">
                <a:moveTo>
                  <a:pt x="982186" y="49403"/>
                </a:moveTo>
                <a:lnTo>
                  <a:pt x="965746" y="49403"/>
                </a:lnTo>
                <a:lnTo>
                  <a:pt x="969669" y="54976"/>
                </a:lnTo>
                <a:lnTo>
                  <a:pt x="975563" y="63430"/>
                </a:lnTo>
                <a:lnTo>
                  <a:pt x="981456" y="72074"/>
                </a:lnTo>
                <a:lnTo>
                  <a:pt x="984135" y="76454"/>
                </a:lnTo>
                <a:lnTo>
                  <a:pt x="1001788" y="76479"/>
                </a:lnTo>
                <a:lnTo>
                  <a:pt x="982186" y="49403"/>
                </a:lnTo>
                <a:close/>
              </a:path>
              <a:path w="1002029" h="78105">
                <a:moveTo>
                  <a:pt x="984783" y="546"/>
                </a:moveTo>
                <a:lnTo>
                  <a:pt x="975042" y="14185"/>
                </a:lnTo>
                <a:lnTo>
                  <a:pt x="974090" y="14185"/>
                </a:lnTo>
                <a:lnTo>
                  <a:pt x="974191" y="14376"/>
                </a:lnTo>
                <a:lnTo>
                  <a:pt x="982903" y="26403"/>
                </a:lnTo>
                <a:lnTo>
                  <a:pt x="1001369" y="1079"/>
                </a:lnTo>
                <a:lnTo>
                  <a:pt x="984783" y="546"/>
                </a:lnTo>
                <a:close/>
              </a:path>
              <a:path w="1002029" h="78105">
                <a:moveTo>
                  <a:pt x="54343" y="0"/>
                </a:moveTo>
                <a:lnTo>
                  <a:pt x="44970" y="0"/>
                </a:lnTo>
                <a:lnTo>
                  <a:pt x="26778" y="2849"/>
                </a:lnTo>
                <a:lnTo>
                  <a:pt x="12560" y="10833"/>
                </a:lnTo>
                <a:lnTo>
                  <a:pt x="3304" y="23102"/>
                </a:lnTo>
                <a:lnTo>
                  <a:pt x="0" y="38811"/>
                </a:lnTo>
                <a:lnTo>
                  <a:pt x="3304" y="54570"/>
                </a:lnTo>
                <a:lnTo>
                  <a:pt x="12560" y="66889"/>
                </a:lnTo>
                <a:lnTo>
                  <a:pt x="26778" y="74910"/>
                </a:lnTo>
                <a:lnTo>
                  <a:pt x="44970" y="77774"/>
                </a:lnTo>
                <a:lnTo>
                  <a:pt x="52552" y="77774"/>
                </a:lnTo>
                <a:lnTo>
                  <a:pt x="59740" y="76339"/>
                </a:lnTo>
                <a:lnTo>
                  <a:pt x="65874" y="74231"/>
                </a:lnTo>
                <a:lnTo>
                  <a:pt x="64135" y="71678"/>
                </a:lnTo>
                <a:lnTo>
                  <a:pt x="59629" y="64973"/>
                </a:lnTo>
                <a:lnTo>
                  <a:pt x="47345" y="64973"/>
                </a:lnTo>
                <a:lnTo>
                  <a:pt x="32730" y="62664"/>
                </a:lnTo>
                <a:lnTo>
                  <a:pt x="23077" y="56635"/>
                </a:lnTo>
                <a:lnTo>
                  <a:pt x="17750" y="48235"/>
                </a:lnTo>
                <a:lnTo>
                  <a:pt x="16116" y="38811"/>
                </a:lnTo>
                <a:lnTo>
                  <a:pt x="17750" y="29433"/>
                </a:lnTo>
                <a:lnTo>
                  <a:pt x="23077" y="21074"/>
                </a:lnTo>
                <a:lnTo>
                  <a:pt x="32730" y="15074"/>
                </a:lnTo>
                <a:lnTo>
                  <a:pt x="47345" y="12776"/>
                </a:lnTo>
                <a:lnTo>
                  <a:pt x="59677" y="12776"/>
                </a:lnTo>
                <a:lnTo>
                  <a:pt x="66179" y="3136"/>
                </a:lnTo>
                <a:lnTo>
                  <a:pt x="61366" y="1587"/>
                </a:lnTo>
                <a:lnTo>
                  <a:pt x="54343" y="0"/>
                </a:lnTo>
                <a:close/>
              </a:path>
              <a:path w="1002029" h="78105">
                <a:moveTo>
                  <a:pt x="58674" y="63550"/>
                </a:moveTo>
                <a:lnTo>
                  <a:pt x="47345" y="64973"/>
                </a:lnTo>
                <a:lnTo>
                  <a:pt x="59629" y="64973"/>
                </a:lnTo>
                <a:lnTo>
                  <a:pt x="58674" y="63550"/>
                </a:lnTo>
                <a:close/>
              </a:path>
              <a:path w="1002029" h="78105">
                <a:moveTo>
                  <a:pt x="59677" y="12776"/>
                </a:moveTo>
                <a:lnTo>
                  <a:pt x="47345" y="12776"/>
                </a:lnTo>
                <a:lnTo>
                  <a:pt x="58750" y="14185"/>
                </a:lnTo>
                <a:lnTo>
                  <a:pt x="59677" y="12776"/>
                </a:lnTo>
                <a:close/>
              </a:path>
            </a:pathLst>
          </a:custGeom>
          <a:solidFill>
            <a:srgbClr val="18B4E9"/>
          </a:solidFill>
        </p:spPr>
        <p:txBody>
          <a:bodyPr wrap="square" lIns="0" tIns="0" rIns="0" bIns="0" rtlCol="0"/>
          <a:lstStyle/>
          <a:p>
            <a:endParaRPr/>
          </a:p>
        </p:txBody>
      </p:sp>
      <p:sp>
        <p:nvSpPr>
          <p:cNvPr id="5" name="object 5"/>
          <p:cNvSpPr/>
          <p:nvPr/>
        </p:nvSpPr>
        <p:spPr>
          <a:xfrm>
            <a:off x="612647" y="7123176"/>
            <a:ext cx="5902960" cy="0"/>
          </a:xfrm>
          <a:custGeom>
            <a:avLst/>
            <a:gdLst/>
            <a:ahLst/>
            <a:cxnLst/>
            <a:rect l="l" t="t" r="r" b="b"/>
            <a:pathLst>
              <a:path w="5902959">
                <a:moveTo>
                  <a:pt x="0" y="0"/>
                </a:moveTo>
                <a:lnTo>
                  <a:pt x="5902452" y="0"/>
                </a:lnTo>
              </a:path>
            </a:pathLst>
          </a:custGeom>
          <a:ln w="3175">
            <a:solidFill>
              <a:srgbClr val="0066A6"/>
            </a:solidFill>
          </a:ln>
        </p:spPr>
        <p:txBody>
          <a:bodyPr wrap="square" lIns="0" tIns="0" rIns="0" bIns="0" rtlCol="0"/>
          <a:lstStyle/>
          <a:p>
            <a:endParaRPr/>
          </a:p>
        </p:txBody>
      </p:sp>
      <p:sp>
        <p:nvSpPr>
          <p:cNvPr id="6" name="object 6"/>
          <p:cNvSpPr/>
          <p:nvPr/>
        </p:nvSpPr>
        <p:spPr>
          <a:xfrm>
            <a:off x="8444596" y="794868"/>
            <a:ext cx="1005840" cy="472440"/>
          </a:xfrm>
          <a:custGeom>
            <a:avLst/>
            <a:gdLst/>
            <a:ahLst/>
            <a:cxnLst/>
            <a:rect l="l" t="t" r="r" b="b"/>
            <a:pathLst>
              <a:path w="1005840" h="472440">
                <a:moveTo>
                  <a:pt x="512686" y="0"/>
                </a:moveTo>
                <a:lnTo>
                  <a:pt x="330784" y="0"/>
                </a:lnTo>
                <a:lnTo>
                  <a:pt x="330784" y="472071"/>
                </a:lnTo>
                <a:lnTo>
                  <a:pt x="560451" y="472071"/>
                </a:lnTo>
                <a:lnTo>
                  <a:pt x="614591" y="467853"/>
                </a:lnTo>
                <a:lnTo>
                  <a:pt x="663481" y="455567"/>
                </a:lnTo>
                <a:lnTo>
                  <a:pt x="706513" y="435763"/>
                </a:lnTo>
                <a:lnTo>
                  <a:pt x="743081" y="408995"/>
                </a:lnTo>
                <a:lnTo>
                  <a:pt x="772579" y="375814"/>
                </a:lnTo>
                <a:lnTo>
                  <a:pt x="787510" y="349097"/>
                </a:lnTo>
                <a:lnTo>
                  <a:pt x="495134" y="349097"/>
                </a:lnTo>
                <a:lnTo>
                  <a:pt x="495134" y="129578"/>
                </a:lnTo>
                <a:lnTo>
                  <a:pt x="787945" y="129578"/>
                </a:lnTo>
                <a:lnTo>
                  <a:pt x="768979" y="97394"/>
                </a:lnTo>
                <a:lnTo>
                  <a:pt x="739283" y="66209"/>
                </a:lnTo>
                <a:lnTo>
                  <a:pt x="704645" y="42267"/>
                </a:lnTo>
                <a:lnTo>
                  <a:pt x="666645" y="24675"/>
                </a:lnTo>
                <a:lnTo>
                  <a:pt x="626867" y="12543"/>
                </a:lnTo>
                <a:lnTo>
                  <a:pt x="586893" y="4981"/>
                </a:lnTo>
                <a:lnTo>
                  <a:pt x="548305" y="1096"/>
                </a:lnTo>
                <a:lnTo>
                  <a:pt x="512686" y="0"/>
                </a:lnTo>
                <a:close/>
              </a:path>
              <a:path w="1005840" h="472440">
                <a:moveTo>
                  <a:pt x="787945" y="129578"/>
                </a:moveTo>
                <a:lnTo>
                  <a:pt x="521157" y="129578"/>
                </a:lnTo>
                <a:lnTo>
                  <a:pt x="576078" y="136842"/>
                </a:lnTo>
                <a:lnTo>
                  <a:pt x="615873" y="158373"/>
                </a:lnTo>
                <a:lnTo>
                  <a:pt x="640086" y="193780"/>
                </a:lnTo>
                <a:lnTo>
                  <a:pt x="648258" y="242671"/>
                </a:lnTo>
                <a:lnTo>
                  <a:pt x="639584" y="287402"/>
                </a:lnTo>
                <a:lnTo>
                  <a:pt x="614535" y="320863"/>
                </a:lnTo>
                <a:lnTo>
                  <a:pt x="574572" y="341835"/>
                </a:lnTo>
                <a:lnTo>
                  <a:pt x="521157" y="349097"/>
                </a:lnTo>
                <a:lnTo>
                  <a:pt x="787510" y="349097"/>
                </a:lnTo>
                <a:lnTo>
                  <a:pt x="794399" y="336770"/>
                </a:lnTo>
                <a:lnTo>
                  <a:pt x="807936" y="292417"/>
                </a:lnTo>
                <a:lnTo>
                  <a:pt x="812584" y="243306"/>
                </a:lnTo>
                <a:lnTo>
                  <a:pt x="807211" y="185051"/>
                </a:lnTo>
                <a:lnTo>
                  <a:pt x="792149" y="136711"/>
                </a:lnTo>
                <a:lnTo>
                  <a:pt x="787945" y="129578"/>
                </a:lnTo>
                <a:close/>
              </a:path>
              <a:path w="1005840" h="472440">
                <a:moveTo>
                  <a:pt x="1005725" y="0"/>
                </a:moveTo>
                <a:lnTo>
                  <a:pt x="841362" y="0"/>
                </a:lnTo>
                <a:lnTo>
                  <a:pt x="841362" y="472071"/>
                </a:lnTo>
                <a:lnTo>
                  <a:pt x="1005725" y="472071"/>
                </a:lnTo>
                <a:lnTo>
                  <a:pt x="1005725" y="0"/>
                </a:lnTo>
                <a:close/>
              </a:path>
              <a:path w="1005840" h="472440">
                <a:moveTo>
                  <a:pt x="164350" y="0"/>
                </a:moveTo>
                <a:lnTo>
                  <a:pt x="0" y="0"/>
                </a:lnTo>
                <a:lnTo>
                  <a:pt x="0" y="346900"/>
                </a:lnTo>
                <a:lnTo>
                  <a:pt x="155460" y="346900"/>
                </a:lnTo>
                <a:lnTo>
                  <a:pt x="155460" y="472071"/>
                </a:lnTo>
                <a:lnTo>
                  <a:pt x="297776" y="472071"/>
                </a:lnTo>
                <a:lnTo>
                  <a:pt x="297776" y="338505"/>
                </a:lnTo>
                <a:lnTo>
                  <a:pt x="164350" y="338505"/>
                </a:lnTo>
                <a:lnTo>
                  <a:pt x="164350" y="0"/>
                </a:lnTo>
                <a:close/>
              </a:path>
            </a:pathLst>
          </a:custGeom>
          <a:solidFill>
            <a:srgbClr val="0066A6"/>
          </a:solidFill>
        </p:spPr>
        <p:txBody>
          <a:bodyPr wrap="square" lIns="0" tIns="0" rIns="0" bIns="0" rtlCol="0"/>
          <a:lstStyle/>
          <a:p>
            <a:endParaRPr/>
          </a:p>
        </p:txBody>
      </p:sp>
      <p:sp>
        <p:nvSpPr>
          <p:cNvPr id="7" name="object 7"/>
          <p:cNvSpPr/>
          <p:nvPr/>
        </p:nvSpPr>
        <p:spPr>
          <a:xfrm>
            <a:off x="8444651" y="1162855"/>
            <a:ext cx="133350" cy="104139"/>
          </a:xfrm>
          <a:custGeom>
            <a:avLst/>
            <a:gdLst/>
            <a:ahLst/>
            <a:cxnLst/>
            <a:rect l="l" t="t" r="r" b="b"/>
            <a:pathLst>
              <a:path w="133350" h="104140">
                <a:moveTo>
                  <a:pt x="133019" y="0"/>
                </a:moveTo>
                <a:lnTo>
                  <a:pt x="0" y="0"/>
                </a:lnTo>
                <a:lnTo>
                  <a:pt x="133019" y="104101"/>
                </a:lnTo>
                <a:lnTo>
                  <a:pt x="133019" y="0"/>
                </a:lnTo>
                <a:close/>
              </a:path>
            </a:pathLst>
          </a:custGeom>
          <a:solidFill>
            <a:srgbClr val="18B4E9"/>
          </a:solidFill>
        </p:spPr>
        <p:txBody>
          <a:bodyPr wrap="square" lIns="0" tIns="0" rIns="0" bIns="0" rtlCol="0"/>
          <a:lstStyle/>
          <a:p>
            <a:endParaRPr/>
          </a:p>
        </p:txBody>
      </p:sp>
      <p:sp>
        <p:nvSpPr>
          <p:cNvPr id="8" name="object 8"/>
          <p:cNvSpPr/>
          <p:nvPr/>
        </p:nvSpPr>
        <p:spPr>
          <a:xfrm>
            <a:off x="8444103" y="1320674"/>
            <a:ext cx="1002030" cy="78105"/>
          </a:xfrm>
          <a:custGeom>
            <a:avLst/>
            <a:gdLst/>
            <a:ahLst/>
            <a:cxnLst/>
            <a:rect l="l" t="t" r="r" b="b"/>
            <a:pathLst>
              <a:path w="1002029" h="78105">
                <a:moveTo>
                  <a:pt x="113868" y="0"/>
                </a:moveTo>
                <a:lnTo>
                  <a:pt x="97452" y="2960"/>
                </a:lnTo>
                <a:lnTo>
                  <a:pt x="84343" y="11141"/>
                </a:lnTo>
                <a:lnTo>
                  <a:pt x="75659" y="23488"/>
                </a:lnTo>
                <a:lnTo>
                  <a:pt x="72517" y="38950"/>
                </a:lnTo>
                <a:lnTo>
                  <a:pt x="75659" y="54345"/>
                </a:lnTo>
                <a:lnTo>
                  <a:pt x="84343" y="66654"/>
                </a:lnTo>
                <a:lnTo>
                  <a:pt x="97452" y="74817"/>
                </a:lnTo>
                <a:lnTo>
                  <a:pt x="113868" y="77774"/>
                </a:lnTo>
                <a:lnTo>
                  <a:pt x="130396" y="74873"/>
                </a:lnTo>
                <a:lnTo>
                  <a:pt x="143456" y="66802"/>
                </a:lnTo>
                <a:lnTo>
                  <a:pt x="144732" y="64973"/>
                </a:lnTo>
                <a:lnTo>
                  <a:pt x="113868" y="64973"/>
                </a:lnTo>
                <a:lnTo>
                  <a:pt x="103388" y="63094"/>
                </a:lnTo>
                <a:lnTo>
                  <a:pt x="95280" y="57796"/>
                </a:lnTo>
                <a:lnTo>
                  <a:pt x="90045" y="49580"/>
                </a:lnTo>
                <a:lnTo>
                  <a:pt x="88188" y="38950"/>
                </a:lnTo>
                <a:lnTo>
                  <a:pt x="90045" y="28260"/>
                </a:lnTo>
                <a:lnTo>
                  <a:pt x="95280" y="19996"/>
                </a:lnTo>
                <a:lnTo>
                  <a:pt x="103388" y="14665"/>
                </a:lnTo>
                <a:lnTo>
                  <a:pt x="113868" y="12776"/>
                </a:lnTo>
                <a:lnTo>
                  <a:pt x="144452" y="12776"/>
                </a:lnTo>
                <a:lnTo>
                  <a:pt x="143303" y="11141"/>
                </a:lnTo>
                <a:lnTo>
                  <a:pt x="130225" y="2960"/>
                </a:lnTo>
                <a:lnTo>
                  <a:pt x="113868" y="0"/>
                </a:lnTo>
                <a:close/>
              </a:path>
              <a:path w="1002029" h="78105">
                <a:moveTo>
                  <a:pt x="144452" y="12776"/>
                </a:moveTo>
                <a:lnTo>
                  <a:pt x="113868" y="12776"/>
                </a:lnTo>
                <a:lnTo>
                  <a:pt x="124343" y="14665"/>
                </a:lnTo>
                <a:lnTo>
                  <a:pt x="132443" y="19996"/>
                </a:lnTo>
                <a:lnTo>
                  <a:pt x="137669" y="28260"/>
                </a:lnTo>
                <a:lnTo>
                  <a:pt x="139522" y="38950"/>
                </a:lnTo>
                <a:lnTo>
                  <a:pt x="137669" y="49580"/>
                </a:lnTo>
                <a:lnTo>
                  <a:pt x="132443" y="57796"/>
                </a:lnTo>
                <a:lnTo>
                  <a:pt x="124343" y="63094"/>
                </a:lnTo>
                <a:lnTo>
                  <a:pt x="113868" y="64973"/>
                </a:lnTo>
                <a:lnTo>
                  <a:pt x="144732" y="64973"/>
                </a:lnTo>
                <a:lnTo>
                  <a:pt x="152033" y="54511"/>
                </a:lnTo>
                <a:lnTo>
                  <a:pt x="155117" y="38950"/>
                </a:lnTo>
                <a:lnTo>
                  <a:pt x="151976" y="23488"/>
                </a:lnTo>
                <a:lnTo>
                  <a:pt x="144452" y="12776"/>
                </a:lnTo>
                <a:close/>
              </a:path>
              <a:path w="1002029" h="78105">
                <a:moveTo>
                  <a:pt x="185496" y="1168"/>
                </a:moveTo>
                <a:lnTo>
                  <a:pt x="169900" y="1168"/>
                </a:lnTo>
                <a:lnTo>
                  <a:pt x="169900" y="73152"/>
                </a:lnTo>
                <a:lnTo>
                  <a:pt x="173405" y="76479"/>
                </a:lnTo>
                <a:lnTo>
                  <a:pt x="228600" y="76479"/>
                </a:lnTo>
                <a:lnTo>
                  <a:pt x="228600" y="64135"/>
                </a:lnTo>
                <a:lnTo>
                  <a:pt x="185496" y="64135"/>
                </a:lnTo>
                <a:lnTo>
                  <a:pt x="185496" y="1168"/>
                </a:lnTo>
                <a:close/>
              </a:path>
              <a:path w="1002029" h="78105">
                <a:moveTo>
                  <a:pt x="274193" y="0"/>
                </a:moveTo>
                <a:lnTo>
                  <a:pt x="257765" y="2960"/>
                </a:lnTo>
                <a:lnTo>
                  <a:pt x="244644" y="11141"/>
                </a:lnTo>
                <a:lnTo>
                  <a:pt x="235950" y="23488"/>
                </a:lnTo>
                <a:lnTo>
                  <a:pt x="232803" y="38950"/>
                </a:lnTo>
                <a:lnTo>
                  <a:pt x="235950" y="54345"/>
                </a:lnTo>
                <a:lnTo>
                  <a:pt x="244644" y="66654"/>
                </a:lnTo>
                <a:lnTo>
                  <a:pt x="257765" y="74817"/>
                </a:lnTo>
                <a:lnTo>
                  <a:pt x="274193" y="77774"/>
                </a:lnTo>
                <a:lnTo>
                  <a:pt x="290694" y="74873"/>
                </a:lnTo>
                <a:lnTo>
                  <a:pt x="303742" y="66802"/>
                </a:lnTo>
                <a:lnTo>
                  <a:pt x="305018" y="64973"/>
                </a:lnTo>
                <a:lnTo>
                  <a:pt x="274193" y="64973"/>
                </a:lnTo>
                <a:lnTo>
                  <a:pt x="263699" y="63094"/>
                </a:lnTo>
                <a:lnTo>
                  <a:pt x="255597" y="57796"/>
                </a:lnTo>
                <a:lnTo>
                  <a:pt x="250375" y="49580"/>
                </a:lnTo>
                <a:lnTo>
                  <a:pt x="248526" y="38950"/>
                </a:lnTo>
                <a:lnTo>
                  <a:pt x="250375" y="28260"/>
                </a:lnTo>
                <a:lnTo>
                  <a:pt x="255597" y="19996"/>
                </a:lnTo>
                <a:lnTo>
                  <a:pt x="263699" y="14665"/>
                </a:lnTo>
                <a:lnTo>
                  <a:pt x="274193" y="12776"/>
                </a:lnTo>
                <a:lnTo>
                  <a:pt x="304972" y="12776"/>
                </a:lnTo>
                <a:lnTo>
                  <a:pt x="303742" y="11007"/>
                </a:lnTo>
                <a:lnTo>
                  <a:pt x="290694" y="2910"/>
                </a:lnTo>
                <a:lnTo>
                  <a:pt x="274193" y="0"/>
                </a:lnTo>
                <a:close/>
              </a:path>
              <a:path w="1002029" h="78105">
                <a:moveTo>
                  <a:pt x="304972" y="12776"/>
                </a:moveTo>
                <a:lnTo>
                  <a:pt x="274193" y="12776"/>
                </a:lnTo>
                <a:lnTo>
                  <a:pt x="284660" y="14665"/>
                </a:lnTo>
                <a:lnTo>
                  <a:pt x="292757" y="19996"/>
                </a:lnTo>
                <a:lnTo>
                  <a:pt x="297981" y="28260"/>
                </a:lnTo>
                <a:lnTo>
                  <a:pt x="299834" y="38950"/>
                </a:lnTo>
                <a:lnTo>
                  <a:pt x="297981" y="49580"/>
                </a:lnTo>
                <a:lnTo>
                  <a:pt x="292757" y="57796"/>
                </a:lnTo>
                <a:lnTo>
                  <a:pt x="284660" y="63094"/>
                </a:lnTo>
                <a:lnTo>
                  <a:pt x="274193" y="64973"/>
                </a:lnTo>
                <a:lnTo>
                  <a:pt x="305018" y="64973"/>
                </a:lnTo>
                <a:lnTo>
                  <a:pt x="312319" y="54511"/>
                </a:lnTo>
                <a:lnTo>
                  <a:pt x="315404" y="38950"/>
                </a:lnTo>
                <a:lnTo>
                  <a:pt x="312319" y="23338"/>
                </a:lnTo>
                <a:lnTo>
                  <a:pt x="304972" y="12776"/>
                </a:lnTo>
                <a:close/>
              </a:path>
              <a:path w="1002029" h="78105">
                <a:moveTo>
                  <a:pt x="375450" y="1168"/>
                </a:moveTo>
                <a:lnTo>
                  <a:pt x="333832" y="1168"/>
                </a:lnTo>
                <a:lnTo>
                  <a:pt x="330200" y="4546"/>
                </a:lnTo>
                <a:lnTo>
                  <a:pt x="330200" y="76479"/>
                </a:lnTo>
                <a:lnTo>
                  <a:pt x="345935" y="76479"/>
                </a:lnTo>
                <a:lnTo>
                  <a:pt x="345935" y="48425"/>
                </a:lnTo>
                <a:lnTo>
                  <a:pt x="386416" y="48425"/>
                </a:lnTo>
                <a:lnTo>
                  <a:pt x="385318" y="46634"/>
                </a:lnTo>
                <a:lnTo>
                  <a:pt x="386778" y="45986"/>
                </a:lnTo>
                <a:lnTo>
                  <a:pt x="392805" y="42306"/>
                </a:lnTo>
                <a:lnTo>
                  <a:pt x="397230" y="37503"/>
                </a:lnTo>
                <a:lnTo>
                  <a:pt x="345935" y="37503"/>
                </a:lnTo>
                <a:lnTo>
                  <a:pt x="345935" y="12534"/>
                </a:lnTo>
                <a:lnTo>
                  <a:pt x="397162" y="12534"/>
                </a:lnTo>
                <a:lnTo>
                  <a:pt x="393852" y="7953"/>
                </a:lnTo>
                <a:lnTo>
                  <a:pt x="385673" y="2972"/>
                </a:lnTo>
                <a:lnTo>
                  <a:pt x="375450" y="1168"/>
                </a:lnTo>
                <a:close/>
              </a:path>
              <a:path w="1002029" h="78105">
                <a:moveTo>
                  <a:pt x="386416" y="48425"/>
                </a:moveTo>
                <a:lnTo>
                  <a:pt x="347421" y="48425"/>
                </a:lnTo>
                <a:lnTo>
                  <a:pt x="369138" y="49149"/>
                </a:lnTo>
                <a:lnTo>
                  <a:pt x="385660" y="76479"/>
                </a:lnTo>
                <a:lnTo>
                  <a:pt x="403631" y="76479"/>
                </a:lnTo>
                <a:lnTo>
                  <a:pt x="386416" y="48425"/>
                </a:lnTo>
                <a:close/>
              </a:path>
              <a:path w="1002029" h="78105">
                <a:moveTo>
                  <a:pt x="397162" y="12534"/>
                </a:moveTo>
                <a:lnTo>
                  <a:pt x="379247" y="12534"/>
                </a:lnTo>
                <a:lnTo>
                  <a:pt x="385013" y="17856"/>
                </a:lnTo>
                <a:lnTo>
                  <a:pt x="385013" y="31953"/>
                </a:lnTo>
                <a:lnTo>
                  <a:pt x="379133" y="37503"/>
                </a:lnTo>
                <a:lnTo>
                  <a:pt x="397230" y="37503"/>
                </a:lnTo>
                <a:lnTo>
                  <a:pt x="397359" y="37363"/>
                </a:lnTo>
                <a:lnTo>
                  <a:pt x="400239" y="31449"/>
                </a:lnTo>
                <a:lnTo>
                  <a:pt x="401243" y="24853"/>
                </a:lnTo>
                <a:lnTo>
                  <a:pt x="399278" y="15463"/>
                </a:lnTo>
                <a:lnTo>
                  <a:pt x="397162" y="12534"/>
                </a:lnTo>
                <a:close/>
              </a:path>
              <a:path w="1002029" h="78105">
                <a:moveTo>
                  <a:pt x="477977" y="13716"/>
                </a:moveTo>
                <a:lnTo>
                  <a:pt x="462280" y="13716"/>
                </a:lnTo>
                <a:lnTo>
                  <a:pt x="462280" y="76479"/>
                </a:lnTo>
                <a:lnTo>
                  <a:pt x="477977" y="76479"/>
                </a:lnTo>
                <a:lnTo>
                  <a:pt x="477977" y="13716"/>
                </a:lnTo>
                <a:close/>
              </a:path>
              <a:path w="1002029" h="78105">
                <a:moveTo>
                  <a:pt x="505244" y="1168"/>
                </a:moveTo>
                <a:lnTo>
                  <a:pt x="435127" y="1168"/>
                </a:lnTo>
                <a:lnTo>
                  <a:pt x="435127" y="13716"/>
                </a:lnTo>
                <a:lnTo>
                  <a:pt x="505244" y="13716"/>
                </a:lnTo>
                <a:lnTo>
                  <a:pt x="505244" y="1168"/>
                </a:lnTo>
                <a:close/>
              </a:path>
              <a:path w="1002029" h="78105">
                <a:moveTo>
                  <a:pt x="550837" y="0"/>
                </a:moveTo>
                <a:lnTo>
                  <a:pt x="534427" y="2960"/>
                </a:lnTo>
                <a:lnTo>
                  <a:pt x="521309" y="11141"/>
                </a:lnTo>
                <a:lnTo>
                  <a:pt x="512610" y="23488"/>
                </a:lnTo>
                <a:lnTo>
                  <a:pt x="509460" y="38950"/>
                </a:lnTo>
                <a:lnTo>
                  <a:pt x="512610" y="54345"/>
                </a:lnTo>
                <a:lnTo>
                  <a:pt x="521309" y="66654"/>
                </a:lnTo>
                <a:lnTo>
                  <a:pt x="534427" y="74817"/>
                </a:lnTo>
                <a:lnTo>
                  <a:pt x="550837" y="77774"/>
                </a:lnTo>
                <a:lnTo>
                  <a:pt x="567349" y="74873"/>
                </a:lnTo>
                <a:lnTo>
                  <a:pt x="580396" y="66802"/>
                </a:lnTo>
                <a:lnTo>
                  <a:pt x="581671" y="64973"/>
                </a:lnTo>
                <a:lnTo>
                  <a:pt x="550837" y="64973"/>
                </a:lnTo>
                <a:lnTo>
                  <a:pt x="540347" y="63094"/>
                </a:lnTo>
                <a:lnTo>
                  <a:pt x="532239" y="57796"/>
                </a:lnTo>
                <a:lnTo>
                  <a:pt x="527010" y="49580"/>
                </a:lnTo>
                <a:lnTo>
                  <a:pt x="525157" y="38950"/>
                </a:lnTo>
                <a:lnTo>
                  <a:pt x="527010" y="28260"/>
                </a:lnTo>
                <a:lnTo>
                  <a:pt x="532239" y="19996"/>
                </a:lnTo>
                <a:lnTo>
                  <a:pt x="540347" y="14665"/>
                </a:lnTo>
                <a:lnTo>
                  <a:pt x="550837" y="12776"/>
                </a:lnTo>
                <a:lnTo>
                  <a:pt x="581400" y="12776"/>
                </a:lnTo>
                <a:lnTo>
                  <a:pt x="580253" y="11141"/>
                </a:lnTo>
                <a:lnTo>
                  <a:pt x="567188" y="2960"/>
                </a:lnTo>
                <a:lnTo>
                  <a:pt x="550837" y="0"/>
                </a:lnTo>
                <a:close/>
              </a:path>
              <a:path w="1002029" h="78105">
                <a:moveTo>
                  <a:pt x="581400" y="12776"/>
                </a:moveTo>
                <a:lnTo>
                  <a:pt x="550837" y="12776"/>
                </a:lnTo>
                <a:lnTo>
                  <a:pt x="561326" y="14665"/>
                </a:lnTo>
                <a:lnTo>
                  <a:pt x="569420" y="19996"/>
                </a:lnTo>
                <a:lnTo>
                  <a:pt x="574632" y="28260"/>
                </a:lnTo>
                <a:lnTo>
                  <a:pt x="576478" y="38950"/>
                </a:lnTo>
                <a:lnTo>
                  <a:pt x="574632" y="49580"/>
                </a:lnTo>
                <a:lnTo>
                  <a:pt x="569420" y="57796"/>
                </a:lnTo>
                <a:lnTo>
                  <a:pt x="561326" y="63094"/>
                </a:lnTo>
                <a:lnTo>
                  <a:pt x="550837" y="64973"/>
                </a:lnTo>
                <a:lnTo>
                  <a:pt x="581671" y="64973"/>
                </a:lnTo>
                <a:lnTo>
                  <a:pt x="588966" y="54511"/>
                </a:lnTo>
                <a:lnTo>
                  <a:pt x="592048" y="38950"/>
                </a:lnTo>
                <a:lnTo>
                  <a:pt x="588913" y="23488"/>
                </a:lnTo>
                <a:lnTo>
                  <a:pt x="581400" y="12776"/>
                </a:lnTo>
                <a:close/>
              </a:path>
              <a:path w="1002029" h="78105">
                <a:moveTo>
                  <a:pt x="642010" y="0"/>
                </a:moveTo>
                <a:lnTo>
                  <a:pt x="625587" y="2960"/>
                </a:lnTo>
                <a:lnTo>
                  <a:pt x="612474" y="11141"/>
                </a:lnTo>
                <a:lnTo>
                  <a:pt x="603789" y="23488"/>
                </a:lnTo>
                <a:lnTo>
                  <a:pt x="600646" y="38950"/>
                </a:lnTo>
                <a:lnTo>
                  <a:pt x="603789" y="54345"/>
                </a:lnTo>
                <a:lnTo>
                  <a:pt x="612474" y="66654"/>
                </a:lnTo>
                <a:lnTo>
                  <a:pt x="625587" y="74817"/>
                </a:lnTo>
                <a:lnTo>
                  <a:pt x="642010" y="77774"/>
                </a:lnTo>
                <a:lnTo>
                  <a:pt x="658539" y="74873"/>
                </a:lnTo>
                <a:lnTo>
                  <a:pt x="671598" y="66802"/>
                </a:lnTo>
                <a:lnTo>
                  <a:pt x="672874" y="64973"/>
                </a:lnTo>
                <a:lnTo>
                  <a:pt x="642010" y="64973"/>
                </a:lnTo>
                <a:lnTo>
                  <a:pt x="631520" y="63094"/>
                </a:lnTo>
                <a:lnTo>
                  <a:pt x="623412" y="57796"/>
                </a:lnTo>
                <a:lnTo>
                  <a:pt x="618184" y="49580"/>
                </a:lnTo>
                <a:lnTo>
                  <a:pt x="616331" y="38950"/>
                </a:lnTo>
                <a:lnTo>
                  <a:pt x="618184" y="28260"/>
                </a:lnTo>
                <a:lnTo>
                  <a:pt x="623412" y="19996"/>
                </a:lnTo>
                <a:lnTo>
                  <a:pt x="631520" y="14665"/>
                </a:lnTo>
                <a:lnTo>
                  <a:pt x="642010" y="12776"/>
                </a:lnTo>
                <a:lnTo>
                  <a:pt x="672594" y="12776"/>
                </a:lnTo>
                <a:lnTo>
                  <a:pt x="671445" y="11141"/>
                </a:lnTo>
                <a:lnTo>
                  <a:pt x="658367" y="2960"/>
                </a:lnTo>
                <a:lnTo>
                  <a:pt x="642010" y="0"/>
                </a:lnTo>
                <a:close/>
              </a:path>
              <a:path w="1002029" h="78105">
                <a:moveTo>
                  <a:pt x="672594" y="12776"/>
                </a:moveTo>
                <a:lnTo>
                  <a:pt x="642010" y="12776"/>
                </a:lnTo>
                <a:lnTo>
                  <a:pt x="652501" y="14665"/>
                </a:lnTo>
                <a:lnTo>
                  <a:pt x="660600" y="19996"/>
                </a:lnTo>
                <a:lnTo>
                  <a:pt x="665816" y="28260"/>
                </a:lnTo>
                <a:lnTo>
                  <a:pt x="667664" y="38950"/>
                </a:lnTo>
                <a:lnTo>
                  <a:pt x="665816" y="49580"/>
                </a:lnTo>
                <a:lnTo>
                  <a:pt x="660600" y="57796"/>
                </a:lnTo>
                <a:lnTo>
                  <a:pt x="652501" y="63094"/>
                </a:lnTo>
                <a:lnTo>
                  <a:pt x="642010" y="64973"/>
                </a:lnTo>
                <a:lnTo>
                  <a:pt x="672874" y="64973"/>
                </a:lnTo>
                <a:lnTo>
                  <a:pt x="680175" y="54511"/>
                </a:lnTo>
                <a:lnTo>
                  <a:pt x="683260" y="38950"/>
                </a:lnTo>
                <a:lnTo>
                  <a:pt x="680118" y="23488"/>
                </a:lnTo>
                <a:lnTo>
                  <a:pt x="672594" y="12776"/>
                </a:lnTo>
                <a:close/>
              </a:path>
              <a:path w="1002029" h="78105">
                <a:moveTo>
                  <a:pt x="713638" y="1168"/>
                </a:moveTo>
                <a:lnTo>
                  <a:pt x="698042" y="1168"/>
                </a:lnTo>
                <a:lnTo>
                  <a:pt x="698042" y="73152"/>
                </a:lnTo>
                <a:lnTo>
                  <a:pt x="701522" y="76479"/>
                </a:lnTo>
                <a:lnTo>
                  <a:pt x="756716" y="76479"/>
                </a:lnTo>
                <a:lnTo>
                  <a:pt x="756716" y="64135"/>
                </a:lnTo>
                <a:lnTo>
                  <a:pt x="713638" y="64135"/>
                </a:lnTo>
                <a:lnTo>
                  <a:pt x="713638" y="1168"/>
                </a:lnTo>
                <a:close/>
              </a:path>
              <a:path w="1002029" h="78105">
                <a:moveTo>
                  <a:pt x="803948" y="1168"/>
                </a:moveTo>
                <a:lnTo>
                  <a:pt x="772642" y="1168"/>
                </a:lnTo>
                <a:lnTo>
                  <a:pt x="769073" y="4546"/>
                </a:lnTo>
                <a:lnTo>
                  <a:pt x="769073" y="73113"/>
                </a:lnTo>
                <a:lnTo>
                  <a:pt x="772642" y="76479"/>
                </a:lnTo>
                <a:lnTo>
                  <a:pt x="809942" y="76479"/>
                </a:lnTo>
                <a:lnTo>
                  <a:pt x="820606" y="74802"/>
                </a:lnTo>
                <a:lnTo>
                  <a:pt x="829135" y="70169"/>
                </a:lnTo>
                <a:lnTo>
                  <a:pt x="833245" y="65087"/>
                </a:lnTo>
                <a:lnTo>
                  <a:pt x="784771" y="65087"/>
                </a:lnTo>
                <a:lnTo>
                  <a:pt x="784771" y="43751"/>
                </a:lnTo>
                <a:lnTo>
                  <a:pt x="834228" y="43751"/>
                </a:lnTo>
                <a:lnTo>
                  <a:pt x="832319" y="41173"/>
                </a:lnTo>
                <a:lnTo>
                  <a:pt x="822096" y="36296"/>
                </a:lnTo>
                <a:lnTo>
                  <a:pt x="825912" y="33172"/>
                </a:lnTo>
                <a:lnTo>
                  <a:pt x="784771" y="33172"/>
                </a:lnTo>
                <a:lnTo>
                  <a:pt x="784771" y="12534"/>
                </a:lnTo>
                <a:lnTo>
                  <a:pt x="829737" y="12534"/>
                </a:lnTo>
                <a:lnTo>
                  <a:pt x="829701" y="12366"/>
                </a:lnTo>
                <a:lnTo>
                  <a:pt x="824395" y="6229"/>
                </a:lnTo>
                <a:lnTo>
                  <a:pt x="815755" y="2454"/>
                </a:lnTo>
                <a:lnTo>
                  <a:pt x="803948" y="1168"/>
                </a:lnTo>
                <a:close/>
              </a:path>
              <a:path w="1002029" h="78105">
                <a:moveTo>
                  <a:pt x="834228" y="43751"/>
                </a:moveTo>
                <a:lnTo>
                  <a:pt x="815822" y="43751"/>
                </a:lnTo>
                <a:lnTo>
                  <a:pt x="820623" y="48031"/>
                </a:lnTo>
                <a:lnTo>
                  <a:pt x="820623" y="60693"/>
                </a:lnTo>
                <a:lnTo>
                  <a:pt x="815682" y="65087"/>
                </a:lnTo>
                <a:lnTo>
                  <a:pt x="833245" y="65087"/>
                </a:lnTo>
                <a:lnTo>
                  <a:pt x="834792" y="63175"/>
                </a:lnTo>
                <a:lnTo>
                  <a:pt x="836841" y="54419"/>
                </a:lnTo>
                <a:lnTo>
                  <a:pt x="836841" y="47282"/>
                </a:lnTo>
                <a:lnTo>
                  <a:pt x="834228" y="43751"/>
                </a:lnTo>
                <a:close/>
              </a:path>
              <a:path w="1002029" h="78105">
                <a:moveTo>
                  <a:pt x="829737" y="12534"/>
                </a:moveTo>
                <a:lnTo>
                  <a:pt x="810514" y="12534"/>
                </a:lnTo>
                <a:lnTo>
                  <a:pt x="815276" y="16725"/>
                </a:lnTo>
                <a:lnTo>
                  <a:pt x="815276" y="29362"/>
                </a:lnTo>
                <a:lnTo>
                  <a:pt x="810704" y="33172"/>
                </a:lnTo>
                <a:lnTo>
                  <a:pt x="825912" y="33172"/>
                </a:lnTo>
                <a:lnTo>
                  <a:pt x="828751" y="30848"/>
                </a:lnTo>
                <a:lnTo>
                  <a:pt x="831507" y="25819"/>
                </a:lnTo>
                <a:lnTo>
                  <a:pt x="831507" y="20739"/>
                </a:lnTo>
                <a:lnTo>
                  <a:pt x="829737" y="12534"/>
                </a:lnTo>
                <a:close/>
              </a:path>
              <a:path w="1002029" h="78105">
                <a:moveTo>
                  <a:pt x="888009" y="0"/>
                </a:moveTo>
                <a:lnTo>
                  <a:pt x="871608" y="2960"/>
                </a:lnTo>
                <a:lnTo>
                  <a:pt x="858507" y="11141"/>
                </a:lnTo>
                <a:lnTo>
                  <a:pt x="849826" y="23488"/>
                </a:lnTo>
                <a:lnTo>
                  <a:pt x="846683" y="38950"/>
                </a:lnTo>
                <a:lnTo>
                  <a:pt x="849826" y="54345"/>
                </a:lnTo>
                <a:lnTo>
                  <a:pt x="858507" y="66654"/>
                </a:lnTo>
                <a:lnTo>
                  <a:pt x="871608" y="74817"/>
                </a:lnTo>
                <a:lnTo>
                  <a:pt x="888009" y="77774"/>
                </a:lnTo>
                <a:lnTo>
                  <a:pt x="904543" y="74873"/>
                </a:lnTo>
                <a:lnTo>
                  <a:pt x="917601" y="66802"/>
                </a:lnTo>
                <a:lnTo>
                  <a:pt x="918877" y="64973"/>
                </a:lnTo>
                <a:lnTo>
                  <a:pt x="888009" y="64973"/>
                </a:lnTo>
                <a:lnTo>
                  <a:pt x="877536" y="63094"/>
                </a:lnTo>
                <a:lnTo>
                  <a:pt x="869440" y="57796"/>
                </a:lnTo>
                <a:lnTo>
                  <a:pt x="864218" y="49580"/>
                </a:lnTo>
                <a:lnTo>
                  <a:pt x="862368" y="38950"/>
                </a:lnTo>
                <a:lnTo>
                  <a:pt x="864218" y="28260"/>
                </a:lnTo>
                <a:lnTo>
                  <a:pt x="869440" y="19996"/>
                </a:lnTo>
                <a:lnTo>
                  <a:pt x="877536" y="14665"/>
                </a:lnTo>
                <a:lnTo>
                  <a:pt x="888009" y="12776"/>
                </a:lnTo>
                <a:lnTo>
                  <a:pt x="918606" y="12776"/>
                </a:lnTo>
                <a:lnTo>
                  <a:pt x="917459" y="11141"/>
                </a:lnTo>
                <a:lnTo>
                  <a:pt x="904382" y="2960"/>
                </a:lnTo>
                <a:lnTo>
                  <a:pt x="888009" y="0"/>
                </a:lnTo>
                <a:close/>
              </a:path>
              <a:path w="1002029" h="78105">
                <a:moveTo>
                  <a:pt x="918606" y="12776"/>
                </a:moveTo>
                <a:lnTo>
                  <a:pt x="888009" y="12776"/>
                </a:lnTo>
                <a:lnTo>
                  <a:pt x="898504" y="14665"/>
                </a:lnTo>
                <a:lnTo>
                  <a:pt x="906611" y="19996"/>
                </a:lnTo>
                <a:lnTo>
                  <a:pt x="911837" y="28260"/>
                </a:lnTo>
                <a:lnTo>
                  <a:pt x="913688" y="38950"/>
                </a:lnTo>
                <a:lnTo>
                  <a:pt x="911837" y="49580"/>
                </a:lnTo>
                <a:lnTo>
                  <a:pt x="906611" y="57796"/>
                </a:lnTo>
                <a:lnTo>
                  <a:pt x="898504" y="63094"/>
                </a:lnTo>
                <a:lnTo>
                  <a:pt x="888009" y="64973"/>
                </a:lnTo>
                <a:lnTo>
                  <a:pt x="918877" y="64973"/>
                </a:lnTo>
                <a:lnTo>
                  <a:pt x="926176" y="54511"/>
                </a:lnTo>
                <a:lnTo>
                  <a:pt x="929259" y="38950"/>
                </a:lnTo>
                <a:lnTo>
                  <a:pt x="926123" y="23488"/>
                </a:lnTo>
                <a:lnTo>
                  <a:pt x="918606" y="12776"/>
                </a:lnTo>
                <a:close/>
              </a:path>
              <a:path w="1002029" h="78105">
                <a:moveTo>
                  <a:pt x="947267" y="1168"/>
                </a:moveTo>
                <a:lnTo>
                  <a:pt x="930338" y="1168"/>
                </a:lnTo>
                <a:lnTo>
                  <a:pt x="936923" y="10319"/>
                </a:lnTo>
                <a:lnTo>
                  <a:pt x="945740" y="22717"/>
                </a:lnTo>
                <a:lnTo>
                  <a:pt x="953466" y="33861"/>
                </a:lnTo>
                <a:lnTo>
                  <a:pt x="956779" y="39255"/>
                </a:lnTo>
                <a:lnTo>
                  <a:pt x="929754" y="76568"/>
                </a:lnTo>
                <a:lnTo>
                  <a:pt x="946315" y="77101"/>
                </a:lnTo>
                <a:lnTo>
                  <a:pt x="965746" y="49403"/>
                </a:lnTo>
                <a:lnTo>
                  <a:pt x="982186" y="49403"/>
                </a:lnTo>
                <a:lnTo>
                  <a:pt x="947267" y="1168"/>
                </a:lnTo>
                <a:close/>
              </a:path>
              <a:path w="1002029" h="78105">
                <a:moveTo>
                  <a:pt x="982186" y="49403"/>
                </a:moveTo>
                <a:lnTo>
                  <a:pt x="965746" y="49403"/>
                </a:lnTo>
                <a:lnTo>
                  <a:pt x="969669" y="54976"/>
                </a:lnTo>
                <a:lnTo>
                  <a:pt x="975563" y="63430"/>
                </a:lnTo>
                <a:lnTo>
                  <a:pt x="981456" y="72074"/>
                </a:lnTo>
                <a:lnTo>
                  <a:pt x="984135" y="76454"/>
                </a:lnTo>
                <a:lnTo>
                  <a:pt x="1001788" y="76479"/>
                </a:lnTo>
                <a:lnTo>
                  <a:pt x="982186" y="49403"/>
                </a:lnTo>
                <a:close/>
              </a:path>
              <a:path w="1002029" h="78105">
                <a:moveTo>
                  <a:pt x="984783" y="546"/>
                </a:moveTo>
                <a:lnTo>
                  <a:pt x="975042" y="14185"/>
                </a:lnTo>
                <a:lnTo>
                  <a:pt x="974090" y="14185"/>
                </a:lnTo>
                <a:lnTo>
                  <a:pt x="974191" y="14376"/>
                </a:lnTo>
                <a:lnTo>
                  <a:pt x="982903" y="26403"/>
                </a:lnTo>
                <a:lnTo>
                  <a:pt x="1001369" y="1079"/>
                </a:lnTo>
                <a:lnTo>
                  <a:pt x="984783" y="546"/>
                </a:lnTo>
                <a:close/>
              </a:path>
              <a:path w="1002029" h="78105">
                <a:moveTo>
                  <a:pt x="54343" y="0"/>
                </a:moveTo>
                <a:lnTo>
                  <a:pt x="44970" y="0"/>
                </a:lnTo>
                <a:lnTo>
                  <a:pt x="26778" y="2849"/>
                </a:lnTo>
                <a:lnTo>
                  <a:pt x="12560" y="10833"/>
                </a:lnTo>
                <a:lnTo>
                  <a:pt x="3304" y="23102"/>
                </a:lnTo>
                <a:lnTo>
                  <a:pt x="0" y="38811"/>
                </a:lnTo>
                <a:lnTo>
                  <a:pt x="3304" y="54570"/>
                </a:lnTo>
                <a:lnTo>
                  <a:pt x="12560" y="66889"/>
                </a:lnTo>
                <a:lnTo>
                  <a:pt x="26778" y="74910"/>
                </a:lnTo>
                <a:lnTo>
                  <a:pt x="44970" y="77774"/>
                </a:lnTo>
                <a:lnTo>
                  <a:pt x="52552" y="77774"/>
                </a:lnTo>
                <a:lnTo>
                  <a:pt x="59740" y="76339"/>
                </a:lnTo>
                <a:lnTo>
                  <a:pt x="65874" y="74231"/>
                </a:lnTo>
                <a:lnTo>
                  <a:pt x="64135" y="71678"/>
                </a:lnTo>
                <a:lnTo>
                  <a:pt x="59629" y="64973"/>
                </a:lnTo>
                <a:lnTo>
                  <a:pt x="47332" y="64973"/>
                </a:lnTo>
                <a:lnTo>
                  <a:pt x="32725" y="62664"/>
                </a:lnTo>
                <a:lnTo>
                  <a:pt x="23075" y="56635"/>
                </a:lnTo>
                <a:lnTo>
                  <a:pt x="17750" y="48235"/>
                </a:lnTo>
                <a:lnTo>
                  <a:pt x="16116" y="38811"/>
                </a:lnTo>
                <a:lnTo>
                  <a:pt x="17750" y="29433"/>
                </a:lnTo>
                <a:lnTo>
                  <a:pt x="23075" y="21074"/>
                </a:lnTo>
                <a:lnTo>
                  <a:pt x="32725" y="15074"/>
                </a:lnTo>
                <a:lnTo>
                  <a:pt x="47332" y="12776"/>
                </a:lnTo>
                <a:lnTo>
                  <a:pt x="59687" y="12776"/>
                </a:lnTo>
                <a:lnTo>
                  <a:pt x="66179" y="3136"/>
                </a:lnTo>
                <a:lnTo>
                  <a:pt x="61366" y="1587"/>
                </a:lnTo>
                <a:lnTo>
                  <a:pt x="54343" y="0"/>
                </a:lnTo>
                <a:close/>
              </a:path>
              <a:path w="1002029" h="78105">
                <a:moveTo>
                  <a:pt x="58674" y="63550"/>
                </a:moveTo>
                <a:lnTo>
                  <a:pt x="47332" y="64973"/>
                </a:lnTo>
                <a:lnTo>
                  <a:pt x="59629" y="64973"/>
                </a:lnTo>
                <a:lnTo>
                  <a:pt x="58674" y="63550"/>
                </a:lnTo>
                <a:close/>
              </a:path>
              <a:path w="1002029" h="78105">
                <a:moveTo>
                  <a:pt x="59687" y="12776"/>
                </a:moveTo>
                <a:lnTo>
                  <a:pt x="47332" y="12776"/>
                </a:lnTo>
                <a:lnTo>
                  <a:pt x="58737" y="14185"/>
                </a:lnTo>
                <a:lnTo>
                  <a:pt x="59687" y="12776"/>
                </a:lnTo>
                <a:close/>
              </a:path>
            </a:pathLst>
          </a:custGeom>
          <a:solidFill>
            <a:srgbClr val="18B4E9"/>
          </a:solidFill>
        </p:spPr>
        <p:txBody>
          <a:bodyPr wrap="square" lIns="0" tIns="0" rIns="0" bIns="0" rtlCol="0"/>
          <a:lstStyle/>
          <a:p>
            <a:endParaRPr/>
          </a:p>
        </p:txBody>
      </p:sp>
      <p:sp>
        <p:nvSpPr>
          <p:cNvPr id="9" name="object 9"/>
          <p:cNvSpPr/>
          <p:nvPr/>
        </p:nvSpPr>
        <p:spPr>
          <a:xfrm>
            <a:off x="571500" y="4351667"/>
            <a:ext cx="2971800" cy="13907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p:nvPr/>
        </p:nvSpPr>
        <p:spPr>
          <a:xfrm>
            <a:off x="571500" y="4351667"/>
            <a:ext cx="2971800" cy="1391285"/>
          </a:xfrm>
          <a:custGeom>
            <a:avLst/>
            <a:gdLst/>
            <a:ahLst/>
            <a:cxnLst/>
            <a:rect l="l" t="t" r="r" b="b"/>
            <a:pathLst>
              <a:path w="2971800" h="1391285">
                <a:moveTo>
                  <a:pt x="0" y="1390700"/>
                </a:moveTo>
                <a:lnTo>
                  <a:pt x="2971800" y="1390700"/>
                </a:lnTo>
                <a:lnTo>
                  <a:pt x="2971800" y="0"/>
                </a:lnTo>
                <a:lnTo>
                  <a:pt x="0" y="0"/>
                </a:lnTo>
                <a:lnTo>
                  <a:pt x="0" y="1390700"/>
                </a:lnTo>
                <a:close/>
              </a:path>
            </a:pathLst>
          </a:custGeom>
          <a:ln w="63500">
            <a:solidFill>
              <a:srgbClr val="FFFFFF"/>
            </a:solidFill>
          </a:ln>
        </p:spPr>
        <p:txBody>
          <a:bodyPr wrap="square" lIns="0" tIns="0" rIns="0" bIns="0" rtlCol="0"/>
          <a:lstStyle/>
          <a:p>
            <a:endParaRPr/>
          </a:p>
        </p:txBody>
      </p:sp>
      <p:sp>
        <p:nvSpPr>
          <p:cNvPr id="11" name="object 12"/>
          <p:cNvSpPr txBox="1"/>
          <p:nvPr/>
        </p:nvSpPr>
        <p:spPr>
          <a:xfrm>
            <a:off x="851338" y="4912418"/>
            <a:ext cx="2415277" cy="215444"/>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gn="ctr">
              <a:lnSpc>
                <a:spcPct val="100000"/>
              </a:lnSpc>
            </a:pPr>
            <a:r>
              <a:rPr lang="en-US" sz="1400" b="1" dirty="0">
                <a:solidFill>
                  <a:srgbClr val="FFFFFF"/>
                </a:solidFill>
                <a:latin typeface="Century Gothic"/>
                <a:cs typeface="Century Gothic"/>
              </a:rPr>
              <a:t>MANAGED IT SERVICES</a:t>
            </a:r>
            <a:endParaRPr sz="1400" dirty="0">
              <a:latin typeface="Century Gothic"/>
              <a:cs typeface="Century Gothic"/>
            </a:endParaRPr>
          </a:p>
        </p:txBody>
      </p:sp>
      <p:sp>
        <p:nvSpPr>
          <p:cNvPr id="13" name="object 14"/>
          <p:cNvSpPr/>
          <p:nvPr/>
        </p:nvSpPr>
        <p:spPr>
          <a:xfrm>
            <a:off x="608076" y="3486184"/>
            <a:ext cx="8842375" cy="0"/>
          </a:xfrm>
          <a:custGeom>
            <a:avLst/>
            <a:gdLst/>
            <a:ahLst/>
            <a:cxnLst/>
            <a:rect l="l" t="t" r="r" b="b"/>
            <a:pathLst>
              <a:path w="8842375">
                <a:moveTo>
                  <a:pt x="0" y="0"/>
                </a:moveTo>
                <a:lnTo>
                  <a:pt x="8842248" y="0"/>
                </a:lnTo>
              </a:path>
            </a:pathLst>
          </a:custGeom>
          <a:ln w="3175">
            <a:solidFill>
              <a:srgbClr val="0065A4"/>
            </a:solidFill>
          </a:ln>
        </p:spPr>
        <p:txBody>
          <a:bodyPr wrap="square" lIns="0" tIns="0" rIns="0" bIns="0" rtlCol="0"/>
          <a:lstStyle/>
          <a:p>
            <a:endParaRPr/>
          </a:p>
        </p:txBody>
      </p:sp>
      <p:sp>
        <p:nvSpPr>
          <p:cNvPr id="14" name="object 15"/>
          <p:cNvSpPr/>
          <p:nvPr/>
        </p:nvSpPr>
        <p:spPr>
          <a:xfrm>
            <a:off x="603758" y="4240373"/>
            <a:ext cx="8842375" cy="0"/>
          </a:xfrm>
          <a:custGeom>
            <a:avLst/>
            <a:gdLst/>
            <a:ahLst/>
            <a:cxnLst/>
            <a:rect l="l" t="t" r="r" b="b"/>
            <a:pathLst>
              <a:path w="8842375">
                <a:moveTo>
                  <a:pt x="0" y="0"/>
                </a:moveTo>
                <a:lnTo>
                  <a:pt x="8842248" y="0"/>
                </a:lnTo>
              </a:path>
            </a:pathLst>
          </a:custGeom>
          <a:ln w="3175">
            <a:solidFill>
              <a:srgbClr val="0065A4"/>
            </a:solidFill>
          </a:ln>
        </p:spPr>
        <p:txBody>
          <a:bodyPr wrap="square" lIns="0" tIns="0" rIns="0" bIns="0" rtlCol="0"/>
          <a:lstStyle/>
          <a:p>
            <a:endParaRPr/>
          </a:p>
        </p:txBody>
      </p:sp>
      <p:sp>
        <p:nvSpPr>
          <p:cNvPr id="15" name="object 16"/>
          <p:cNvSpPr/>
          <p:nvPr/>
        </p:nvSpPr>
        <p:spPr>
          <a:xfrm>
            <a:off x="3543300" y="666076"/>
            <a:ext cx="2971800" cy="13995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7"/>
          <p:cNvSpPr/>
          <p:nvPr/>
        </p:nvSpPr>
        <p:spPr>
          <a:xfrm>
            <a:off x="3543300" y="666089"/>
            <a:ext cx="2971800" cy="1399540"/>
          </a:xfrm>
          <a:custGeom>
            <a:avLst/>
            <a:gdLst/>
            <a:ahLst/>
            <a:cxnLst/>
            <a:rect l="l" t="t" r="r" b="b"/>
            <a:pathLst>
              <a:path w="2971800" h="1399539">
                <a:moveTo>
                  <a:pt x="0" y="1399540"/>
                </a:moveTo>
                <a:lnTo>
                  <a:pt x="2971800" y="1399540"/>
                </a:lnTo>
                <a:lnTo>
                  <a:pt x="2971800" y="0"/>
                </a:lnTo>
                <a:lnTo>
                  <a:pt x="0" y="0"/>
                </a:lnTo>
                <a:lnTo>
                  <a:pt x="0" y="1399540"/>
                </a:lnTo>
                <a:close/>
              </a:path>
            </a:pathLst>
          </a:custGeom>
          <a:ln w="63500">
            <a:solidFill>
              <a:srgbClr val="FFFFFF"/>
            </a:solidFill>
          </a:ln>
        </p:spPr>
        <p:txBody>
          <a:bodyPr wrap="square" lIns="0" tIns="0" rIns="0" bIns="0" rtlCol="0"/>
          <a:lstStyle/>
          <a:p>
            <a:endParaRPr/>
          </a:p>
        </p:txBody>
      </p:sp>
      <p:sp>
        <p:nvSpPr>
          <p:cNvPr id="17" name="object 18"/>
          <p:cNvSpPr/>
          <p:nvPr/>
        </p:nvSpPr>
        <p:spPr>
          <a:xfrm>
            <a:off x="571500" y="666076"/>
            <a:ext cx="2971800" cy="139955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9"/>
          <p:cNvSpPr/>
          <p:nvPr/>
        </p:nvSpPr>
        <p:spPr>
          <a:xfrm>
            <a:off x="571500" y="666089"/>
            <a:ext cx="2971800" cy="1399540"/>
          </a:xfrm>
          <a:custGeom>
            <a:avLst/>
            <a:gdLst/>
            <a:ahLst/>
            <a:cxnLst/>
            <a:rect l="l" t="t" r="r" b="b"/>
            <a:pathLst>
              <a:path w="2971800" h="1399539">
                <a:moveTo>
                  <a:pt x="0" y="1399540"/>
                </a:moveTo>
                <a:lnTo>
                  <a:pt x="2971800" y="1399540"/>
                </a:lnTo>
                <a:lnTo>
                  <a:pt x="2971800" y="0"/>
                </a:lnTo>
                <a:lnTo>
                  <a:pt x="0" y="0"/>
                </a:lnTo>
                <a:lnTo>
                  <a:pt x="0" y="1399540"/>
                </a:lnTo>
                <a:close/>
              </a:path>
            </a:pathLst>
          </a:custGeom>
          <a:ln w="63500">
            <a:solidFill>
              <a:srgbClr val="FFFFFF"/>
            </a:solidFill>
          </a:ln>
        </p:spPr>
        <p:txBody>
          <a:bodyPr wrap="square" lIns="0" tIns="0" rIns="0" bIns="0" rtlCol="0"/>
          <a:lstStyle/>
          <a:p>
            <a:endParaRPr/>
          </a:p>
        </p:txBody>
      </p:sp>
      <p:sp>
        <p:nvSpPr>
          <p:cNvPr id="19" name="object 20"/>
          <p:cNvSpPr/>
          <p:nvPr/>
        </p:nvSpPr>
        <p:spPr>
          <a:xfrm>
            <a:off x="6515100" y="666076"/>
            <a:ext cx="2971800" cy="1399552"/>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1"/>
          <p:cNvSpPr/>
          <p:nvPr/>
        </p:nvSpPr>
        <p:spPr>
          <a:xfrm>
            <a:off x="6515100" y="666089"/>
            <a:ext cx="2971800" cy="1399540"/>
          </a:xfrm>
          <a:custGeom>
            <a:avLst/>
            <a:gdLst/>
            <a:ahLst/>
            <a:cxnLst/>
            <a:rect l="l" t="t" r="r" b="b"/>
            <a:pathLst>
              <a:path w="2971800" h="1399539">
                <a:moveTo>
                  <a:pt x="0" y="1399540"/>
                </a:moveTo>
                <a:lnTo>
                  <a:pt x="2971800" y="1399540"/>
                </a:lnTo>
                <a:lnTo>
                  <a:pt x="2971800" y="0"/>
                </a:lnTo>
                <a:lnTo>
                  <a:pt x="0" y="0"/>
                </a:lnTo>
                <a:lnTo>
                  <a:pt x="0" y="1399540"/>
                </a:lnTo>
                <a:close/>
              </a:path>
            </a:pathLst>
          </a:custGeom>
          <a:ln w="63500">
            <a:solidFill>
              <a:srgbClr val="FFFFFF"/>
            </a:solidFill>
          </a:ln>
        </p:spPr>
        <p:txBody>
          <a:bodyPr wrap="square" lIns="0" tIns="0" rIns="0" bIns="0" rtlCol="0"/>
          <a:lstStyle/>
          <a:p>
            <a:endParaRPr/>
          </a:p>
        </p:txBody>
      </p:sp>
      <p:sp>
        <p:nvSpPr>
          <p:cNvPr id="21" name="object 22"/>
          <p:cNvSpPr/>
          <p:nvPr/>
        </p:nvSpPr>
        <p:spPr>
          <a:xfrm>
            <a:off x="3541636" y="5741012"/>
            <a:ext cx="2971800" cy="139069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3"/>
          <p:cNvSpPr/>
          <p:nvPr/>
        </p:nvSpPr>
        <p:spPr>
          <a:xfrm>
            <a:off x="3541636" y="5741009"/>
            <a:ext cx="2971800" cy="1391285"/>
          </a:xfrm>
          <a:custGeom>
            <a:avLst/>
            <a:gdLst/>
            <a:ahLst/>
            <a:cxnLst/>
            <a:rect l="l" t="t" r="r" b="b"/>
            <a:pathLst>
              <a:path w="2971800" h="1391284">
                <a:moveTo>
                  <a:pt x="0" y="1390700"/>
                </a:moveTo>
                <a:lnTo>
                  <a:pt x="2971800" y="1390700"/>
                </a:lnTo>
                <a:lnTo>
                  <a:pt x="2971800" y="0"/>
                </a:lnTo>
                <a:lnTo>
                  <a:pt x="0" y="0"/>
                </a:lnTo>
                <a:lnTo>
                  <a:pt x="0" y="1390700"/>
                </a:lnTo>
                <a:close/>
              </a:path>
            </a:pathLst>
          </a:custGeom>
          <a:ln w="63500">
            <a:solidFill>
              <a:srgbClr val="FFFFFF"/>
            </a:solidFill>
          </a:ln>
        </p:spPr>
        <p:txBody>
          <a:bodyPr wrap="square" lIns="0" tIns="0" rIns="0" bIns="0" rtlCol="0"/>
          <a:lstStyle/>
          <a:p>
            <a:endParaRPr/>
          </a:p>
        </p:txBody>
      </p:sp>
      <p:sp>
        <p:nvSpPr>
          <p:cNvPr id="23" name="object 24"/>
          <p:cNvSpPr/>
          <p:nvPr/>
        </p:nvSpPr>
        <p:spPr>
          <a:xfrm>
            <a:off x="571500" y="5748718"/>
            <a:ext cx="2971799" cy="132588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5"/>
          <p:cNvSpPr/>
          <p:nvPr/>
        </p:nvSpPr>
        <p:spPr>
          <a:xfrm>
            <a:off x="571500" y="5748705"/>
            <a:ext cx="2971800" cy="1391285"/>
          </a:xfrm>
          <a:custGeom>
            <a:avLst/>
            <a:gdLst/>
            <a:ahLst/>
            <a:cxnLst/>
            <a:rect l="l" t="t" r="r" b="b"/>
            <a:pathLst>
              <a:path w="2971800" h="1391284">
                <a:moveTo>
                  <a:pt x="0" y="1390700"/>
                </a:moveTo>
                <a:lnTo>
                  <a:pt x="2971800" y="1390700"/>
                </a:lnTo>
                <a:lnTo>
                  <a:pt x="2971800" y="0"/>
                </a:lnTo>
                <a:lnTo>
                  <a:pt x="0" y="0"/>
                </a:lnTo>
                <a:lnTo>
                  <a:pt x="0" y="1390700"/>
                </a:lnTo>
                <a:close/>
              </a:path>
            </a:pathLst>
          </a:custGeom>
          <a:ln w="63500">
            <a:solidFill>
              <a:srgbClr val="FFFFFF"/>
            </a:solidFill>
          </a:ln>
        </p:spPr>
        <p:txBody>
          <a:bodyPr wrap="square" lIns="0" tIns="0" rIns="0" bIns="0" rtlCol="0"/>
          <a:lstStyle/>
          <a:p>
            <a:endParaRPr/>
          </a:p>
        </p:txBody>
      </p:sp>
      <p:sp>
        <p:nvSpPr>
          <p:cNvPr id="25" name="object 26"/>
          <p:cNvSpPr/>
          <p:nvPr/>
        </p:nvSpPr>
        <p:spPr>
          <a:xfrm>
            <a:off x="3543300" y="4358017"/>
            <a:ext cx="2971800" cy="139068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7"/>
          <p:cNvSpPr/>
          <p:nvPr/>
        </p:nvSpPr>
        <p:spPr>
          <a:xfrm>
            <a:off x="3543300" y="4358017"/>
            <a:ext cx="2971800" cy="1391285"/>
          </a:xfrm>
          <a:custGeom>
            <a:avLst/>
            <a:gdLst/>
            <a:ahLst/>
            <a:cxnLst/>
            <a:rect l="l" t="t" r="r" b="b"/>
            <a:pathLst>
              <a:path w="2971800" h="1391285">
                <a:moveTo>
                  <a:pt x="0" y="1390700"/>
                </a:moveTo>
                <a:lnTo>
                  <a:pt x="2971800" y="1390700"/>
                </a:lnTo>
                <a:lnTo>
                  <a:pt x="2971800" y="0"/>
                </a:lnTo>
                <a:lnTo>
                  <a:pt x="0" y="0"/>
                </a:lnTo>
                <a:lnTo>
                  <a:pt x="0" y="1390700"/>
                </a:lnTo>
                <a:close/>
              </a:path>
            </a:pathLst>
          </a:custGeom>
          <a:ln w="63500">
            <a:solidFill>
              <a:srgbClr val="FFFFFF"/>
            </a:solidFill>
          </a:ln>
        </p:spPr>
        <p:txBody>
          <a:bodyPr wrap="square" lIns="0" tIns="0" rIns="0" bIns="0" rtlCol="0"/>
          <a:lstStyle/>
          <a:p>
            <a:endParaRPr/>
          </a:p>
        </p:txBody>
      </p:sp>
      <p:sp>
        <p:nvSpPr>
          <p:cNvPr id="29" name="object 30"/>
          <p:cNvSpPr/>
          <p:nvPr/>
        </p:nvSpPr>
        <p:spPr>
          <a:xfrm>
            <a:off x="6515100" y="4362433"/>
            <a:ext cx="2971800" cy="139069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1"/>
          <p:cNvSpPr/>
          <p:nvPr/>
        </p:nvSpPr>
        <p:spPr>
          <a:xfrm>
            <a:off x="6515100" y="4362437"/>
            <a:ext cx="2971800" cy="1391285"/>
          </a:xfrm>
          <a:custGeom>
            <a:avLst/>
            <a:gdLst/>
            <a:ahLst/>
            <a:cxnLst/>
            <a:rect l="l" t="t" r="r" b="b"/>
            <a:pathLst>
              <a:path w="2971800" h="1391285">
                <a:moveTo>
                  <a:pt x="0" y="1390700"/>
                </a:moveTo>
                <a:lnTo>
                  <a:pt x="2971800" y="1390700"/>
                </a:lnTo>
                <a:lnTo>
                  <a:pt x="2971800" y="0"/>
                </a:lnTo>
                <a:lnTo>
                  <a:pt x="0" y="0"/>
                </a:lnTo>
                <a:lnTo>
                  <a:pt x="0" y="1390700"/>
                </a:lnTo>
                <a:close/>
              </a:path>
            </a:pathLst>
          </a:custGeom>
          <a:ln w="63499">
            <a:solidFill>
              <a:srgbClr val="FFFFFF"/>
            </a:solidFill>
          </a:ln>
        </p:spPr>
        <p:txBody>
          <a:bodyPr wrap="square" lIns="0" tIns="0" rIns="0" bIns="0" rtlCol="0"/>
          <a:lstStyle/>
          <a:p>
            <a:endParaRPr/>
          </a:p>
        </p:txBody>
      </p:sp>
      <p:sp>
        <p:nvSpPr>
          <p:cNvPr id="31" name="object 32"/>
          <p:cNvSpPr/>
          <p:nvPr/>
        </p:nvSpPr>
        <p:spPr>
          <a:xfrm>
            <a:off x="6515100" y="2032914"/>
            <a:ext cx="2971800" cy="136560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3"/>
          <p:cNvSpPr/>
          <p:nvPr/>
        </p:nvSpPr>
        <p:spPr>
          <a:xfrm>
            <a:off x="6515100" y="2032914"/>
            <a:ext cx="2971800" cy="1365885"/>
          </a:xfrm>
          <a:custGeom>
            <a:avLst/>
            <a:gdLst/>
            <a:ahLst/>
            <a:cxnLst/>
            <a:rect l="l" t="t" r="r" b="b"/>
            <a:pathLst>
              <a:path w="2971800" h="1365885">
                <a:moveTo>
                  <a:pt x="0" y="1365605"/>
                </a:moveTo>
                <a:lnTo>
                  <a:pt x="2971800" y="1365605"/>
                </a:lnTo>
                <a:lnTo>
                  <a:pt x="2971800" y="0"/>
                </a:lnTo>
                <a:lnTo>
                  <a:pt x="0" y="0"/>
                </a:lnTo>
                <a:lnTo>
                  <a:pt x="0" y="1365605"/>
                </a:lnTo>
                <a:close/>
              </a:path>
            </a:pathLst>
          </a:custGeom>
          <a:ln w="63500">
            <a:solidFill>
              <a:srgbClr val="FFFFFF"/>
            </a:solidFill>
          </a:ln>
        </p:spPr>
        <p:txBody>
          <a:bodyPr wrap="square" lIns="0" tIns="0" rIns="0" bIns="0" rtlCol="0"/>
          <a:lstStyle/>
          <a:p>
            <a:endParaRPr/>
          </a:p>
        </p:txBody>
      </p:sp>
      <p:sp>
        <p:nvSpPr>
          <p:cNvPr id="33" name="object 34"/>
          <p:cNvSpPr/>
          <p:nvPr/>
        </p:nvSpPr>
        <p:spPr>
          <a:xfrm>
            <a:off x="3543300" y="2032914"/>
            <a:ext cx="2971800" cy="1365602"/>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5"/>
          <p:cNvSpPr/>
          <p:nvPr/>
        </p:nvSpPr>
        <p:spPr>
          <a:xfrm>
            <a:off x="3543300" y="2032914"/>
            <a:ext cx="2971800" cy="1365885"/>
          </a:xfrm>
          <a:custGeom>
            <a:avLst/>
            <a:gdLst/>
            <a:ahLst/>
            <a:cxnLst/>
            <a:rect l="l" t="t" r="r" b="b"/>
            <a:pathLst>
              <a:path w="2971800" h="1365885">
                <a:moveTo>
                  <a:pt x="0" y="1365605"/>
                </a:moveTo>
                <a:lnTo>
                  <a:pt x="2971800" y="1365605"/>
                </a:lnTo>
                <a:lnTo>
                  <a:pt x="2971800" y="0"/>
                </a:lnTo>
                <a:lnTo>
                  <a:pt x="0" y="0"/>
                </a:lnTo>
                <a:lnTo>
                  <a:pt x="0" y="1365605"/>
                </a:lnTo>
                <a:close/>
              </a:path>
            </a:pathLst>
          </a:custGeom>
          <a:ln w="63500">
            <a:solidFill>
              <a:srgbClr val="FFFFFF"/>
            </a:solidFill>
          </a:ln>
        </p:spPr>
        <p:txBody>
          <a:bodyPr wrap="square" lIns="0" tIns="0" rIns="0" bIns="0" rtlCol="0"/>
          <a:lstStyle/>
          <a:p>
            <a:endParaRPr/>
          </a:p>
        </p:txBody>
      </p:sp>
      <p:sp>
        <p:nvSpPr>
          <p:cNvPr id="35" name="object 36"/>
          <p:cNvSpPr/>
          <p:nvPr/>
        </p:nvSpPr>
        <p:spPr>
          <a:xfrm>
            <a:off x="571500" y="2057400"/>
            <a:ext cx="2971799" cy="136560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7"/>
          <p:cNvSpPr/>
          <p:nvPr/>
        </p:nvSpPr>
        <p:spPr>
          <a:xfrm>
            <a:off x="571500" y="2032914"/>
            <a:ext cx="2971800" cy="1365885"/>
          </a:xfrm>
          <a:custGeom>
            <a:avLst/>
            <a:gdLst/>
            <a:ahLst/>
            <a:cxnLst/>
            <a:rect l="l" t="t" r="r" b="b"/>
            <a:pathLst>
              <a:path w="2971800" h="1365885">
                <a:moveTo>
                  <a:pt x="0" y="1365605"/>
                </a:moveTo>
                <a:lnTo>
                  <a:pt x="2971800" y="1365605"/>
                </a:lnTo>
                <a:lnTo>
                  <a:pt x="2971800" y="0"/>
                </a:lnTo>
                <a:lnTo>
                  <a:pt x="0" y="0"/>
                </a:lnTo>
                <a:lnTo>
                  <a:pt x="0" y="1365605"/>
                </a:lnTo>
                <a:close/>
              </a:path>
            </a:pathLst>
          </a:custGeom>
          <a:ln w="63500">
            <a:solidFill>
              <a:srgbClr val="FFFFFF"/>
            </a:solidFill>
          </a:ln>
        </p:spPr>
        <p:txBody>
          <a:bodyPr wrap="square" lIns="0" tIns="0" rIns="0" bIns="0" rtlCol="0"/>
          <a:lstStyle/>
          <a:p>
            <a:endParaRPr/>
          </a:p>
        </p:txBody>
      </p:sp>
      <p:sp>
        <p:nvSpPr>
          <p:cNvPr id="37" name="object 39"/>
          <p:cNvSpPr txBox="1"/>
          <p:nvPr/>
        </p:nvSpPr>
        <p:spPr>
          <a:xfrm>
            <a:off x="931174" y="1235683"/>
            <a:ext cx="2252980"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dirty="0">
                <a:solidFill>
                  <a:srgbClr val="FFFFFF"/>
                </a:solidFill>
                <a:latin typeface="Century Gothic"/>
                <a:cs typeface="Century Gothic"/>
              </a:rPr>
              <a:t>MANAGED</a:t>
            </a:r>
            <a:r>
              <a:rPr sz="1400" b="1" spc="-204" dirty="0">
                <a:solidFill>
                  <a:srgbClr val="FFFFFF"/>
                </a:solidFill>
                <a:latin typeface="Century Gothic"/>
                <a:cs typeface="Century Gothic"/>
              </a:rPr>
              <a:t> </a:t>
            </a:r>
            <a:r>
              <a:rPr sz="1400" b="1" spc="-5" dirty="0">
                <a:solidFill>
                  <a:srgbClr val="FFFFFF"/>
                </a:solidFill>
                <a:latin typeface="Century Gothic"/>
                <a:cs typeface="Century Gothic"/>
              </a:rPr>
              <a:t>PRINT</a:t>
            </a:r>
            <a:r>
              <a:rPr sz="1400" b="1" spc="-200" dirty="0">
                <a:solidFill>
                  <a:srgbClr val="FFFFFF"/>
                </a:solidFill>
                <a:latin typeface="Century Gothic"/>
                <a:cs typeface="Century Gothic"/>
              </a:rPr>
              <a:t> </a:t>
            </a:r>
            <a:r>
              <a:rPr sz="1400" b="1" dirty="0">
                <a:solidFill>
                  <a:srgbClr val="FFFFFF"/>
                </a:solidFill>
                <a:latin typeface="Century Gothic"/>
                <a:cs typeface="Century Gothic"/>
              </a:rPr>
              <a:t>SERVICES</a:t>
            </a:r>
            <a:endParaRPr sz="1400" dirty="0">
              <a:latin typeface="Century Gothic"/>
              <a:cs typeface="Century Gothic"/>
            </a:endParaRPr>
          </a:p>
        </p:txBody>
      </p:sp>
      <p:sp>
        <p:nvSpPr>
          <p:cNvPr id="38" name="object 41"/>
          <p:cNvSpPr txBox="1"/>
          <p:nvPr/>
        </p:nvSpPr>
        <p:spPr>
          <a:xfrm>
            <a:off x="3819087" y="6310607"/>
            <a:ext cx="2468245"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dirty="0">
                <a:solidFill>
                  <a:srgbClr val="FFFFFF"/>
                </a:solidFill>
                <a:latin typeface="Century Gothic"/>
                <a:cs typeface="Century Gothic"/>
              </a:rPr>
              <a:t>COLOR GRAPHIC</a:t>
            </a:r>
            <a:r>
              <a:rPr sz="1400" b="1" spc="-110" dirty="0">
                <a:solidFill>
                  <a:srgbClr val="FFFFFF"/>
                </a:solidFill>
                <a:latin typeface="Century Gothic"/>
                <a:cs typeface="Century Gothic"/>
              </a:rPr>
              <a:t> </a:t>
            </a:r>
            <a:r>
              <a:rPr sz="1400" b="1" dirty="0">
                <a:solidFill>
                  <a:srgbClr val="FFFFFF"/>
                </a:solidFill>
                <a:latin typeface="Century Gothic"/>
                <a:cs typeface="Century Gothic"/>
              </a:rPr>
              <a:t>SOLUTIONS</a:t>
            </a:r>
            <a:endParaRPr sz="1400" dirty="0">
              <a:latin typeface="Century Gothic"/>
              <a:cs typeface="Century Gothic"/>
            </a:endParaRPr>
          </a:p>
        </p:txBody>
      </p:sp>
      <p:sp>
        <p:nvSpPr>
          <p:cNvPr id="39" name="object 43"/>
          <p:cNvSpPr txBox="1"/>
          <p:nvPr/>
        </p:nvSpPr>
        <p:spPr>
          <a:xfrm>
            <a:off x="1454478" y="2585539"/>
            <a:ext cx="1206500"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dirty="0">
                <a:solidFill>
                  <a:srgbClr val="FFFFFF"/>
                </a:solidFill>
                <a:latin typeface="Century Gothic"/>
                <a:cs typeface="Century Gothic"/>
              </a:rPr>
              <a:t>WIDE</a:t>
            </a:r>
            <a:r>
              <a:rPr sz="1400" b="1" spc="-105" dirty="0">
                <a:solidFill>
                  <a:srgbClr val="FFFFFF"/>
                </a:solidFill>
                <a:latin typeface="Century Gothic"/>
                <a:cs typeface="Century Gothic"/>
              </a:rPr>
              <a:t> </a:t>
            </a:r>
            <a:r>
              <a:rPr sz="1400" b="1" dirty="0">
                <a:solidFill>
                  <a:srgbClr val="FFFFFF"/>
                </a:solidFill>
                <a:latin typeface="Century Gothic"/>
                <a:cs typeface="Century Gothic"/>
              </a:rPr>
              <a:t>FORMAT</a:t>
            </a:r>
            <a:endParaRPr sz="1400" dirty="0">
              <a:latin typeface="Century Gothic"/>
              <a:cs typeface="Century Gothic"/>
            </a:endParaRPr>
          </a:p>
        </p:txBody>
      </p:sp>
      <p:sp>
        <p:nvSpPr>
          <p:cNvPr id="40" name="object 45"/>
          <p:cNvSpPr txBox="1"/>
          <p:nvPr/>
        </p:nvSpPr>
        <p:spPr>
          <a:xfrm>
            <a:off x="6927456" y="4923187"/>
            <a:ext cx="2198370"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dirty="0">
                <a:solidFill>
                  <a:srgbClr val="FFFFFF"/>
                </a:solidFill>
                <a:latin typeface="Century Gothic"/>
                <a:cs typeface="Century Gothic"/>
              </a:rPr>
              <a:t>MULTI FUNCTION</a:t>
            </a:r>
            <a:r>
              <a:rPr sz="1400" b="1" spc="-300" dirty="0">
                <a:solidFill>
                  <a:srgbClr val="FFFFFF"/>
                </a:solidFill>
                <a:latin typeface="Century Gothic"/>
                <a:cs typeface="Century Gothic"/>
              </a:rPr>
              <a:t> </a:t>
            </a:r>
            <a:r>
              <a:rPr sz="1400" b="1" dirty="0">
                <a:solidFill>
                  <a:srgbClr val="FFFFFF"/>
                </a:solidFill>
                <a:latin typeface="Century Gothic"/>
                <a:cs typeface="Century Gothic"/>
              </a:rPr>
              <a:t>PRINTERS</a:t>
            </a:r>
            <a:endParaRPr sz="1400">
              <a:latin typeface="Century Gothic"/>
              <a:cs typeface="Century Gothic"/>
            </a:endParaRPr>
          </a:p>
        </p:txBody>
      </p:sp>
      <p:sp>
        <p:nvSpPr>
          <p:cNvPr id="41" name="object 47"/>
          <p:cNvSpPr txBox="1"/>
          <p:nvPr/>
        </p:nvSpPr>
        <p:spPr>
          <a:xfrm>
            <a:off x="4245131" y="1235683"/>
            <a:ext cx="1565275"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spc="-5" dirty="0">
                <a:solidFill>
                  <a:srgbClr val="FFFFFF"/>
                </a:solidFill>
                <a:latin typeface="Century Gothic"/>
                <a:cs typeface="Century Gothic"/>
              </a:rPr>
              <a:t>DESKTOP</a:t>
            </a:r>
            <a:r>
              <a:rPr sz="1400" b="1" spc="-95" dirty="0">
                <a:solidFill>
                  <a:srgbClr val="FFFFFF"/>
                </a:solidFill>
                <a:latin typeface="Century Gothic"/>
                <a:cs typeface="Century Gothic"/>
              </a:rPr>
              <a:t> </a:t>
            </a:r>
            <a:r>
              <a:rPr sz="1400" b="1" dirty="0">
                <a:solidFill>
                  <a:srgbClr val="FFFFFF"/>
                </a:solidFill>
                <a:latin typeface="Century Gothic"/>
                <a:cs typeface="Century Gothic"/>
              </a:rPr>
              <a:t>PRINTERS</a:t>
            </a:r>
            <a:endParaRPr sz="1400" dirty="0">
              <a:latin typeface="Century Gothic"/>
              <a:cs typeface="Century Gothic"/>
            </a:endParaRPr>
          </a:p>
        </p:txBody>
      </p:sp>
      <p:sp>
        <p:nvSpPr>
          <p:cNvPr id="42" name="object 49"/>
          <p:cNvSpPr txBox="1"/>
          <p:nvPr/>
        </p:nvSpPr>
        <p:spPr>
          <a:xfrm>
            <a:off x="4193649" y="4927608"/>
            <a:ext cx="1668145"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spc="-5" dirty="0">
                <a:solidFill>
                  <a:srgbClr val="FFFFFF"/>
                </a:solidFill>
                <a:latin typeface="Century Gothic"/>
                <a:cs typeface="Century Gothic"/>
              </a:rPr>
              <a:t>PRODUCTION</a:t>
            </a:r>
            <a:r>
              <a:rPr sz="1400" b="1" spc="-95" dirty="0">
                <a:solidFill>
                  <a:srgbClr val="FFFFFF"/>
                </a:solidFill>
                <a:latin typeface="Century Gothic"/>
                <a:cs typeface="Century Gothic"/>
              </a:rPr>
              <a:t> </a:t>
            </a:r>
            <a:r>
              <a:rPr sz="1400" b="1" dirty="0">
                <a:solidFill>
                  <a:srgbClr val="FFFFFF"/>
                </a:solidFill>
                <a:latin typeface="Century Gothic"/>
                <a:cs typeface="Century Gothic"/>
              </a:rPr>
              <a:t>PRINT</a:t>
            </a:r>
            <a:endParaRPr sz="1400" dirty="0">
              <a:latin typeface="Century Gothic"/>
              <a:cs typeface="Century Gothic"/>
            </a:endParaRPr>
          </a:p>
        </p:txBody>
      </p:sp>
      <p:sp>
        <p:nvSpPr>
          <p:cNvPr id="43" name="object 51"/>
          <p:cNvSpPr txBox="1"/>
          <p:nvPr/>
        </p:nvSpPr>
        <p:spPr>
          <a:xfrm>
            <a:off x="3726971" y="2585539"/>
            <a:ext cx="2604462" cy="215444"/>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gn="ctr">
              <a:lnSpc>
                <a:spcPct val="100000"/>
              </a:lnSpc>
            </a:pPr>
            <a:r>
              <a:rPr lang="en-US" sz="1400" b="1" dirty="0">
                <a:solidFill>
                  <a:srgbClr val="FFFFFF"/>
                </a:solidFill>
                <a:latin typeface="Century Gothic"/>
                <a:cs typeface="Century Gothic"/>
              </a:rPr>
              <a:t>DOCUMENT MANAGEMENT</a:t>
            </a:r>
            <a:endParaRPr sz="1400" dirty="0">
              <a:latin typeface="Century Gothic"/>
              <a:cs typeface="Century Gothic"/>
            </a:endParaRPr>
          </a:p>
        </p:txBody>
      </p:sp>
      <p:sp>
        <p:nvSpPr>
          <p:cNvPr id="44" name="object 53"/>
          <p:cNvSpPr txBox="1"/>
          <p:nvPr/>
        </p:nvSpPr>
        <p:spPr>
          <a:xfrm>
            <a:off x="7278923" y="1235683"/>
            <a:ext cx="1443990"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spc="-5" dirty="0">
                <a:solidFill>
                  <a:srgbClr val="FFFFFF"/>
                </a:solidFill>
                <a:latin typeface="Century Gothic"/>
                <a:cs typeface="Century Gothic"/>
              </a:rPr>
              <a:t>VISUAL</a:t>
            </a:r>
            <a:r>
              <a:rPr sz="1400" b="1" spc="-95" dirty="0">
                <a:solidFill>
                  <a:srgbClr val="FFFFFF"/>
                </a:solidFill>
                <a:latin typeface="Century Gothic"/>
                <a:cs typeface="Century Gothic"/>
              </a:rPr>
              <a:t> </a:t>
            </a:r>
            <a:r>
              <a:rPr sz="1400" b="1" spc="-5" dirty="0">
                <a:solidFill>
                  <a:srgbClr val="FFFFFF"/>
                </a:solidFill>
                <a:latin typeface="Century Gothic"/>
                <a:cs typeface="Century Gothic"/>
              </a:rPr>
              <a:t>DISPLAYS</a:t>
            </a:r>
            <a:endParaRPr sz="1400" dirty="0">
              <a:latin typeface="Century Gothic"/>
              <a:cs typeface="Century Gothic"/>
            </a:endParaRPr>
          </a:p>
        </p:txBody>
      </p:sp>
      <p:sp>
        <p:nvSpPr>
          <p:cNvPr id="45" name="object 55"/>
          <p:cNvSpPr txBox="1"/>
          <p:nvPr/>
        </p:nvSpPr>
        <p:spPr>
          <a:xfrm>
            <a:off x="800888" y="6309466"/>
            <a:ext cx="2514644" cy="215444"/>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gn="ctr">
              <a:lnSpc>
                <a:spcPct val="100000"/>
              </a:lnSpc>
            </a:pPr>
            <a:r>
              <a:rPr lang="en-US" sz="1400" b="1" spc="-5" dirty="0">
                <a:solidFill>
                  <a:srgbClr val="FFFFFF"/>
                </a:solidFill>
                <a:latin typeface="Century Gothic"/>
                <a:cs typeface="Century Gothic"/>
              </a:rPr>
              <a:t>WORKFLOW APPLICATIONS</a:t>
            </a:r>
            <a:endParaRPr sz="1400" dirty="0">
              <a:latin typeface="Century Gothic"/>
              <a:cs typeface="Century Gothic"/>
            </a:endParaRPr>
          </a:p>
        </p:txBody>
      </p:sp>
      <p:sp>
        <p:nvSpPr>
          <p:cNvPr id="46" name="object 57"/>
          <p:cNvSpPr txBox="1"/>
          <p:nvPr/>
        </p:nvSpPr>
        <p:spPr>
          <a:xfrm>
            <a:off x="7001631" y="2585539"/>
            <a:ext cx="1998980" cy="222885"/>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p>
            <a:pPr marL="12700">
              <a:lnSpc>
                <a:spcPct val="100000"/>
              </a:lnSpc>
            </a:pPr>
            <a:r>
              <a:rPr sz="1400" b="1" spc="-5" dirty="0">
                <a:solidFill>
                  <a:srgbClr val="FFFFFF"/>
                </a:solidFill>
                <a:latin typeface="Century Gothic"/>
                <a:cs typeface="Century Gothic"/>
              </a:rPr>
              <a:t>3D </a:t>
            </a:r>
            <a:r>
              <a:rPr sz="1400" b="1" dirty="0">
                <a:solidFill>
                  <a:srgbClr val="FFFFFF"/>
                </a:solidFill>
                <a:latin typeface="Century Gothic"/>
                <a:cs typeface="Century Gothic"/>
              </a:rPr>
              <a:t>CAPTURE AND</a:t>
            </a:r>
            <a:r>
              <a:rPr sz="1400" b="1" spc="-100" dirty="0">
                <a:solidFill>
                  <a:srgbClr val="FFFFFF"/>
                </a:solidFill>
                <a:latin typeface="Century Gothic"/>
                <a:cs typeface="Century Gothic"/>
              </a:rPr>
              <a:t> </a:t>
            </a:r>
            <a:r>
              <a:rPr sz="1400" b="1" dirty="0">
                <a:solidFill>
                  <a:srgbClr val="FFFFFF"/>
                </a:solidFill>
                <a:latin typeface="Century Gothic"/>
                <a:cs typeface="Century Gothic"/>
              </a:rPr>
              <a:t>PRINT</a:t>
            </a:r>
            <a:endParaRPr sz="1400">
              <a:latin typeface="Century Gothic"/>
              <a:cs typeface="Century Gothic"/>
            </a:endParaRPr>
          </a:p>
        </p:txBody>
      </p:sp>
      <p:pic>
        <p:nvPicPr>
          <p:cNvPr id="48" name="Picture 47"/>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539976" y="5783307"/>
            <a:ext cx="2926080" cy="1298448"/>
          </a:xfrm>
          <a:prstGeom prst="rect">
            <a:avLst/>
          </a:prstGeom>
        </p:spPr>
      </p:pic>
      <p:sp>
        <p:nvSpPr>
          <p:cNvPr id="49" name="TextBox 48"/>
          <p:cNvSpPr txBox="1"/>
          <p:nvPr/>
        </p:nvSpPr>
        <p:spPr>
          <a:xfrm>
            <a:off x="3628269" y="3659651"/>
            <a:ext cx="5868401" cy="307777"/>
          </a:xfrm>
          <a:prstGeom prst="rect">
            <a:avLst/>
          </a:prstGeom>
        </p:spPr>
        <p:txBody>
          <a:bodyPr vert="horz" wrap="none" lIns="0" tIns="0" rIns="0" bIns="0" rtlCol="0">
            <a:spAutoFit/>
          </a:bodyPr>
          <a:lstStyle/>
          <a:p>
            <a:pPr marL="12700">
              <a:lnSpc>
                <a:spcPct val="100000"/>
              </a:lnSpc>
            </a:pPr>
            <a:r>
              <a:rPr lang="en-US" sz="2000" dirty="0">
                <a:solidFill>
                  <a:srgbClr val="862D00"/>
                </a:solidFill>
              </a:rPr>
              <a:t>| </a:t>
            </a:r>
            <a:r>
              <a:rPr lang="en-US" sz="2000" b="1" dirty="0">
                <a:solidFill>
                  <a:srgbClr val="862D00"/>
                </a:solidFill>
              </a:rPr>
              <a:t>REIMAGINING YOUR OFFICE FOR THE NEW NORMAL</a:t>
            </a:r>
            <a:endParaRPr lang="en-US" sz="2000" b="1" dirty="0">
              <a:solidFill>
                <a:srgbClr val="862D00"/>
              </a:solidFill>
              <a:latin typeface="Century Gothic"/>
              <a:cs typeface="Century Gothic"/>
            </a:endParaRPr>
          </a:p>
        </p:txBody>
      </p:sp>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2648" y="3658736"/>
            <a:ext cx="2865665" cy="411480"/>
          </a:xfrm>
          <a:prstGeom prst="rect">
            <a:avLst/>
          </a:prstGeom>
        </p:spPr>
      </p:pic>
    </p:spTree>
    <p:extLst>
      <p:ext uri="{BB962C8B-B14F-4D97-AF65-F5344CB8AC3E}">
        <p14:creationId xmlns:p14="http://schemas.microsoft.com/office/powerpoint/2010/main" val="3224820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95" y="772706"/>
            <a:ext cx="6743386" cy="369332"/>
          </a:xfrm>
        </p:spPr>
        <p:txBody>
          <a:bodyPr/>
          <a:lstStyle/>
          <a:p>
            <a:r>
              <a:rPr lang="en-US" dirty="0">
                <a:latin typeface="Century Gothic" panose="020B0502020202020204" pitchFamily="34" charset="0"/>
              </a:rPr>
              <a:t>ZERO TOUCH DEPLOYMENT</a:t>
            </a:r>
          </a:p>
        </p:txBody>
      </p:sp>
      <p:sp>
        <p:nvSpPr>
          <p:cNvPr id="4" name="Rectangle 3"/>
          <p:cNvSpPr/>
          <p:nvPr/>
        </p:nvSpPr>
        <p:spPr>
          <a:xfrm>
            <a:off x="554316" y="1609150"/>
            <a:ext cx="2690908" cy="4524315"/>
          </a:xfrm>
          <a:prstGeom prst="rect">
            <a:avLst/>
          </a:prstGeom>
        </p:spPr>
        <p:txBody>
          <a:bodyPr wrap="square">
            <a:spAutoFit/>
          </a:bodyPr>
          <a:lstStyle/>
          <a:p>
            <a:pPr>
              <a:lnSpc>
                <a:spcPct val="150000"/>
              </a:lnSpc>
            </a:pPr>
            <a:r>
              <a:rPr lang="en-US" dirty="0">
                <a:solidFill>
                  <a:schemeClr val="tx2"/>
                </a:solidFill>
              </a:rPr>
              <a:t>Did you know that new desktops and laptops can be configured by using </a:t>
            </a:r>
            <a:r>
              <a:rPr lang="en-US" b="1" dirty="0">
                <a:solidFill>
                  <a:schemeClr val="tx2"/>
                </a:solidFill>
              </a:rPr>
              <a:t>‘Zero Touch Deployment’ </a:t>
            </a:r>
            <a:r>
              <a:rPr lang="en-US" dirty="0">
                <a:solidFill>
                  <a:schemeClr val="tx2"/>
                </a:solidFill>
              </a:rPr>
              <a:t>techniques, limiting the amount of physical IT intervention required for configuration and accelerating the speed of delivery to your end user.</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501" y="1619619"/>
            <a:ext cx="5526910" cy="5366872"/>
          </a:xfrm>
          <a:prstGeom prst="rect">
            <a:avLst/>
          </a:prstGeom>
        </p:spPr>
      </p:pic>
    </p:spTree>
    <p:extLst>
      <p:ext uri="{BB962C8B-B14F-4D97-AF65-F5344CB8AC3E}">
        <p14:creationId xmlns:p14="http://schemas.microsoft.com/office/powerpoint/2010/main" val="40455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95" y="772706"/>
            <a:ext cx="6743386" cy="369332"/>
          </a:xfrm>
        </p:spPr>
        <p:txBody>
          <a:bodyPr/>
          <a:lstStyle/>
          <a:p>
            <a:r>
              <a:rPr lang="en-US" dirty="0"/>
              <a:t>DIGITAL SIGNAGE</a:t>
            </a:r>
          </a:p>
        </p:txBody>
      </p:sp>
      <p:sp>
        <p:nvSpPr>
          <p:cNvPr id="4" name="Rectangle 3"/>
          <p:cNvSpPr/>
          <p:nvPr/>
        </p:nvSpPr>
        <p:spPr>
          <a:xfrm>
            <a:off x="578222" y="1621100"/>
            <a:ext cx="3844366" cy="4619854"/>
          </a:xfrm>
          <a:prstGeom prst="rect">
            <a:avLst/>
          </a:prstGeom>
        </p:spPr>
        <p:txBody>
          <a:bodyPr wrap="square">
            <a:spAutoFit/>
          </a:bodyPr>
          <a:lstStyle/>
          <a:p>
            <a:pPr lvl="0">
              <a:lnSpc>
                <a:spcPct val="150000"/>
              </a:lnSpc>
            </a:pPr>
            <a:r>
              <a:rPr lang="en-US" b="1" dirty="0">
                <a:solidFill>
                  <a:schemeClr val="tx2"/>
                </a:solidFill>
              </a:rPr>
              <a:t>Did you know that Digital Signage and Content Management Systems </a:t>
            </a:r>
            <a:r>
              <a:rPr lang="en-US" dirty="0">
                <a:solidFill>
                  <a:schemeClr val="tx2"/>
                </a:solidFill>
              </a:rPr>
              <a:t>are some of the best tools you have to centrally administer communications, inform and enforce regulations for:</a:t>
            </a:r>
          </a:p>
          <a:p>
            <a:pPr marL="285750" lvl="0" indent="-285750">
              <a:lnSpc>
                <a:spcPct val="150000"/>
              </a:lnSpc>
              <a:buFont typeface="Arial" panose="020B0604020202020204" pitchFamily="34" charset="0"/>
              <a:buChar char="•"/>
            </a:pPr>
            <a:r>
              <a:rPr lang="en-US" dirty="0">
                <a:solidFill>
                  <a:schemeClr val="tx2"/>
                </a:solidFill>
              </a:rPr>
              <a:t>Social Distancing</a:t>
            </a:r>
          </a:p>
          <a:p>
            <a:pPr marL="285750" lvl="0" indent="-285750">
              <a:lnSpc>
                <a:spcPct val="150000"/>
              </a:lnSpc>
              <a:buFont typeface="Arial" panose="020B0604020202020204" pitchFamily="34" charset="0"/>
              <a:buChar char="•"/>
            </a:pPr>
            <a:r>
              <a:rPr lang="en-US" dirty="0">
                <a:solidFill>
                  <a:schemeClr val="tx2"/>
                </a:solidFill>
              </a:rPr>
              <a:t>Office Schedules, Events and Reminders</a:t>
            </a:r>
          </a:p>
          <a:p>
            <a:pPr marL="285750" lvl="0" indent="-285750">
              <a:lnSpc>
                <a:spcPct val="150000"/>
              </a:lnSpc>
              <a:buFont typeface="Arial" panose="020B0604020202020204" pitchFamily="34" charset="0"/>
              <a:buChar char="•"/>
            </a:pPr>
            <a:r>
              <a:rPr lang="en-US" dirty="0">
                <a:solidFill>
                  <a:schemeClr val="tx2"/>
                </a:solidFill>
              </a:rPr>
              <a:t>Office Restrictions and </a:t>
            </a:r>
            <a:r>
              <a:rPr lang="en-US" dirty="0" err="1">
                <a:solidFill>
                  <a:schemeClr val="tx2"/>
                </a:solidFill>
              </a:rPr>
              <a:t>Covid</a:t>
            </a:r>
            <a:r>
              <a:rPr lang="en-US" dirty="0">
                <a:solidFill>
                  <a:schemeClr val="tx2"/>
                </a:solidFill>
              </a:rPr>
              <a:t>-related Policies</a:t>
            </a:r>
          </a:p>
          <a:p>
            <a:pPr marL="285750" lvl="0" indent="-285750">
              <a:lnSpc>
                <a:spcPct val="150000"/>
              </a:lnSpc>
              <a:buFont typeface="Arial" panose="020B0604020202020204" pitchFamily="34" charset="0"/>
              <a:buChar char="•"/>
            </a:pPr>
            <a:r>
              <a:rPr lang="en-US" dirty="0">
                <a:solidFill>
                  <a:schemeClr val="tx2"/>
                </a:solidFill>
              </a:rPr>
              <a:t>Visitor Information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0134" b="16672"/>
          <a:stretch/>
        </p:blipFill>
        <p:spPr>
          <a:xfrm>
            <a:off x="7032072" y="3227977"/>
            <a:ext cx="2575034" cy="16272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589" y="1540384"/>
            <a:ext cx="2536000" cy="16875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589" y="4855219"/>
            <a:ext cx="2536000" cy="168759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6297" y="5030126"/>
            <a:ext cx="2386584" cy="134245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6297" y="3326229"/>
            <a:ext cx="2386584" cy="134245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6148" y="1712869"/>
            <a:ext cx="2386883" cy="134262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6297" y="5030126"/>
            <a:ext cx="2386584" cy="134245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6297" y="3326229"/>
            <a:ext cx="2386584" cy="134245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6297" y="1712953"/>
            <a:ext cx="2386584" cy="1342454"/>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6297" y="3326229"/>
            <a:ext cx="2386584" cy="1342454"/>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6297" y="5030126"/>
            <a:ext cx="2386584" cy="1342454"/>
          </a:xfrm>
          <a:prstGeom prst="rect">
            <a:avLst/>
          </a:prstGeom>
        </p:spPr>
      </p:pic>
    </p:spTree>
    <p:extLst>
      <p:ext uri="{BB962C8B-B14F-4D97-AF65-F5344CB8AC3E}">
        <p14:creationId xmlns:p14="http://schemas.microsoft.com/office/powerpoint/2010/main" val="23107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50"/>
                                        <p:tgtEl>
                                          <p:spTgt spid="1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95" y="772706"/>
            <a:ext cx="6743386" cy="369332"/>
          </a:xfrm>
        </p:spPr>
        <p:txBody>
          <a:bodyPr/>
          <a:lstStyle/>
          <a:p>
            <a:r>
              <a:rPr lang="en-US" sz="2400" spc="0" dirty="0">
                <a:solidFill>
                  <a:srgbClr val="0064A3"/>
                </a:solidFill>
                <a:latin typeface="Century Gothic" panose="020B0502020202020204" pitchFamily="34" charset="0"/>
              </a:rPr>
              <a:t>MOBILE SOLUTIONS</a:t>
            </a:r>
          </a:p>
        </p:txBody>
      </p:sp>
      <p:sp>
        <p:nvSpPr>
          <p:cNvPr id="4" name="object 10"/>
          <p:cNvSpPr/>
          <p:nvPr/>
        </p:nvSpPr>
        <p:spPr>
          <a:xfrm>
            <a:off x="1536391" y="3944471"/>
            <a:ext cx="6985619" cy="3085550"/>
          </a:xfrm>
          <a:prstGeom prst="rect">
            <a:avLst/>
          </a:prstGeom>
          <a: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13"/>
          <p:cNvSpPr txBox="1"/>
          <p:nvPr/>
        </p:nvSpPr>
        <p:spPr>
          <a:xfrm>
            <a:off x="595375" y="1479532"/>
            <a:ext cx="9122366" cy="2363724"/>
          </a:xfrm>
          <a:prstGeom prst="rect">
            <a:avLst/>
          </a:prstGeom>
        </p:spPr>
        <p:txBody>
          <a:bodyPr vert="horz" wrap="square" lIns="0" tIns="0" rIns="0" bIns="0" rtlCol="0">
            <a:spAutoFit/>
          </a:bodyPr>
          <a:lstStyle/>
          <a:p>
            <a:pPr marL="12700" marR="476884">
              <a:lnSpc>
                <a:spcPct val="120000"/>
              </a:lnSpc>
            </a:pPr>
            <a:r>
              <a:rPr lang="en-US" sz="1600" dirty="0">
                <a:solidFill>
                  <a:srgbClr val="0064A3"/>
                </a:solidFill>
                <a:latin typeface="Century Gothic"/>
                <a:cs typeface="Century Gothic"/>
              </a:rPr>
              <a:t>Using </a:t>
            </a:r>
            <a:r>
              <a:rPr sz="1600" dirty="0">
                <a:solidFill>
                  <a:srgbClr val="0064A3"/>
                </a:solidFill>
                <a:latin typeface="Century Gothic"/>
                <a:cs typeface="Century Gothic"/>
              </a:rPr>
              <a:t>mobile </a:t>
            </a:r>
            <a:r>
              <a:rPr sz="1600" spc="-5" dirty="0">
                <a:solidFill>
                  <a:srgbClr val="0064A3"/>
                </a:solidFill>
                <a:latin typeface="Century Gothic"/>
                <a:cs typeface="Century Gothic"/>
              </a:rPr>
              <a:t>devices such as smartphones, </a:t>
            </a:r>
            <a:r>
              <a:rPr sz="1600" dirty="0">
                <a:solidFill>
                  <a:srgbClr val="0064A3"/>
                </a:solidFill>
                <a:latin typeface="Century Gothic"/>
                <a:cs typeface="Century Gothic"/>
              </a:rPr>
              <a:t>tablets, ultra  computers </a:t>
            </a:r>
            <a:r>
              <a:rPr sz="1600" spc="-5" dirty="0">
                <a:solidFill>
                  <a:srgbClr val="0064A3"/>
                </a:solidFill>
                <a:latin typeface="Century Gothic"/>
                <a:cs typeface="Century Gothic"/>
              </a:rPr>
              <a:t>and laptops</a:t>
            </a:r>
            <a:r>
              <a:rPr lang="en-US" sz="1600" spc="-5" dirty="0">
                <a:solidFill>
                  <a:srgbClr val="0064A3"/>
                </a:solidFill>
                <a:latin typeface="Century Gothic"/>
                <a:cs typeface="Century Gothic"/>
              </a:rPr>
              <a:t> can allow </a:t>
            </a:r>
            <a:r>
              <a:rPr sz="1600" spc="-5" dirty="0">
                <a:solidFill>
                  <a:srgbClr val="0064A3"/>
                </a:solidFill>
                <a:latin typeface="Century Gothic"/>
                <a:cs typeface="Century Gothic"/>
              </a:rPr>
              <a:t>you </a:t>
            </a:r>
            <a:r>
              <a:rPr sz="1600" dirty="0">
                <a:solidFill>
                  <a:srgbClr val="0064A3"/>
                </a:solidFill>
                <a:latin typeface="Century Gothic"/>
                <a:cs typeface="Century Gothic"/>
              </a:rPr>
              <a:t>to </a:t>
            </a:r>
            <a:r>
              <a:rPr lang="en-US" sz="1600" dirty="0">
                <a:solidFill>
                  <a:srgbClr val="0064A3"/>
                </a:solidFill>
                <a:latin typeface="Century Gothic"/>
                <a:cs typeface="Century Gothic"/>
              </a:rPr>
              <a:t>communication and </a:t>
            </a:r>
            <a:r>
              <a:rPr sz="1600" spc="-5" dirty="0">
                <a:solidFill>
                  <a:srgbClr val="0064A3"/>
                </a:solidFill>
                <a:latin typeface="Century Gothic"/>
                <a:cs typeface="Century Gothic"/>
              </a:rPr>
              <a:t>print via </a:t>
            </a:r>
            <a:r>
              <a:rPr sz="1600" dirty="0">
                <a:solidFill>
                  <a:srgbClr val="0064A3"/>
                </a:solidFill>
                <a:latin typeface="Century Gothic"/>
                <a:cs typeface="Century Gothic"/>
              </a:rPr>
              <a:t>the </a:t>
            </a:r>
            <a:r>
              <a:rPr lang="en-US" sz="1600" dirty="0" err="1">
                <a:solidFill>
                  <a:srgbClr val="0064A3"/>
                </a:solidFill>
                <a:latin typeface="Century Gothic"/>
                <a:cs typeface="Century Gothic"/>
              </a:rPr>
              <a:t>WiFi</a:t>
            </a:r>
            <a:r>
              <a:rPr lang="en-US" sz="1600" dirty="0">
                <a:solidFill>
                  <a:srgbClr val="0064A3"/>
                </a:solidFill>
                <a:latin typeface="Century Gothic"/>
                <a:cs typeface="Century Gothic"/>
              </a:rPr>
              <a:t> or the Cloud, without having to touch publicly used devices</a:t>
            </a:r>
          </a:p>
          <a:p>
            <a:pPr marL="12700" marR="476884">
              <a:lnSpc>
                <a:spcPct val="120000"/>
              </a:lnSpc>
            </a:pPr>
            <a:endParaRPr lang="en-US" sz="1600" dirty="0">
              <a:solidFill>
                <a:srgbClr val="0064A3"/>
              </a:solidFill>
              <a:latin typeface="Century Gothic"/>
              <a:cs typeface="Century Gothic"/>
            </a:endParaRPr>
          </a:p>
          <a:p>
            <a:pPr marL="12700" marR="476884">
              <a:lnSpc>
                <a:spcPct val="120000"/>
              </a:lnSpc>
            </a:pPr>
            <a:r>
              <a:rPr sz="1600" dirty="0">
                <a:solidFill>
                  <a:srgbClr val="0064A3"/>
                </a:solidFill>
                <a:latin typeface="Century Gothic"/>
                <a:cs typeface="Century Gothic"/>
              </a:rPr>
              <a:t>LDI </a:t>
            </a:r>
            <a:r>
              <a:rPr sz="1600" spc="-5" dirty="0">
                <a:solidFill>
                  <a:srgbClr val="0064A3"/>
                </a:solidFill>
                <a:latin typeface="Century Gothic"/>
                <a:cs typeface="Century Gothic"/>
              </a:rPr>
              <a:t>solutions </a:t>
            </a:r>
            <a:r>
              <a:rPr sz="1600" dirty="0">
                <a:solidFill>
                  <a:srgbClr val="0064A3"/>
                </a:solidFill>
                <a:latin typeface="Century Gothic"/>
                <a:cs typeface="Century Gothic"/>
              </a:rPr>
              <a:t>can </a:t>
            </a:r>
            <a:r>
              <a:rPr sz="1600" spc="-5" dirty="0">
                <a:solidFill>
                  <a:srgbClr val="0064A3"/>
                </a:solidFill>
                <a:latin typeface="Century Gothic"/>
                <a:cs typeface="Century Gothic"/>
              </a:rPr>
              <a:t>also allow you </a:t>
            </a:r>
            <a:r>
              <a:rPr sz="1600" dirty="0">
                <a:solidFill>
                  <a:srgbClr val="0064A3"/>
                </a:solidFill>
                <a:latin typeface="Century Gothic"/>
                <a:cs typeface="Century Gothic"/>
              </a:rPr>
              <a:t>to </a:t>
            </a:r>
            <a:r>
              <a:rPr sz="1600" spc="-5" dirty="0">
                <a:solidFill>
                  <a:srgbClr val="0064A3"/>
                </a:solidFill>
                <a:latin typeface="Century Gothic"/>
                <a:cs typeface="Century Gothic"/>
              </a:rPr>
              <a:t>control and account </a:t>
            </a:r>
            <a:r>
              <a:rPr sz="1600" dirty="0">
                <a:solidFill>
                  <a:srgbClr val="0064A3"/>
                </a:solidFill>
                <a:latin typeface="Century Gothic"/>
                <a:cs typeface="Century Gothic"/>
              </a:rPr>
              <a:t>for </a:t>
            </a:r>
            <a:r>
              <a:rPr sz="1600" spc="-5" dirty="0">
                <a:solidFill>
                  <a:srgbClr val="0064A3"/>
                </a:solidFill>
                <a:latin typeface="Century Gothic"/>
                <a:cs typeface="Century Gothic"/>
              </a:rPr>
              <a:t>all </a:t>
            </a:r>
            <a:r>
              <a:rPr sz="1600" dirty="0">
                <a:solidFill>
                  <a:srgbClr val="0064A3"/>
                </a:solidFill>
                <a:latin typeface="Century Gothic"/>
                <a:cs typeface="Century Gothic"/>
              </a:rPr>
              <a:t>mobile </a:t>
            </a:r>
            <a:r>
              <a:rPr sz="1600" spc="-5" dirty="0">
                <a:solidFill>
                  <a:srgbClr val="0064A3"/>
                </a:solidFill>
                <a:latin typeface="Century Gothic"/>
                <a:cs typeface="Century Gothic"/>
              </a:rPr>
              <a:t>printing via server-based  solutions, with </a:t>
            </a:r>
            <a:r>
              <a:rPr sz="1600" dirty="0">
                <a:solidFill>
                  <a:srgbClr val="0064A3"/>
                </a:solidFill>
                <a:latin typeface="Century Gothic"/>
                <a:cs typeface="Century Gothic"/>
              </a:rPr>
              <a:t>no need for </a:t>
            </a:r>
            <a:r>
              <a:rPr sz="1600" spc="-5" dirty="0">
                <a:solidFill>
                  <a:srgbClr val="0064A3"/>
                </a:solidFill>
                <a:latin typeface="Century Gothic"/>
                <a:cs typeface="Century Gothic"/>
              </a:rPr>
              <a:t>print drivers. </a:t>
            </a:r>
            <a:r>
              <a:rPr sz="1600" dirty="0">
                <a:solidFill>
                  <a:srgbClr val="0064A3"/>
                </a:solidFill>
                <a:latin typeface="Century Gothic"/>
                <a:cs typeface="Century Gothic"/>
              </a:rPr>
              <a:t>Users can </a:t>
            </a:r>
            <a:r>
              <a:rPr sz="1600" spc="-5" dirty="0">
                <a:solidFill>
                  <a:srgbClr val="0064A3"/>
                </a:solidFill>
                <a:latin typeface="Century Gothic"/>
                <a:cs typeface="Century Gothic"/>
              </a:rPr>
              <a:t>simply send </a:t>
            </a:r>
            <a:r>
              <a:rPr sz="1600" dirty="0">
                <a:solidFill>
                  <a:srgbClr val="0064A3"/>
                </a:solidFill>
                <a:latin typeface="Century Gothic"/>
                <a:cs typeface="Century Gothic"/>
              </a:rPr>
              <a:t>their </a:t>
            </a:r>
            <a:r>
              <a:rPr sz="1600" spc="-5" dirty="0">
                <a:solidFill>
                  <a:srgbClr val="0064A3"/>
                </a:solidFill>
                <a:latin typeface="Century Gothic"/>
                <a:cs typeface="Century Gothic"/>
              </a:rPr>
              <a:t>documents by </a:t>
            </a:r>
            <a:r>
              <a:rPr sz="1600" dirty="0">
                <a:solidFill>
                  <a:srgbClr val="0064A3"/>
                </a:solidFill>
                <a:latin typeface="Century Gothic"/>
                <a:cs typeface="Century Gothic"/>
              </a:rPr>
              <a:t>email, </a:t>
            </a:r>
            <a:r>
              <a:rPr sz="1600" spc="-5" dirty="0">
                <a:solidFill>
                  <a:srgbClr val="0064A3"/>
                </a:solidFill>
                <a:latin typeface="Century Gothic"/>
                <a:cs typeface="Century Gothic"/>
              </a:rPr>
              <a:t>by </a:t>
            </a:r>
            <a:r>
              <a:rPr sz="1600" dirty="0">
                <a:solidFill>
                  <a:srgbClr val="0064A3"/>
                </a:solidFill>
                <a:latin typeface="Century Gothic"/>
                <a:cs typeface="Century Gothic"/>
              </a:rPr>
              <a:t>uploading  them to the </a:t>
            </a:r>
            <a:r>
              <a:rPr sz="1600" spc="-5" dirty="0">
                <a:solidFill>
                  <a:srgbClr val="0064A3"/>
                </a:solidFill>
                <a:latin typeface="Century Gothic"/>
                <a:cs typeface="Century Gothic"/>
              </a:rPr>
              <a:t>web, </a:t>
            </a:r>
            <a:r>
              <a:rPr sz="1600" dirty="0">
                <a:solidFill>
                  <a:srgbClr val="0064A3"/>
                </a:solidFill>
                <a:latin typeface="Century Gothic"/>
                <a:cs typeface="Century Gothic"/>
              </a:rPr>
              <a:t>or even </a:t>
            </a:r>
            <a:r>
              <a:rPr sz="1600" spc="-5" dirty="0">
                <a:solidFill>
                  <a:srgbClr val="0064A3"/>
                </a:solidFill>
                <a:latin typeface="Century Gothic"/>
                <a:cs typeface="Century Gothic"/>
              </a:rPr>
              <a:t>directly from </a:t>
            </a:r>
            <a:r>
              <a:rPr sz="1600" dirty="0">
                <a:solidFill>
                  <a:srgbClr val="0064A3"/>
                </a:solidFill>
                <a:latin typeface="Century Gothic"/>
                <a:cs typeface="Century Gothic"/>
              </a:rPr>
              <a:t>their </a:t>
            </a:r>
            <a:r>
              <a:rPr sz="1600" spc="-5" dirty="0">
                <a:solidFill>
                  <a:srgbClr val="0064A3"/>
                </a:solidFill>
                <a:latin typeface="Century Gothic"/>
                <a:cs typeface="Century Gothic"/>
              </a:rPr>
              <a:t>smartphone </a:t>
            </a:r>
            <a:r>
              <a:rPr sz="1600" dirty="0">
                <a:solidFill>
                  <a:srgbClr val="0064A3"/>
                </a:solidFill>
                <a:latin typeface="Century Gothic"/>
                <a:cs typeface="Century Gothic"/>
              </a:rPr>
              <a:t>using </a:t>
            </a:r>
            <a:r>
              <a:rPr sz="1600" spc="-5" dirty="0">
                <a:solidFill>
                  <a:srgbClr val="0064A3"/>
                </a:solidFill>
                <a:latin typeface="Century Gothic"/>
                <a:cs typeface="Century Gothic"/>
              </a:rPr>
              <a:t>direct</a:t>
            </a:r>
            <a:r>
              <a:rPr sz="1600" spc="-30" dirty="0">
                <a:solidFill>
                  <a:srgbClr val="0064A3"/>
                </a:solidFill>
                <a:latin typeface="Century Gothic"/>
                <a:cs typeface="Century Gothic"/>
              </a:rPr>
              <a:t> </a:t>
            </a:r>
            <a:r>
              <a:rPr sz="1600" spc="-5" dirty="0">
                <a:solidFill>
                  <a:srgbClr val="0064A3"/>
                </a:solidFill>
                <a:latin typeface="Century Gothic"/>
                <a:cs typeface="Century Gothic"/>
              </a:rPr>
              <a:t>apps</a:t>
            </a:r>
            <a:r>
              <a:rPr lang="en-US" sz="1600" spc="-5" dirty="0">
                <a:solidFill>
                  <a:srgbClr val="0064A3"/>
                </a:solidFill>
                <a:latin typeface="Century Gothic"/>
                <a:cs typeface="Century Gothic"/>
              </a:rPr>
              <a:t>.</a:t>
            </a:r>
            <a:endParaRPr sz="1600" dirty="0">
              <a:latin typeface="Century Gothic"/>
              <a:cs typeface="Century Gothic"/>
            </a:endParaRPr>
          </a:p>
        </p:txBody>
      </p:sp>
    </p:spTree>
    <p:extLst>
      <p:ext uri="{BB962C8B-B14F-4D97-AF65-F5344CB8AC3E}">
        <p14:creationId xmlns:p14="http://schemas.microsoft.com/office/powerpoint/2010/main" val="210883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81" y="742136"/>
            <a:ext cx="7696200" cy="369332"/>
          </a:xfrm>
        </p:spPr>
        <p:txBody>
          <a:bodyPr/>
          <a:lstStyle/>
          <a:p>
            <a:r>
              <a:rPr lang="en-US" sz="2400" b="1" spc="0" dirty="0">
                <a:solidFill>
                  <a:srgbClr val="0064A3"/>
                </a:solidFill>
                <a:latin typeface="Century Gothic" panose="020B0502020202020204" pitchFamily="34" charset="0"/>
              </a:rPr>
              <a:t>MANAGED IT SERVICES</a:t>
            </a:r>
          </a:p>
        </p:txBody>
      </p:sp>
      <p:sp>
        <p:nvSpPr>
          <p:cNvPr id="4" name="object 10"/>
          <p:cNvSpPr/>
          <p:nvPr/>
        </p:nvSpPr>
        <p:spPr>
          <a:xfrm>
            <a:off x="4933666" y="4183039"/>
            <a:ext cx="4633415" cy="2715903"/>
          </a:xfrm>
          <a:prstGeom prst="rect">
            <a:avLst/>
          </a:prstGeom>
          <a: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11"/>
          <p:cNvSpPr txBox="1"/>
          <p:nvPr/>
        </p:nvSpPr>
        <p:spPr>
          <a:xfrm>
            <a:off x="662862" y="1641084"/>
            <a:ext cx="4741651" cy="5270674"/>
          </a:xfrm>
          <a:prstGeom prst="rect">
            <a:avLst/>
          </a:prstGeom>
        </p:spPr>
        <p:txBody>
          <a:bodyPr vert="horz" wrap="square" lIns="0" tIns="0" rIns="0" bIns="0" rtlCol="0">
            <a:spAutoFit/>
          </a:bodyPr>
          <a:lstStyle/>
          <a:p>
            <a:pPr marL="12700" marR="1365885">
              <a:lnSpc>
                <a:spcPct val="125000"/>
              </a:lnSpc>
            </a:pPr>
            <a:r>
              <a:rPr sz="1600" b="1" dirty="0">
                <a:solidFill>
                  <a:srgbClr val="0064A3"/>
                </a:solidFill>
                <a:latin typeface="Century Gothic"/>
                <a:cs typeface="Century Gothic"/>
              </a:rPr>
              <a:t>TECHNICAL EXPERTISE ON</a:t>
            </a:r>
            <a:r>
              <a:rPr sz="1600" b="1" spc="-100" dirty="0">
                <a:solidFill>
                  <a:srgbClr val="0064A3"/>
                </a:solidFill>
                <a:latin typeface="Century Gothic"/>
                <a:cs typeface="Century Gothic"/>
              </a:rPr>
              <a:t> </a:t>
            </a:r>
            <a:r>
              <a:rPr lang="en-US" sz="1600" b="1" spc="-100" dirty="0">
                <a:solidFill>
                  <a:srgbClr val="0064A3"/>
                </a:solidFill>
                <a:latin typeface="Century Gothic"/>
                <a:cs typeface="Century Gothic"/>
              </a:rPr>
              <a:t>DEMAND </a:t>
            </a:r>
            <a:r>
              <a:rPr sz="1600" b="1" spc="-5" dirty="0">
                <a:solidFill>
                  <a:srgbClr val="0064A3"/>
                </a:solidFill>
                <a:latin typeface="Century Gothic"/>
                <a:cs typeface="Century Gothic"/>
              </a:rPr>
              <a:t> </a:t>
            </a:r>
            <a:r>
              <a:rPr sz="1600" b="1" dirty="0">
                <a:solidFill>
                  <a:srgbClr val="0064A3"/>
                </a:solidFill>
                <a:latin typeface="Century Gothic"/>
                <a:cs typeface="Century Gothic"/>
              </a:rPr>
              <a:t>WORKING FOR</a:t>
            </a:r>
            <a:r>
              <a:rPr sz="1600" b="1" spc="-105" dirty="0">
                <a:solidFill>
                  <a:srgbClr val="0064A3"/>
                </a:solidFill>
                <a:latin typeface="Century Gothic"/>
                <a:cs typeface="Century Gothic"/>
              </a:rPr>
              <a:t> </a:t>
            </a:r>
            <a:r>
              <a:rPr sz="1600" b="1" spc="-5" dirty="0">
                <a:solidFill>
                  <a:srgbClr val="0064A3"/>
                </a:solidFill>
                <a:latin typeface="Century Gothic"/>
                <a:cs typeface="Century Gothic"/>
              </a:rPr>
              <a:t>YOU.</a:t>
            </a:r>
            <a:endParaRPr sz="1600" dirty="0">
              <a:latin typeface="Century Gothic"/>
              <a:cs typeface="Century Gothic"/>
            </a:endParaRPr>
          </a:p>
          <a:p>
            <a:pPr marL="241300" indent="-228600">
              <a:lnSpc>
                <a:spcPct val="125000"/>
              </a:lnSpc>
              <a:buChar char="•"/>
              <a:tabLst>
                <a:tab pos="241300" algn="l"/>
              </a:tabLst>
            </a:pPr>
            <a:r>
              <a:rPr sz="1600" dirty="0">
                <a:solidFill>
                  <a:srgbClr val="0064A3"/>
                </a:solidFill>
                <a:latin typeface="Century Gothic"/>
                <a:cs typeface="Century Gothic"/>
              </a:rPr>
              <a:t>CIO/CTO</a:t>
            </a:r>
            <a:r>
              <a:rPr sz="1600" spc="-105" dirty="0">
                <a:solidFill>
                  <a:srgbClr val="0064A3"/>
                </a:solidFill>
                <a:latin typeface="Century Gothic"/>
                <a:cs typeface="Century Gothic"/>
              </a:rPr>
              <a:t> </a:t>
            </a:r>
            <a:r>
              <a:rPr sz="1600" dirty="0">
                <a:solidFill>
                  <a:srgbClr val="0064A3"/>
                </a:solidFill>
                <a:latin typeface="Century Gothic"/>
                <a:cs typeface="Century Gothic"/>
              </a:rPr>
              <a:t>Advisory</a:t>
            </a:r>
            <a:endParaRPr sz="1600" dirty="0">
              <a:latin typeface="Century Gothic"/>
              <a:cs typeface="Century Gothic"/>
            </a:endParaRPr>
          </a:p>
          <a:p>
            <a:pPr marL="241300" indent="-228600">
              <a:lnSpc>
                <a:spcPct val="125000"/>
              </a:lnSpc>
              <a:buChar char="•"/>
              <a:tabLst>
                <a:tab pos="241300" algn="l"/>
              </a:tabLst>
            </a:pPr>
            <a:r>
              <a:rPr sz="1600" dirty="0">
                <a:solidFill>
                  <a:srgbClr val="0064A3"/>
                </a:solidFill>
                <a:latin typeface="Century Gothic"/>
                <a:cs typeface="Century Gothic"/>
              </a:rPr>
              <a:t>Application </a:t>
            </a:r>
            <a:r>
              <a:rPr sz="1600" spc="-5" dirty="0">
                <a:solidFill>
                  <a:srgbClr val="0064A3"/>
                </a:solidFill>
                <a:latin typeface="Century Gothic"/>
                <a:cs typeface="Century Gothic"/>
              </a:rPr>
              <a:t>Support </a:t>
            </a:r>
            <a:r>
              <a:rPr sz="1600" dirty="0">
                <a:solidFill>
                  <a:srgbClr val="0064A3"/>
                </a:solidFill>
                <a:latin typeface="Century Gothic"/>
                <a:cs typeface="Century Gothic"/>
              </a:rPr>
              <a:t>&amp;</a:t>
            </a:r>
            <a:r>
              <a:rPr sz="1600" spc="-100" dirty="0">
                <a:solidFill>
                  <a:srgbClr val="0064A3"/>
                </a:solidFill>
                <a:latin typeface="Century Gothic"/>
                <a:cs typeface="Century Gothic"/>
              </a:rPr>
              <a:t> </a:t>
            </a:r>
            <a:r>
              <a:rPr sz="1600" spc="-5" dirty="0">
                <a:solidFill>
                  <a:srgbClr val="0064A3"/>
                </a:solidFill>
                <a:latin typeface="Century Gothic"/>
                <a:cs typeface="Century Gothic"/>
              </a:rPr>
              <a:t>Integration</a:t>
            </a:r>
            <a:endParaRPr sz="1600" dirty="0">
              <a:latin typeface="Century Gothic"/>
              <a:cs typeface="Century Gothic"/>
            </a:endParaRPr>
          </a:p>
          <a:p>
            <a:pPr marL="241300" indent="-228600">
              <a:lnSpc>
                <a:spcPct val="125000"/>
              </a:lnSpc>
              <a:buChar char="•"/>
              <a:tabLst>
                <a:tab pos="241300" algn="l"/>
              </a:tabLst>
            </a:pPr>
            <a:r>
              <a:rPr sz="1600" spc="-5" dirty="0">
                <a:solidFill>
                  <a:srgbClr val="0064A3"/>
                </a:solidFill>
                <a:latin typeface="Century Gothic"/>
                <a:cs typeface="Century Gothic"/>
              </a:rPr>
              <a:t>Data </a:t>
            </a:r>
            <a:r>
              <a:rPr sz="1600" dirty="0">
                <a:solidFill>
                  <a:srgbClr val="0064A3"/>
                </a:solidFill>
                <a:latin typeface="Century Gothic"/>
                <a:cs typeface="Century Gothic"/>
              </a:rPr>
              <a:t>Management,</a:t>
            </a:r>
            <a:r>
              <a:rPr sz="1600" spc="-40" dirty="0">
                <a:solidFill>
                  <a:srgbClr val="0064A3"/>
                </a:solidFill>
                <a:latin typeface="Century Gothic"/>
                <a:cs typeface="Century Gothic"/>
              </a:rPr>
              <a:t> </a:t>
            </a:r>
            <a:r>
              <a:rPr sz="1600" spc="-5" dirty="0">
                <a:solidFill>
                  <a:srgbClr val="0064A3"/>
                </a:solidFill>
                <a:latin typeface="Century Gothic"/>
                <a:cs typeface="Century Gothic"/>
              </a:rPr>
              <a:t>Reporting/Visualization</a:t>
            </a:r>
            <a:endParaRPr sz="1600" dirty="0">
              <a:latin typeface="Century Gothic"/>
              <a:cs typeface="Century Gothic"/>
            </a:endParaRPr>
          </a:p>
          <a:p>
            <a:pPr marL="241300" indent="-228600">
              <a:lnSpc>
                <a:spcPct val="125000"/>
              </a:lnSpc>
              <a:buChar char="•"/>
              <a:tabLst>
                <a:tab pos="241300" algn="l"/>
              </a:tabLst>
            </a:pPr>
            <a:r>
              <a:rPr sz="1600" spc="-5" dirty="0">
                <a:solidFill>
                  <a:srgbClr val="0064A3"/>
                </a:solidFill>
                <a:latin typeface="Century Gothic"/>
                <a:cs typeface="Century Gothic"/>
              </a:rPr>
              <a:t>Systems Integration </a:t>
            </a:r>
            <a:r>
              <a:rPr sz="1600" dirty="0">
                <a:solidFill>
                  <a:srgbClr val="0064A3"/>
                </a:solidFill>
                <a:latin typeface="Century Gothic"/>
                <a:cs typeface="Century Gothic"/>
              </a:rPr>
              <a:t>&amp; </a:t>
            </a:r>
            <a:r>
              <a:rPr sz="1600" spc="-10" dirty="0">
                <a:solidFill>
                  <a:srgbClr val="0064A3"/>
                </a:solidFill>
                <a:latin typeface="Century Gothic"/>
                <a:cs typeface="Century Gothic"/>
              </a:rPr>
              <a:t>Technical</a:t>
            </a:r>
            <a:r>
              <a:rPr sz="1600" spc="-65" dirty="0">
                <a:solidFill>
                  <a:srgbClr val="0064A3"/>
                </a:solidFill>
                <a:latin typeface="Century Gothic"/>
                <a:cs typeface="Century Gothic"/>
              </a:rPr>
              <a:t> </a:t>
            </a:r>
            <a:r>
              <a:rPr sz="1600" spc="-5" dirty="0">
                <a:solidFill>
                  <a:srgbClr val="0064A3"/>
                </a:solidFill>
                <a:latin typeface="Century Gothic"/>
                <a:cs typeface="Century Gothic"/>
              </a:rPr>
              <a:t>Support</a:t>
            </a:r>
            <a:endParaRPr sz="1600" dirty="0">
              <a:latin typeface="Century Gothic"/>
              <a:cs typeface="Century Gothic"/>
            </a:endParaRPr>
          </a:p>
          <a:p>
            <a:pPr>
              <a:lnSpc>
                <a:spcPct val="125000"/>
              </a:lnSpc>
              <a:buClr>
                <a:srgbClr val="0064A3"/>
              </a:buClr>
              <a:buFont typeface="Century Gothic"/>
              <a:buChar char="•"/>
            </a:pPr>
            <a:endParaRPr dirty="0">
              <a:latin typeface="Times New Roman"/>
              <a:cs typeface="Times New Roman"/>
            </a:endParaRPr>
          </a:p>
          <a:p>
            <a:pPr marL="12700">
              <a:lnSpc>
                <a:spcPct val="125000"/>
              </a:lnSpc>
            </a:pPr>
            <a:r>
              <a:rPr sz="1600" b="1" dirty="0">
                <a:solidFill>
                  <a:srgbClr val="0064A3"/>
                </a:solidFill>
                <a:latin typeface="Century Gothic"/>
                <a:cs typeface="Century Gothic"/>
              </a:rPr>
              <a:t>CLOUD</a:t>
            </a:r>
            <a:r>
              <a:rPr sz="1600" b="1" spc="-105" dirty="0">
                <a:solidFill>
                  <a:srgbClr val="0064A3"/>
                </a:solidFill>
                <a:latin typeface="Century Gothic"/>
                <a:cs typeface="Century Gothic"/>
              </a:rPr>
              <a:t> </a:t>
            </a:r>
            <a:r>
              <a:rPr sz="1600" b="1" dirty="0">
                <a:solidFill>
                  <a:srgbClr val="0064A3"/>
                </a:solidFill>
                <a:latin typeface="Century Gothic"/>
                <a:cs typeface="Century Gothic"/>
              </a:rPr>
              <a:t>SERVICES</a:t>
            </a:r>
            <a:endParaRPr sz="1600" dirty="0">
              <a:latin typeface="Century Gothic"/>
              <a:cs typeface="Century Gothic"/>
            </a:endParaRPr>
          </a:p>
          <a:p>
            <a:pPr marL="241300" indent="-228600">
              <a:lnSpc>
                <a:spcPct val="125000"/>
              </a:lnSpc>
              <a:buChar char="•"/>
              <a:tabLst>
                <a:tab pos="241300" algn="l"/>
              </a:tabLst>
            </a:pPr>
            <a:r>
              <a:rPr sz="1600" spc="-5" dirty="0">
                <a:solidFill>
                  <a:srgbClr val="0064A3"/>
                </a:solidFill>
                <a:latin typeface="Century Gothic"/>
                <a:cs typeface="Century Gothic"/>
              </a:rPr>
              <a:t>Cost-efficient </a:t>
            </a:r>
            <a:r>
              <a:rPr lang="en-US" sz="1600" spc="-5" dirty="0">
                <a:solidFill>
                  <a:srgbClr val="0064A3"/>
                </a:solidFill>
                <a:latin typeface="Century Gothic"/>
                <a:cs typeface="Century Gothic"/>
              </a:rPr>
              <a:t>IT </a:t>
            </a:r>
            <a:r>
              <a:rPr sz="1600" dirty="0">
                <a:solidFill>
                  <a:srgbClr val="0064A3"/>
                </a:solidFill>
                <a:latin typeface="Century Gothic"/>
                <a:cs typeface="Century Gothic"/>
              </a:rPr>
              <a:t>solutions </a:t>
            </a:r>
            <a:endParaRPr lang="en-US" sz="1600" dirty="0">
              <a:solidFill>
                <a:srgbClr val="0064A3"/>
              </a:solidFill>
              <a:latin typeface="Century Gothic"/>
              <a:cs typeface="Century Gothic"/>
            </a:endParaRPr>
          </a:p>
          <a:p>
            <a:pPr marL="12700">
              <a:lnSpc>
                <a:spcPct val="125000"/>
              </a:lnSpc>
              <a:tabLst>
                <a:tab pos="241300" algn="l"/>
              </a:tabLst>
            </a:pPr>
            <a:r>
              <a:rPr lang="en-US" sz="1600" dirty="0">
                <a:solidFill>
                  <a:srgbClr val="0064A3"/>
                </a:solidFill>
                <a:latin typeface="Century Gothic"/>
                <a:cs typeface="Century Gothic"/>
              </a:rPr>
              <a:t>	</a:t>
            </a:r>
            <a:r>
              <a:rPr sz="1600" dirty="0">
                <a:solidFill>
                  <a:srgbClr val="0064A3"/>
                </a:solidFill>
                <a:latin typeface="Century Gothic"/>
                <a:cs typeface="Century Gothic"/>
              </a:rPr>
              <a:t>with low</a:t>
            </a:r>
            <a:r>
              <a:rPr sz="1600" spc="-30" dirty="0">
                <a:solidFill>
                  <a:srgbClr val="0064A3"/>
                </a:solidFill>
                <a:latin typeface="Century Gothic"/>
                <a:cs typeface="Century Gothic"/>
              </a:rPr>
              <a:t> </a:t>
            </a:r>
            <a:r>
              <a:rPr sz="1600" dirty="0">
                <a:solidFill>
                  <a:srgbClr val="0064A3"/>
                </a:solidFill>
                <a:latin typeface="Century Gothic"/>
                <a:cs typeface="Century Gothic"/>
              </a:rPr>
              <a:t>overhead</a:t>
            </a:r>
            <a:endParaRPr sz="1600" dirty="0">
              <a:latin typeface="Century Gothic"/>
              <a:cs typeface="Century Gothic"/>
            </a:endParaRPr>
          </a:p>
          <a:p>
            <a:pPr marL="241300" marR="993775" indent="-228600">
              <a:lnSpc>
                <a:spcPct val="125000"/>
              </a:lnSpc>
              <a:buChar char="•"/>
              <a:tabLst>
                <a:tab pos="241300" algn="l"/>
              </a:tabLst>
            </a:pPr>
            <a:r>
              <a:rPr sz="1600" spc="-5" dirty="0">
                <a:solidFill>
                  <a:srgbClr val="0064A3"/>
                </a:solidFill>
                <a:latin typeface="Century Gothic"/>
                <a:cs typeface="Century Gothic"/>
              </a:rPr>
              <a:t>24</a:t>
            </a:r>
            <a:r>
              <a:rPr lang="en-US" sz="1600" spc="-5" dirty="0">
                <a:solidFill>
                  <a:srgbClr val="0064A3"/>
                </a:solidFill>
                <a:latin typeface="Century Gothic"/>
                <a:cs typeface="Century Gothic"/>
              </a:rPr>
              <a:t>|</a:t>
            </a:r>
            <a:r>
              <a:rPr sz="1600" spc="-5" dirty="0">
                <a:solidFill>
                  <a:srgbClr val="0064A3"/>
                </a:solidFill>
                <a:latin typeface="Century Gothic"/>
                <a:cs typeface="Century Gothic"/>
              </a:rPr>
              <a:t>7</a:t>
            </a:r>
            <a:r>
              <a:rPr lang="en-US" sz="1600" spc="-5" dirty="0">
                <a:solidFill>
                  <a:srgbClr val="0064A3"/>
                </a:solidFill>
                <a:latin typeface="Century Gothic"/>
                <a:cs typeface="Century Gothic"/>
              </a:rPr>
              <a:t>|365 </a:t>
            </a:r>
            <a:r>
              <a:rPr sz="1600" spc="-5" dirty="0">
                <a:solidFill>
                  <a:srgbClr val="0064A3"/>
                </a:solidFill>
                <a:latin typeface="Century Gothic"/>
                <a:cs typeface="Century Gothic"/>
              </a:rPr>
              <a:t>assistance from </a:t>
            </a:r>
            <a:r>
              <a:rPr sz="1600" dirty="0">
                <a:solidFill>
                  <a:srgbClr val="0064A3"/>
                </a:solidFill>
                <a:latin typeface="Century Gothic"/>
                <a:cs typeface="Century Gothic"/>
              </a:rPr>
              <a:t>knowledgeable  </a:t>
            </a:r>
            <a:r>
              <a:rPr sz="1600" spc="-5" dirty="0">
                <a:solidFill>
                  <a:srgbClr val="0064A3"/>
                </a:solidFill>
                <a:latin typeface="Century Gothic"/>
                <a:cs typeface="Century Gothic"/>
              </a:rPr>
              <a:t>support</a:t>
            </a:r>
            <a:r>
              <a:rPr lang="en-US" sz="1600" spc="-5" dirty="0">
                <a:solidFill>
                  <a:srgbClr val="0064A3"/>
                </a:solidFill>
                <a:latin typeface="Century Gothic"/>
                <a:cs typeface="Century Gothic"/>
              </a:rPr>
              <a:t> </a:t>
            </a:r>
            <a:r>
              <a:rPr sz="1600" spc="-5" dirty="0">
                <a:solidFill>
                  <a:srgbClr val="0064A3"/>
                </a:solidFill>
                <a:latin typeface="Century Gothic"/>
                <a:cs typeface="Century Gothic"/>
              </a:rPr>
              <a:t>teams</a:t>
            </a:r>
            <a:endParaRPr sz="1600" dirty="0">
              <a:latin typeface="Century Gothic"/>
              <a:cs typeface="Century Gothic"/>
            </a:endParaRPr>
          </a:p>
          <a:p>
            <a:pPr marL="241300" marR="442595" indent="-228600">
              <a:lnSpc>
                <a:spcPct val="125000"/>
              </a:lnSpc>
              <a:buChar char="•"/>
              <a:tabLst>
                <a:tab pos="241300" algn="l"/>
              </a:tabLst>
            </a:pPr>
            <a:r>
              <a:rPr sz="1600" spc="-5" dirty="0">
                <a:solidFill>
                  <a:srgbClr val="0064A3"/>
                </a:solidFill>
                <a:latin typeface="Century Gothic"/>
                <a:cs typeface="Century Gothic"/>
              </a:rPr>
              <a:t>Secure </a:t>
            </a:r>
            <a:r>
              <a:rPr lang="en-US" sz="1600" spc="-5" dirty="0">
                <a:solidFill>
                  <a:srgbClr val="0064A3"/>
                </a:solidFill>
                <a:latin typeface="Century Gothic"/>
                <a:cs typeface="Century Gothic"/>
              </a:rPr>
              <a:t>D</a:t>
            </a:r>
            <a:r>
              <a:rPr sz="1600" spc="-5" dirty="0">
                <a:solidFill>
                  <a:srgbClr val="0064A3"/>
                </a:solidFill>
                <a:latin typeface="Century Gothic"/>
                <a:cs typeface="Century Gothic"/>
              </a:rPr>
              <a:t>ata</a:t>
            </a:r>
            <a:r>
              <a:rPr lang="en-US" sz="1600" spc="-5" dirty="0">
                <a:solidFill>
                  <a:srgbClr val="0064A3"/>
                </a:solidFill>
                <a:latin typeface="Century Gothic"/>
                <a:cs typeface="Century Gothic"/>
              </a:rPr>
              <a:t> C</a:t>
            </a:r>
            <a:r>
              <a:rPr sz="1600" spc="-5" dirty="0">
                <a:solidFill>
                  <a:srgbClr val="0064A3"/>
                </a:solidFill>
                <a:latin typeface="Century Gothic"/>
                <a:cs typeface="Century Gothic"/>
              </a:rPr>
              <a:t>enter space </a:t>
            </a:r>
            <a:r>
              <a:rPr sz="1600" dirty="0">
                <a:solidFill>
                  <a:srgbClr val="0064A3"/>
                </a:solidFill>
                <a:latin typeface="Century Gothic"/>
                <a:cs typeface="Century Gothic"/>
              </a:rPr>
              <a:t>for </a:t>
            </a:r>
            <a:r>
              <a:rPr sz="1600" spc="-5" dirty="0">
                <a:solidFill>
                  <a:srgbClr val="0064A3"/>
                </a:solidFill>
                <a:latin typeface="Century Gothic"/>
                <a:cs typeface="Century Gothic"/>
              </a:rPr>
              <a:t>Production </a:t>
            </a:r>
            <a:r>
              <a:rPr sz="1600" dirty="0">
                <a:solidFill>
                  <a:srgbClr val="0064A3"/>
                </a:solidFill>
                <a:latin typeface="Century Gothic"/>
                <a:cs typeface="Century Gothic"/>
              </a:rPr>
              <a:t>or </a:t>
            </a:r>
            <a:r>
              <a:rPr sz="1600" spc="-5" dirty="0">
                <a:solidFill>
                  <a:srgbClr val="0064A3"/>
                </a:solidFill>
                <a:latin typeface="Century Gothic"/>
                <a:cs typeface="Century Gothic"/>
              </a:rPr>
              <a:t>Disaster</a:t>
            </a:r>
            <a:r>
              <a:rPr sz="1600" spc="-95" dirty="0">
                <a:solidFill>
                  <a:srgbClr val="0064A3"/>
                </a:solidFill>
                <a:latin typeface="Century Gothic"/>
                <a:cs typeface="Century Gothic"/>
              </a:rPr>
              <a:t> </a:t>
            </a:r>
            <a:r>
              <a:rPr sz="1600" dirty="0">
                <a:solidFill>
                  <a:srgbClr val="0064A3"/>
                </a:solidFill>
                <a:latin typeface="Century Gothic"/>
                <a:cs typeface="Century Gothic"/>
              </a:rPr>
              <a:t>Recovery</a:t>
            </a:r>
            <a:endParaRPr sz="1600" dirty="0">
              <a:latin typeface="Century Gothic"/>
              <a:cs typeface="Century Gothic"/>
            </a:endParaRPr>
          </a:p>
          <a:p>
            <a:pPr marL="241300" marR="5080" indent="-228600">
              <a:lnSpc>
                <a:spcPct val="125000"/>
              </a:lnSpc>
              <a:buChar char="•"/>
              <a:tabLst>
                <a:tab pos="241300" algn="l"/>
              </a:tabLst>
            </a:pPr>
            <a:r>
              <a:rPr sz="1600" spc="-5" dirty="0">
                <a:solidFill>
                  <a:srgbClr val="0064A3"/>
                </a:solidFill>
                <a:latin typeface="Century Gothic"/>
                <a:cs typeface="Century Gothic"/>
              </a:rPr>
              <a:t>Hosted applications, including </a:t>
            </a:r>
            <a:r>
              <a:rPr sz="1600" dirty="0">
                <a:solidFill>
                  <a:srgbClr val="0064A3"/>
                </a:solidFill>
                <a:latin typeface="Century Gothic"/>
                <a:cs typeface="Century Gothic"/>
              </a:rPr>
              <a:t>email, telephony,</a:t>
            </a:r>
            <a:r>
              <a:rPr lang="en-US" sz="1600" dirty="0">
                <a:solidFill>
                  <a:srgbClr val="0064A3"/>
                </a:solidFill>
                <a:latin typeface="Century Gothic"/>
                <a:cs typeface="Century Gothic"/>
              </a:rPr>
              <a:t> and </a:t>
            </a:r>
            <a:r>
              <a:rPr sz="1600" spc="-5" dirty="0">
                <a:solidFill>
                  <a:srgbClr val="0064A3"/>
                </a:solidFill>
                <a:latin typeface="Century Gothic"/>
                <a:cs typeface="Century Gothic"/>
              </a:rPr>
              <a:t>data</a:t>
            </a:r>
            <a:r>
              <a:rPr sz="1600" spc="-95" dirty="0">
                <a:solidFill>
                  <a:srgbClr val="0064A3"/>
                </a:solidFill>
                <a:latin typeface="Century Gothic"/>
                <a:cs typeface="Century Gothic"/>
              </a:rPr>
              <a:t> </a:t>
            </a:r>
            <a:r>
              <a:rPr sz="1600" spc="-5" dirty="0">
                <a:solidFill>
                  <a:srgbClr val="0064A3"/>
                </a:solidFill>
                <a:latin typeface="Century Gothic"/>
                <a:cs typeface="Century Gothic"/>
              </a:rPr>
              <a:t>backup</a:t>
            </a:r>
            <a:endParaRPr sz="1600" dirty="0">
              <a:latin typeface="Century Gothic"/>
              <a:cs typeface="Century Gothic"/>
            </a:endParaRPr>
          </a:p>
          <a:p>
            <a:pPr marL="241300" indent="-228600">
              <a:lnSpc>
                <a:spcPct val="125000"/>
              </a:lnSpc>
              <a:buChar char="•"/>
              <a:tabLst>
                <a:tab pos="241300" algn="l"/>
              </a:tabLst>
            </a:pPr>
            <a:r>
              <a:rPr sz="1600" dirty="0">
                <a:solidFill>
                  <a:srgbClr val="0064A3"/>
                </a:solidFill>
                <a:latin typeface="Century Gothic"/>
                <a:cs typeface="Century Gothic"/>
              </a:rPr>
              <a:t>Low </a:t>
            </a:r>
            <a:r>
              <a:rPr sz="1600" spc="-5" dirty="0">
                <a:solidFill>
                  <a:srgbClr val="0064A3"/>
                </a:solidFill>
                <a:latin typeface="Century Gothic"/>
                <a:cs typeface="Century Gothic"/>
              </a:rPr>
              <a:t>latency proximity</a:t>
            </a:r>
            <a:r>
              <a:rPr sz="1600" spc="-65" dirty="0">
                <a:solidFill>
                  <a:srgbClr val="0064A3"/>
                </a:solidFill>
                <a:latin typeface="Century Gothic"/>
                <a:cs typeface="Century Gothic"/>
              </a:rPr>
              <a:t> </a:t>
            </a:r>
            <a:r>
              <a:rPr sz="1600" dirty="0">
                <a:solidFill>
                  <a:srgbClr val="0064A3"/>
                </a:solidFill>
                <a:latin typeface="Century Gothic"/>
                <a:cs typeface="Century Gothic"/>
              </a:rPr>
              <a:t>hosting</a:t>
            </a:r>
            <a:endParaRPr sz="1600" dirty="0">
              <a:latin typeface="Century Gothic"/>
              <a:cs typeface="Century Gothic"/>
            </a:endParaRPr>
          </a:p>
        </p:txBody>
      </p:sp>
      <p:pic>
        <p:nvPicPr>
          <p:cNvPr id="5" name="Picture 4" descr="LDI Connect Logo-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388" y="614896"/>
            <a:ext cx="2971800" cy="662802"/>
          </a:xfrm>
          <a:prstGeom prst="rect">
            <a:avLst/>
          </a:prstGeom>
        </p:spPr>
      </p:pic>
    </p:spTree>
    <p:extLst>
      <p:ext uri="{BB962C8B-B14F-4D97-AF65-F5344CB8AC3E}">
        <p14:creationId xmlns:p14="http://schemas.microsoft.com/office/powerpoint/2010/main" val="158246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339" y="772710"/>
            <a:ext cx="4891191" cy="338554"/>
          </a:xfrm>
        </p:spPr>
        <p:txBody>
          <a:bodyPr/>
          <a:lstStyle/>
          <a:p>
            <a:pPr algn="r"/>
            <a:r>
              <a:rPr lang="en-US" dirty="0"/>
              <a:t>PROTECT YOURSELF</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2739" b="6421"/>
          <a:stretch/>
        </p:blipFill>
        <p:spPr>
          <a:xfrm>
            <a:off x="4937188" y="1385374"/>
            <a:ext cx="4498342" cy="5775654"/>
          </a:xfrm>
          <a:prstGeom prst="rect">
            <a:avLst/>
          </a:prstGeom>
        </p:spPr>
      </p:pic>
      <p:sp>
        <p:nvSpPr>
          <p:cNvPr id="8" name="TextBox 7"/>
          <p:cNvSpPr txBox="1"/>
          <p:nvPr/>
        </p:nvSpPr>
        <p:spPr>
          <a:xfrm>
            <a:off x="612072" y="1667434"/>
            <a:ext cx="3762703" cy="5169107"/>
          </a:xfrm>
          <a:prstGeom prst="rect">
            <a:avLst/>
          </a:prstGeom>
        </p:spPr>
        <p:txBody>
          <a:bodyPr vert="horz" wrap="square" lIns="0" tIns="0" rIns="0" bIns="0" rtlCol="0">
            <a:spAutoFit/>
          </a:bodyPr>
          <a:lstStyle/>
          <a:p>
            <a:pPr marL="12700">
              <a:lnSpc>
                <a:spcPct val="135000"/>
              </a:lnSpc>
              <a:spcAft>
                <a:spcPts val="600"/>
              </a:spcAft>
            </a:pPr>
            <a:r>
              <a:rPr lang="en-US" b="1" dirty="0">
                <a:solidFill>
                  <a:srgbClr val="0064A3"/>
                </a:solidFill>
                <a:latin typeface="Century Gothic"/>
                <a:cs typeface="Century Gothic"/>
              </a:rPr>
              <a:t>Did you know …</a:t>
            </a:r>
          </a:p>
          <a:p>
            <a:pPr marL="298450" indent="-285750">
              <a:lnSpc>
                <a:spcPct val="135000"/>
              </a:lnSpc>
              <a:spcAft>
                <a:spcPts val="600"/>
              </a:spcAft>
              <a:buFont typeface="Arial" panose="020B0604020202020204" pitchFamily="34" charset="0"/>
              <a:buChar char="•"/>
            </a:pPr>
            <a:r>
              <a:rPr lang="en-US" b="1" dirty="0">
                <a:solidFill>
                  <a:srgbClr val="0064A3"/>
                </a:solidFill>
                <a:latin typeface="Century Gothic"/>
                <a:cs typeface="Century Gothic"/>
              </a:rPr>
              <a:t>There is a marked increase </a:t>
            </a:r>
            <a:r>
              <a:rPr lang="en-US" dirty="0">
                <a:solidFill>
                  <a:srgbClr val="0064A3"/>
                </a:solidFill>
                <a:latin typeface="Century Gothic"/>
                <a:cs typeface="Century Gothic"/>
              </a:rPr>
              <a:t>in the number of cyber threats due to the pandemic and the rise of remote collaboration</a:t>
            </a:r>
          </a:p>
          <a:p>
            <a:pPr marL="298450" indent="-285750">
              <a:lnSpc>
                <a:spcPct val="135000"/>
              </a:lnSpc>
              <a:spcAft>
                <a:spcPts val="600"/>
              </a:spcAft>
              <a:buFont typeface="Arial" panose="020B0604020202020204" pitchFamily="34" charset="0"/>
              <a:buChar char="•"/>
            </a:pPr>
            <a:r>
              <a:rPr lang="en-US" b="1" dirty="0">
                <a:solidFill>
                  <a:srgbClr val="0064A3"/>
                </a:solidFill>
                <a:latin typeface="Century Gothic"/>
                <a:cs typeface="Century Gothic"/>
              </a:rPr>
              <a:t>1 in 5 Small businesses </a:t>
            </a:r>
            <a:r>
              <a:rPr lang="en-US" dirty="0">
                <a:solidFill>
                  <a:srgbClr val="0064A3"/>
                </a:solidFill>
                <a:latin typeface="Century Gothic"/>
                <a:cs typeface="Century Gothic"/>
              </a:rPr>
              <a:t>will suﬀer a cyber breach this year.</a:t>
            </a:r>
          </a:p>
          <a:p>
            <a:pPr marL="298450" indent="-285750">
              <a:lnSpc>
                <a:spcPct val="135000"/>
              </a:lnSpc>
              <a:spcAft>
                <a:spcPts val="600"/>
              </a:spcAft>
              <a:buFont typeface="Arial" panose="020B0604020202020204" pitchFamily="34" charset="0"/>
              <a:buChar char="•"/>
            </a:pPr>
            <a:r>
              <a:rPr lang="en-US" b="1" dirty="0">
                <a:solidFill>
                  <a:srgbClr val="0064A3"/>
                </a:solidFill>
                <a:latin typeface="Century Gothic"/>
                <a:cs typeface="Century Gothic"/>
              </a:rPr>
              <a:t>81% of all breaches </a:t>
            </a:r>
            <a:r>
              <a:rPr lang="en-US" dirty="0">
                <a:solidFill>
                  <a:srgbClr val="0064A3"/>
                </a:solidFill>
                <a:latin typeface="Century Gothic"/>
                <a:cs typeface="Century Gothic"/>
              </a:rPr>
              <a:t>happen to small and medium sized businesses. </a:t>
            </a:r>
          </a:p>
          <a:p>
            <a:pPr marL="298450" indent="-285750">
              <a:lnSpc>
                <a:spcPct val="135000"/>
              </a:lnSpc>
              <a:spcAft>
                <a:spcPts val="600"/>
              </a:spcAft>
              <a:buFont typeface="Arial" panose="020B0604020202020204" pitchFamily="34" charset="0"/>
              <a:buChar char="•"/>
            </a:pPr>
            <a:r>
              <a:rPr lang="en-US" b="1" dirty="0">
                <a:solidFill>
                  <a:srgbClr val="0064A3"/>
                </a:solidFill>
                <a:latin typeface="Century Gothic"/>
                <a:cs typeface="Century Gothic"/>
              </a:rPr>
              <a:t>97% of breaches </a:t>
            </a:r>
            <a:r>
              <a:rPr lang="en-US" dirty="0">
                <a:solidFill>
                  <a:srgbClr val="0064A3"/>
                </a:solidFill>
                <a:latin typeface="Century Gothic"/>
                <a:cs typeface="Century Gothic"/>
              </a:rPr>
              <a:t>could have been prevented with today’s technology.</a:t>
            </a:r>
          </a:p>
        </p:txBody>
      </p:sp>
      <p:pic>
        <p:nvPicPr>
          <p:cNvPr id="6" name="Picture 5" descr="LDI Connect Logo-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388" y="614896"/>
            <a:ext cx="2971800" cy="662802"/>
          </a:xfrm>
          <a:prstGeom prst="rect">
            <a:avLst/>
          </a:prstGeom>
        </p:spPr>
      </p:pic>
    </p:spTree>
    <p:extLst>
      <p:ext uri="{BB962C8B-B14F-4D97-AF65-F5344CB8AC3E}">
        <p14:creationId xmlns:p14="http://schemas.microsoft.com/office/powerpoint/2010/main" val="282867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62730" y="739616"/>
            <a:ext cx="6604000" cy="369332"/>
          </a:xfrm>
        </p:spPr>
        <p:txBody>
          <a:bodyPr/>
          <a:lstStyle/>
          <a:p>
            <a:pPr algn="r"/>
            <a:r>
              <a:rPr lang="en-US" sz="2400" spc="0" dirty="0">
                <a:solidFill>
                  <a:srgbClr val="0064A3"/>
                </a:solidFill>
                <a:latin typeface="Century Gothic" panose="020B0502020202020204" pitchFamily="34" charset="0"/>
              </a:rPr>
              <a:t>RETHINK YOUR COLLABORATION STRATEGY</a:t>
            </a:r>
          </a:p>
        </p:txBody>
      </p:sp>
      <p:pic>
        <p:nvPicPr>
          <p:cNvPr id="3078" name="Picture 6" descr="https://www.myldi.com/wp-content/uploads/2020/04/LDI-PRO-AV-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97" y="2926961"/>
            <a:ext cx="777240" cy="54244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www.myldi.com/wp-content/uploads/2020/04/VIDEO-CONFERENC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97" y="3606001"/>
            <a:ext cx="777240" cy="5424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myldi.com/wp-content/uploads/2020/04/DIGITAL-SIGNAGEVIDEO-WAL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97" y="4285041"/>
            <a:ext cx="777240" cy="5424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www.myldi.com/wp-content/uploads/2020/04/INTEGRATED-CLOUD-AV-SERVIC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97" y="4964081"/>
            <a:ext cx="777240" cy="54244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myldi.com/wp-content/uploads/2020/04/EXPERIENCED-PRO-AV-SPECIALIS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97" y="5643121"/>
            <a:ext cx="777240" cy="542448"/>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https://www.myldi.com/wp-content/uploads/2020/04/VENDOR-AGNOSTIC-PRODUCT-STRATEG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97" y="6322159"/>
            <a:ext cx="777240" cy="5424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569102" y="1613236"/>
            <a:ext cx="9130703" cy="115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en-US" altLang="en-US" sz="1600" i="0" u="none" strike="noStrike" cap="none" normalizeH="0" baseline="0" dirty="0">
                <a:ln>
                  <a:noFill/>
                </a:ln>
                <a:solidFill>
                  <a:srgbClr val="0068AC"/>
                </a:solidFill>
                <a:effectLst/>
                <a:latin typeface="Century Gothic" panose="020B0502020202020204" pitchFamily="34" charset="0"/>
                <a:ea typeface="Times New Roman" panose="02020603050405020304" pitchFamily="18" charset="0"/>
                <a:cs typeface="Calibri" panose="020F0502020204030204" pitchFamily="34" charset="0"/>
              </a:rPr>
              <a:t>LDI’s team of Pro AV Specialists can help you leverage innovative AV technology and are experts at designing and installing flexible solutions that bring together the audio, video, cloud, and data technologies to enhance your digital office, collaboration and communication. </a:t>
            </a:r>
            <a:endParaRPr kumimoji="0" lang="en-US" altLang="en-US" sz="1800" b="0" i="0" u="none" strike="noStrike" cap="none" normalizeH="0" baseline="0" dirty="0">
              <a:ln>
                <a:noFill/>
              </a:ln>
              <a:solidFill>
                <a:srgbClr val="0068AC"/>
              </a:solidFill>
              <a:effectLst/>
              <a:latin typeface="Arial" panose="020B0604020202020204" pitchFamily="34" charset="0"/>
            </a:endParaRPr>
          </a:p>
        </p:txBody>
      </p:sp>
      <p:sp>
        <p:nvSpPr>
          <p:cNvPr id="4" name="Rectangle 8"/>
          <p:cNvSpPr>
            <a:spLocks noChangeArrowheads="1"/>
          </p:cNvSpPr>
          <p:nvPr/>
        </p:nvSpPr>
        <p:spPr bwMode="auto">
          <a:xfrm>
            <a:off x="1453625" y="2888878"/>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LDI PRO AV DESIGN</a:t>
            </a:r>
            <a:r>
              <a:rPr kumimoji="0" lang="en-US" altLang="en-US"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System Design, Integration and Installation Services to create a seamless multimedia experience</a:t>
            </a:r>
            <a:endParaRPr kumimoji="0" lang="en-US" altLang="en-US" sz="400" b="0" i="0" u="none" strike="noStrike" cap="none" normalizeH="0" baseline="0" dirty="0">
              <a:ln>
                <a:noFill/>
              </a:ln>
              <a:solidFill>
                <a:srgbClr val="0068AC"/>
              </a:solidFill>
              <a:effectLst/>
            </a:endParaRPr>
          </a:p>
        </p:txBody>
      </p:sp>
      <p:sp>
        <p:nvSpPr>
          <p:cNvPr id="5" name="Rectangle 9"/>
          <p:cNvSpPr>
            <a:spLocks noChangeArrowheads="1"/>
          </p:cNvSpPr>
          <p:nvPr/>
        </p:nvSpPr>
        <p:spPr bwMode="auto">
          <a:xfrm>
            <a:off x="1453625" y="3575871"/>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VIDEO CONFERENCING</a:t>
            </a:r>
            <a:r>
              <a:rPr kumimoji="0" lang="en-US" altLang="en-US"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Conference Rooms, Huddle Spaces, Executive Boardrooms and Immersive Telepresence Systems</a:t>
            </a:r>
            <a:endParaRPr kumimoji="0" lang="en-US" altLang="en-US" sz="1800" b="0" i="0" u="none" strike="noStrike" cap="none" normalizeH="0" baseline="0" dirty="0">
              <a:ln>
                <a:noFill/>
              </a:ln>
              <a:solidFill>
                <a:srgbClr val="0068AC"/>
              </a:solidFill>
              <a:effectLst/>
              <a:latin typeface="Arial" panose="020B0604020202020204" pitchFamily="34" charset="0"/>
            </a:endParaRPr>
          </a:p>
        </p:txBody>
      </p:sp>
      <p:sp>
        <p:nvSpPr>
          <p:cNvPr id="6" name="Rectangle 10"/>
          <p:cNvSpPr>
            <a:spLocks noChangeArrowheads="1"/>
          </p:cNvSpPr>
          <p:nvPr/>
        </p:nvSpPr>
        <p:spPr bwMode="auto">
          <a:xfrm>
            <a:off x="1453625" y="4256888"/>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DIGITAL SIGNAGE/VIDEO WALLS</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High Definition Digital Displays for Lobby, Reception Experiences with Informative Directory and Wayfinding Signage</a:t>
            </a:r>
            <a:endParaRPr kumimoji="0" lang="en-US" altLang="en-US" sz="1800" b="0" i="0" u="none" strike="noStrike" cap="none" normalizeH="0" baseline="0" dirty="0">
              <a:ln>
                <a:noFill/>
              </a:ln>
              <a:solidFill>
                <a:srgbClr val="0068AC"/>
              </a:solidFill>
              <a:effectLst/>
              <a:latin typeface="Arial" panose="020B0604020202020204" pitchFamily="34" charset="0"/>
            </a:endParaRPr>
          </a:p>
        </p:txBody>
      </p:sp>
      <p:sp>
        <p:nvSpPr>
          <p:cNvPr id="9" name="Rectangle 11"/>
          <p:cNvSpPr>
            <a:spLocks noChangeArrowheads="1"/>
          </p:cNvSpPr>
          <p:nvPr/>
        </p:nvSpPr>
        <p:spPr bwMode="auto">
          <a:xfrm>
            <a:off x="1453625" y="4943881"/>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INTEGRATED CLOUD AV SERVICES</a:t>
            </a:r>
            <a:r>
              <a:rPr kumimoji="0" lang="en-US" altLang="en-US"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Telepresence Capabilities with the latest cloud services from Intermedia, Microsoft, Zoom, Skype and Google</a:t>
            </a:r>
            <a:endParaRPr kumimoji="0" lang="en-US" altLang="en-US" sz="1800" b="0" i="0" u="none" strike="noStrike" cap="none" normalizeH="0" baseline="0" dirty="0">
              <a:ln>
                <a:noFill/>
              </a:ln>
              <a:solidFill>
                <a:srgbClr val="0068AC"/>
              </a:solidFill>
              <a:effectLst/>
              <a:latin typeface="Arial" panose="020B0604020202020204" pitchFamily="34" charset="0"/>
            </a:endParaRPr>
          </a:p>
        </p:txBody>
      </p:sp>
      <p:sp>
        <p:nvSpPr>
          <p:cNvPr id="10" name="Rectangle 12"/>
          <p:cNvSpPr>
            <a:spLocks noChangeArrowheads="1"/>
          </p:cNvSpPr>
          <p:nvPr/>
        </p:nvSpPr>
        <p:spPr bwMode="auto">
          <a:xfrm>
            <a:off x="1453625" y="5618922"/>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EXPERIENCED PRO AV SPECIALISTS</a:t>
            </a:r>
            <a:r>
              <a:rPr kumimoji="0" lang="en-US" altLang="en-US"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68AC"/>
                </a:solidFill>
                <a:latin typeface="Calibri" panose="020F0502020204030204" pitchFamily="34" charset="0"/>
                <a:ea typeface="Times New Roman" panose="02020603050405020304" pitchFamily="18" charset="0"/>
                <a:cs typeface="Calibri" panose="020F0502020204030204" pitchFamily="34" charset="0"/>
              </a:rPr>
              <a:t>Te</a:t>
            </a: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chnical staff is manufacturer and industry certified for all of the products we provide</a:t>
            </a:r>
            <a:endParaRPr kumimoji="0" lang="en-US" altLang="en-US" sz="1800" b="0" i="0" u="none" strike="noStrike" cap="none" normalizeH="0" baseline="0" dirty="0">
              <a:ln>
                <a:noFill/>
              </a:ln>
              <a:solidFill>
                <a:srgbClr val="0068AC"/>
              </a:solidFill>
              <a:effectLst/>
              <a:latin typeface="Arial" panose="020B0604020202020204" pitchFamily="34" charset="0"/>
            </a:endParaRPr>
          </a:p>
        </p:txBody>
      </p:sp>
      <p:sp>
        <p:nvSpPr>
          <p:cNvPr id="11" name="Rectangle 13"/>
          <p:cNvSpPr>
            <a:spLocks noChangeArrowheads="1"/>
          </p:cNvSpPr>
          <p:nvPr/>
        </p:nvSpPr>
        <p:spPr bwMode="auto">
          <a:xfrm>
            <a:off x="1453625" y="6282010"/>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VENDOR AGNOSTIC PRODUCT STRATEGY</a:t>
            </a:r>
            <a:endParaRPr kumimoji="0" lang="en-US" altLang="en-US" b="0" i="0" u="none" strike="noStrike" cap="none" normalizeH="0" baseline="0" dirty="0">
              <a:ln>
                <a:noFill/>
              </a:ln>
              <a:solidFill>
                <a:srgbClr val="0068A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68AC"/>
                </a:solidFill>
                <a:effectLst/>
                <a:latin typeface="Calibri" panose="020F0502020204030204" pitchFamily="34" charset="0"/>
                <a:ea typeface="Times New Roman" panose="02020603050405020304" pitchFamily="18" charset="0"/>
                <a:cs typeface="Calibri" panose="020F0502020204030204" pitchFamily="34" charset="0"/>
              </a:rPr>
              <a:t>LDI maintains elite level partnerships with the most trusted audiovisual equipment manufacturers in our industry. </a:t>
            </a:r>
            <a:endParaRPr kumimoji="0" lang="en-US" altLang="en-US" sz="400" b="0" i="0" u="none" strike="noStrike" cap="none" normalizeH="0" baseline="0" dirty="0">
              <a:ln>
                <a:noFill/>
              </a:ln>
              <a:solidFill>
                <a:srgbClr val="0068AC"/>
              </a:solidFill>
              <a:effectLst/>
            </a:endParaRPr>
          </a:p>
        </p:txBody>
      </p:sp>
    </p:spTree>
    <p:extLst>
      <p:ext uri="{BB962C8B-B14F-4D97-AF65-F5344CB8AC3E}">
        <p14:creationId xmlns:p14="http://schemas.microsoft.com/office/powerpoint/2010/main" val="386847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26" y="4292863"/>
            <a:ext cx="5650173" cy="2891790"/>
          </a:xfrm>
          <a:prstGeom prst="rect">
            <a:avLst/>
          </a:prstGeom>
        </p:spPr>
      </p:pic>
      <p:sp>
        <p:nvSpPr>
          <p:cNvPr id="2" name="Title 1"/>
          <p:cNvSpPr>
            <a:spLocks noGrp="1"/>
          </p:cNvSpPr>
          <p:nvPr>
            <p:ph type="title"/>
          </p:nvPr>
        </p:nvSpPr>
        <p:spPr>
          <a:xfrm>
            <a:off x="2976281" y="740609"/>
            <a:ext cx="6479473" cy="369332"/>
          </a:xfrm>
        </p:spPr>
        <p:txBody>
          <a:bodyPr/>
          <a:lstStyle/>
          <a:p>
            <a:pPr algn="r"/>
            <a:r>
              <a:rPr lang="en-US" sz="2400" spc="0" dirty="0">
                <a:solidFill>
                  <a:srgbClr val="0064A3"/>
                </a:solidFill>
                <a:latin typeface="Century Gothic" panose="020B0502020202020204" pitchFamily="34" charset="0"/>
              </a:rPr>
              <a:t>HUDDLE UP COLLABORATION</a:t>
            </a:r>
          </a:p>
        </p:txBody>
      </p:sp>
      <p:sp>
        <p:nvSpPr>
          <p:cNvPr id="5" name="TextBox 4"/>
          <p:cNvSpPr txBox="1"/>
          <p:nvPr/>
        </p:nvSpPr>
        <p:spPr>
          <a:xfrm>
            <a:off x="3418370" y="1695999"/>
            <a:ext cx="6028660" cy="5193729"/>
          </a:xfrm>
          <a:prstGeom prst="rect">
            <a:avLst/>
          </a:prstGeom>
        </p:spPr>
        <p:txBody>
          <a:bodyPr vert="horz" wrap="square" lIns="0" tIns="0" rIns="0" bIns="0" rtlCol="0">
            <a:spAutoFit/>
          </a:bodyPr>
          <a:lstStyle/>
          <a:p>
            <a:pPr fontAlgn="base">
              <a:lnSpc>
                <a:spcPct val="125000"/>
              </a:lnSpc>
            </a:pPr>
            <a:r>
              <a:rPr lang="en-US" sz="1600" dirty="0">
                <a:solidFill>
                  <a:srgbClr val="0A529B"/>
                </a:solidFill>
              </a:rPr>
              <a:t>The Samsung Flip is an innovative digital flipchart that helps to drive more productive and efficient business collaboration without the hassle. With the Samsung </a:t>
            </a:r>
            <a:r>
              <a:rPr lang="en-US" sz="1600" dirty="0" err="1">
                <a:solidFill>
                  <a:srgbClr val="0A529B"/>
                </a:solidFill>
              </a:rPr>
              <a:t>Fl!P</a:t>
            </a:r>
            <a:r>
              <a:rPr lang="en-US" sz="1600" dirty="0">
                <a:solidFill>
                  <a:srgbClr val="0A529B"/>
                </a:solidFill>
              </a:rPr>
              <a:t> interactive UHD display, your team can work smarter, faster and better. </a:t>
            </a:r>
          </a:p>
          <a:p>
            <a:pPr fontAlgn="base">
              <a:lnSpc>
                <a:spcPct val="125000"/>
              </a:lnSpc>
            </a:pPr>
            <a:endParaRPr lang="en-US" sz="1600" dirty="0">
              <a:solidFill>
                <a:srgbClr val="0A529B"/>
              </a:solidFill>
            </a:endParaRPr>
          </a:p>
          <a:p>
            <a:pPr fontAlgn="base">
              <a:lnSpc>
                <a:spcPct val="125000"/>
              </a:lnSpc>
            </a:pPr>
            <a:r>
              <a:rPr lang="en-US" sz="1600" dirty="0">
                <a:solidFill>
                  <a:srgbClr val="0A529B"/>
                </a:solidFill>
              </a:rPr>
              <a:t>Business meetings can take place anywhere, anytime, and you can take the stress out of the logistics.  Interactive display features from note-taking to intuitive navigation enables creative thinking in business meetings</a:t>
            </a:r>
          </a:p>
          <a:p>
            <a:pPr fontAlgn="base">
              <a:lnSpc>
                <a:spcPct val="125000"/>
              </a:lnSpc>
            </a:pPr>
            <a:endParaRPr lang="en-US" sz="1600" dirty="0">
              <a:solidFill>
                <a:srgbClr val="0A529B"/>
              </a:solidFill>
            </a:endParaRPr>
          </a:p>
          <a:p>
            <a:pPr marL="285750" indent="-285750" fontAlgn="base">
              <a:lnSpc>
                <a:spcPct val="125000"/>
              </a:lnSpc>
              <a:buFont typeface="Arial" panose="020B0604020202020204" pitchFamily="34" charset="0"/>
              <a:buChar char="•"/>
            </a:pPr>
            <a:r>
              <a:rPr lang="en-US" sz="1600" dirty="0">
                <a:solidFill>
                  <a:srgbClr val="0A529B"/>
                </a:solidFill>
              </a:rPr>
              <a:t>Versatile connectivity and an ergonomic design promote business collaboration </a:t>
            </a:r>
          </a:p>
          <a:p>
            <a:pPr marL="285750" indent="-285750" fontAlgn="base">
              <a:lnSpc>
                <a:spcPct val="125000"/>
              </a:lnSpc>
              <a:buFont typeface="Arial" panose="020B0604020202020204" pitchFamily="34" charset="0"/>
              <a:buChar char="•"/>
            </a:pPr>
            <a:r>
              <a:rPr lang="en-US" sz="1600" dirty="0">
                <a:solidFill>
                  <a:srgbClr val="0A529B"/>
                </a:solidFill>
              </a:rPr>
              <a:t>Innovative touch display technology for smooth writing plus UHD picture quality for precise visuals</a:t>
            </a:r>
          </a:p>
          <a:p>
            <a:pPr marL="285750" indent="-285750" fontAlgn="base">
              <a:lnSpc>
                <a:spcPct val="125000"/>
              </a:lnSpc>
              <a:buFont typeface="Arial" panose="020B0604020202020204" pitchFamily="34" charset="0"/>
              <a:buChar char="•"/>
            </a:pPr>
            <a:r>
              <a:rPr lang="en-US" sz="1600" dirty="0">
                <a:solidFill>
                  <a:srgbClr val="0A529B"/>
                </a:solidFill>
              </a:rPr>
              <a:t>Portable, wheel-based stand empowers you to start a meeting anywhere, anytime</a:t>
            </a:r>
          </a:p>
          <a:p>
            <a:pPr marL="12700">
              <a:lnSpc>
                <a:spcPct val="125000"/>
              </a:lnSpc>
            </a:pPr>
            <a:endParaRPr lang="en-US" sz="1400" b="1" dirty="0">
              <a:solidFill>
                <a:srgbClr val="0064A3"/>
              </a:solidFill>
              <a:latin typeface="Century Gothic"/>
              <a:cs typeface="Century Gothic"/>
            </a:endParaRPr>
          </a:p>
        </p:txBody>
      </p:sp>
    </p:spTree>
    <p:extLst>
      <p:ext uri="{BB962C8B-B14F-4D97-AF65-F5344CB8AC3E}">
        <p14:creationId xmlns:p14="http://schemas.microsoft.com/office/powerpoint/2010/main" val="14130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952" y="1637686"/>
            <a:ext cx="9068483" cy="784830"/>
          </a:xfrm>
          <a:prstGeom prst="rect">
            <a:avLst/>
          </a:prstGeom>
        </p:spPr>
        <p:txBody>
          <a:bodyPr wrap="square">
            <a:spAutoFit/>
          </a:bodyPr>
          <a:lstStyle/>
          <a:p>
            <a:pPr marL="0" marR="0" indent="0">
              <a:lnSpc>
                <a:spcPct val="125000"/>
              </a:lnSpc>
              <a:spcBef>
                <a:spcPts val="0"/>
              </a:spcBef>
              <a:spcAft>
                <a:spcPts val="0"/>
              </a:spcAft>
            </a:pPr>
            <a:r>
              <a:rPr lang="en-US" b="1" dirty="0">
                <a:solidFill>
                  <a:srgbClr val="0068AC"/>
                </a:solidFill>
                <a:effectLst/>
                <a:latin typeface="Century Gothic" panose="020B0502020202020204" pitchFamily="34" charset="0"/>
                <a:ea typeface="Calibri" panose="020F0502020204030204" pitchFamily="34" charset="0"/>
              </a:rPr>
              <a:t>LDI ELEVATE </a:t>
            </a:r>
            <a:r>
              <a:rPr lang="en-US" dirty="0">
                <a:solidFill>
                  <a:srgbClr val="0068AC"/>
                </a:solidFill>
                <a:effectLst/>
                <a:latin typeface="Century Gothic" panose="020B0502020202020204" pitchFamily="34" charset="0"/>
                <a:ea typeface="Calibri" panose="020F0502020204030204" pitchFamily="34" charset="0"/>
              </a:rPr>
              <a:t>is an easy-to-use cloud-based unified communications solution that helps companies and organizations to be more productive and collaborative</a:t>
            </a:r>
            <a:r>
              <a:rPr lang="en-US" sz="1600" dirty="0">
                <a:solidFill>
                  <a:srgbClr val="0068AC"/>
                </a:solidFill>
                <a:effectLst/>
                <a:latin typeface="Century Gothic" panose="020B0502020202020204" pitchFamily="34" charset="0"/>
                <a:ea typeface="Calibri" panose="020F0502020204030204" pitchFamily="34" charset="0"/>
              </a:rPr>
              <a:t>. </a:t>
            </a:r>
          </a:p>
        </p:txBody>
      </p:sp>
      <p:grpSp>
        <p:nvGrpSpPr>
          <p:cNvPr id="6" name="Group 5"/>
          <p:cNvGrpSpPr/>
          <p:nvPr/>
        </p:nvGrpSpPr>
        <p:grpSpPr>
          <a:xfrm>
            <a:off x="5777610" y="3452978"/>
            <a:ext cx="3829825" cy="3442879"/>
            <a:chOff x="6505636" y="1682418"/>
            <a:chExt cx="3375537" cy="302448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636" y="1682418"/>
              <a:ext cx="3375537" cy="3024481"/>
            </a:xfrm>
            <a:prstGeom prst="rect">
              <a:avLst/>
            </a:prstGeom>
          </p:spPr>
        </p:pic>
        <p:sp>
          <p:nvSpPr>
            <p:cNvPr id="3" name="Oval 2"/>
            <p:cNvSpPr/>
            <p:nvPr/>
          </p:nvSpPr>
          <p:spPr>
            <a:xfrm>
              <a:off x="7321022" y="2358804"/>
              <a:ext cx="1735613" cy="16307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9040" y="3113035"/>
              <a:ext cx="1859575" cy="163245"/>
            </a:xfrm>
            <a:prstGeom prst="rect">
              <a:avLst/>
            </a:prstGeom>
          </p:spPr>
        </p:pic>
      </p:grpSp>
      <p:sp>
        <p:nvSpPr>
          <p:cNvPr id="7" name="Rectangle 6"/>
          <p:cNvSpPr/>
          <p:nvPr/>
        </p:nvSpPr>
        <p:spPr>
          <a:xfrm>
            <a:off x="580963" y="2504986"/>
            <a:ext cx="5633461" cy="5016758"/>
          </a:xfrm>
          <a:prstGeom prst="rect">
            <a:avLst/>
          </a:prstGeom>
        </p:spPr>
        <p:txBody>
          <a:bodyPr wrap="square">
            <a:spAutoFit/>
          </a:bodyPr>
          <a:lstStyle/>
          <a:p>
            <a:pPr>
              <a:lnSpc>
                <a:spcPct val="125000"/>
              </a:lnSpc>
            </a:pPr>
            <a:r>
              <a:rPr lang="en-US" b="1" dirty="0">
                <a:solidFill>
                  <a:srgbClr val="0068AC"/>
                </a:solidFill>
                <a:latin typeface="Century Gothic" panose="020B0502020202020204" pitchFamily="34" charset="0"/>
                <a:ea typeface="Calibri" panose="020F0502020204030204" pitchFamily="34" charset="0"/>
              </a:rPr>
              <a:t>LDI ELEVATE:</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Calibri" panose="020F0502020204030204" pitchFamily="34" charset="0"/>
              </a:rPr>
              <a:t>seamlessly integrates all your communication tools – desktop phones, mobile phones, and computers</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Calibri" panose="020F0502020204030204" pitchFamily="34" charset="0"/>
              </a:rPr>
              <a:t>includes a full-featured phone system with chat, videoconferencing, collaboration and backup </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Symbol" panose="05050102010706020507" pitchFamily="18" charset="2"/>
                <a:cs typeface="Symbol" panose="05050102010706020507" pitchFamily="18" charset="2"/>
              </a:rPr>
              <a:t>is compatible with most operating systems and smart devices</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Symbol" panose="05050102010706020507" pitchFamily="18" charset="2"/>
                <a:cs typeface="Symbol" panose="05050102010706020507" pitchFamily="18" charset="2"/>
              </a:rPr>
              <a:t>transcribes voicemail messages to text</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Symbol" panose="05050102010706020507" pitchFamily="18" charset="2"/>
                <a:cs typeface="Symbol" panose="05050102010706020507" pitchFamily="18" charset="2"/>
              </a:rPr>
              <a:t>enables calls and meetings to be recorded for downloading, reviewing and</a:t>
            </a:r>
            <a:r>
              <a:rPr lang="en-US" sz="1600" spc="-80" dirty="0">
                <a:solidFill>
                  <a:srgbClr val="0068AC"/>
                </a:solidFill>
                <a:latin typeface="Century Gothic" panose="020B0502020202020204" pitchFamily="34" charset="0"/>
                <a:ea typeface="Symbol" panose="05050102010706020507" pitchFamily="18" charset="2"/>
                <a:cs typeface="Symbol" panose="05050102010706020507" pitchFamily="18" charset="2"/>
              </a:rPr>
              <a:t> </a:t>
            </a:r>
            <a:r>
              <a:rPr lang="en-US" sz="1600" dirty="0">
                <a:solidFill>
                  <a:srgbClr val="0068AC"/>
                </a:solidFill>
                <a:latin typeface="Century Gothic" panose="020B0502020202020204" pitchFamily="34" charset="0"/>
                <a:ea typeface="Symbol" panose="05050102010706020507" pitchFamily="18" charset="2"/>
                <a:cs typeface="Symbol" panose="05050102010706020507" pitchFamily="18" charset="2"/>
              </a:rPr>
              <a:t>sharing.</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Calibri" panose="020F0502020204030204" pitchFamily="34" charset="0"/>
              </a:rPr>
              <a:t>reduces</a:t>
            </a:r>
            <a:r>
              <a:rPr lang="en-US" sz="1600" spc="-2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infrastructure</a:t>
            </a:r>
            <a:r>
              <a:rPr lang="en-US" sz="1600" spc="-2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and</a:t>
            </a:r>
            <a:r>
              <a:rPr lang="en-US" sz="1600" spc="-2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operating</a:t>
            </a:r>
            <a:r>
              <a:rPr lang="en-US" sz="1600" spc="-2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costs by consolidating</a:t>
            </a:r>
            <a:r>
              <a:rPr lang="en-US" sz="1600" spc="-1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voice</a:t>
            </a:r>
            <a:r>
              <a:rPr lang="en-US" sz="1600" spc="-1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and</a:t>
            </a:r>
            <a:r>
              <a:rPr lang="en-US" sz="1600" spc="-2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data</a:t>
            </a:r>
            <a:r>
              <a:rPr lang="en-US" sz="1600" spc="-2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onto</a:t>
            </a:r>
            <a:r>
              <a:rPr lang="en-US" sz="1600" spc="-2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one</a:t>
            </a:r>
            <a:r>
              <a:rPr lang="en-US" sz="1600" spc="-3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network</a:t>
            </a:r>
            <a:r>
              <a:rPr lang="en-US" sz="1600" spc="-2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with</a:t>
            </a:r>
            <a:r>
              <a:rPr lang="en-US" sz="1600" spc="-20"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redundancy</a:t>
            </a:r>
          </a:p>
          <a:p>
            <a:pPr marL="285750" marR="372745" lvl="0" indent="-285750">
              <a:lnSpc>
                <a:spcPct val="125000"/>
              </a:lnSpc>
              <a:spcBef>
                <a:spcPts val="0"/>
              </a:spcBef>
              <a:spcAft>
                <a:spcPts val="0"/>
              </a:spcAft>
              <a:buClr>
                <a:srgbClr val="00B0F0"/>
              </a:buClr>
              <a:buSzPts val="1000"/>
              <a:buFont typeface="Wingdings" panose="05000000000000000000" pitchFamily="2" charset="2"/>
              <a:buChar char="l"/>
              <a:tabLst>
                <a:tab pos="355600" algn="l"/>
                <a:tab pos="356235" algn="l"/>
              </a:tabLst>
            </a:pPr>
            <a:r>
              <a:rPr lang="en-US" sz="1600" dirty="0">
                <a:solidFill>
                  <a:srgbClr val="0068AC"/>
                </a:solidFill>
                <a:latin typeface="Century Gothic" panose="020B0502020202020204" pitchFamily="34" charset="0"/>
                <a:ea typeface="Calibri" panose="020F0502020204030204" pitchFamily="34" charset="0"/>
              </a:rPr>
              <a:t>includes over 100+ enterprise-grade calling</a:t>
            </a:r>
            <a:r>
              <a:rPr lang="en-US" sz="1600" spc="-25" dirty="0">
                <a:solidFill>
                  <a:srgbClr val="0068AC"/>
                </a:solidFill>
                <a:latin typeface="Century Gothic" panose="020B0502020202020204" pitchFamily="34" charset="0"/>
                <a:ea typeface="Calibri" panose="020F0502020204030204" pitchFamily="34" charset="0"/>
              </a:rPr>
              <a:t> </a:t>
            </a:r>
            <a:r>
              <a:rPr lang="en-US" sz="1600" dirty="0">
                <a:solidFill>
                  <a:srgbClr val="0068AC"/>
                </a:solidFill>
                <a:latin typeface="Century Gothic" panose="020B0502020202020204" pitchFamily="34" charset="0"/>
                <a:ea typeface="Calibri" panose="020F0502020204030204" pitchFamily="34" charset="0"/>
              </a:rPr>
              <a:t>features.</a:t>
            </a:r>
            <a:endParaRPr lang="en-US" sz="1600" dirty="0">
              <a:solidFill>
                <a:srgbClr val="0068AC"/>
              </a:solidFill>
              <a:latin typeface="Century Gothic" panose="020B0502020202020204" pitchFamily="34" charset="0"/>
            </a:endParaRPr>
          </a:p>
        </p:txBody>
      </p:sp>
      <p:sp>
        <p:nvSpPr>
          <p:cNvPr id="8" name="Title 7"/>
          <p:cNvSpPr>
            <a:spLocks noGrp="1"/>
          </p:cNvSpPr>
          <p:nvPr>
            <p:ph type="ctrTitle"/>
          </p:nvPr>
        </p:nvSpPr>
        <p:spPr>
          <a:xfrm>
            <a:off x="4888753" y="689108"/>
            <a:ext cx="4563783" cy="553998"/>
          </a:xfrm>
        </p:spPr>
        <p:txBody>
          <a:bodyPr/>
          <a:lstStyle/>
          <a:p>
            <a:pPr algn="r"/>
            <a:r>
              <a:rPr lang="en-US" sz="2000" dirty="0">
                <a:latin typeface="Century Gothic" panose="020B0502020202020204" pitchFamily="34" charset="0"/>
              </a:rPr>
              <a:t>RETHINK</a:t>
            </a:r>
            <a:r>
              <a:rPr lang="en-US" sz="2000" baseline="0" dirty="0">
                <a:latin typeface="Century Gothic" panose="020B0502020202020204" pitchFamily="34" charset="0"/>
              </a:rPr>
              <a:t> AND REIMAGINE YOUR COMMUNICATION STRATEGY</a:t>
            </a:r>
            <a:endParaRPr lang="en-US" sz="2000" dirty="0">
              <a:latin typeface="Century Gothic" panose="020B0502020202020204" pitchFamily="34" charset="0"/>
            </a:endParaRPr>
          </a:p>
        </p:txBody>
      </p:sp>
    </p:spTree>
    <p:extLst>
      <p:ext uri="{BB962C8B-B14F-4D97-AF65-F5344CB8AC3E}">
        <p14:creationId xmlns:p14="http://schemas.microsoft.com/office/powerpoint/2010/main" val="12069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75103153"/>
              </p:ext>
            </p:extLst>
          </p:nvPr>
        </p:nvGraphicFramePr>
        <p:xfrm>
          <a:off x="457200" y="1600200"/>
          <a:ext cx="9213112" cy="5116772"/>
        </p:xfrm>
        <a:graphic>
          <a:graphicData uri="http://schemas.openxmlformats.org/drawingml/2006/table">
            <a:tbl>
              <a:tblPr firstRow="1" bandRow="1">
                <a:tableStyleId>{5C22544A-7EE6-4342-B048-85BDC9FD1C3A}</a:tableStyleId>
              </a:tblPr>
              <a:tblGrid>
                <a:gridCol w="1210376">
                  <a:extLst>
                    <a:ext uri="{9D8B030D-6E8A-4147-A177-3AD203B41FA5}">
                      <a16:colId xmlns:a16="http://schemas.microsoft.com/office/drawing/2014/main" val="2636159324"/>
                    </a:ext>
                  </a:extLst>
                </a:gridCol>
                <a:gridCol w="8002736">
                  <a:extLst>
                    <a:ext uri="{9D8B030D-6E8A-4147-A177-3AD203B41FA5}">
                      <a16:colId xmlns:a16="http://schemas.microsoft.com/office/drawing/2014/main" val="453864470"/>
                    </a:ext>
                  </a:extLst>
                </a:gridCol>
              </a:tblGrid>
              <a:tr h="1274454">
                <a:tc>
                  <a:txBody>
                    <a:bodyPr/>
                    <a:lstStyle/>
                    <a:p>
                      <a:endParaRPr lang="en-US" sz="1200" dirty="0">
                        <a:solidFill>
                          <a:srgbClr val="0068A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nSpc>
                          <a:spcPct val="110000"/>
                        </a:lnSpc>
                        <a:spcBef>
                          <a:spcPts val="0"/>
                        </a:spcBef>
                        <a:spcAft>
                          <a:spcPts val="0"/>
                        </a:spcAft>
                      </a:pPr>
                      <a:r>
                        <a:rPr lang="en-US" sz="1600" b="1" dirty="0">
                          <a:solidFill>
                            <a:srgbClr val="0068AC"/>
                          </a:solidFill>
                          <a:effectLst/>
                          <a:latin typeface="Century Gothic" panose="020B0502020202020204" pitchFamily="34" charset="0"/>
                          <a:ea typeface="Calibri" panose="020F0502020204030204" pitchFamily="34" charset="0"/>
                        </a:rPr>
                        <a:t>LDI ELEVATE MOBILE </a:t>
                      </a:r>
                      <a:r>
                        <a:rPr lang="en-US" sz="1600" b="0" dirty="0">
                          <a:solidFill>
                            <a:srgbClr val="0068AC"/>
                          </a:solidFill>
                          <a:effectLst/>
                          <a:latin typeface="Century Gothic" panose="020B0502020202020204" pitchFamily="34" charset="0"/>
                          <a:ea typeface="Calibri" panose="020F0502020204030204" pitchFamily="34" charset="0"/>
                        </a:rPr>
                        <a:t>transforms your phone into an essential collaboration tool, making teamwork on-the-go easier than ever. See who is available, chat with colleagues, and manage voicemails - anytime, anywhere.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840444"/>
                  </a:ext>
                </a:extLst>
              </a:tr>
              <a:tr h="1326805">
                <a:tc>
                  <a:txBody>
                    <a:bodyPr/>
                    <a:lstStyle/>
                    <a:p>
                      <a:endParaRPr lang="en-US" sz="1200" dirty="0">
                        <a:solidFill>
                          <a:srgbClr val="0068A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Bef>
                          <a:spcPts val="0"/>
                        </a:spcBef>
                        <a:spcAft>
                          <a:spcPts val="0"/>
                        </a:spcAft>
                      </a:pPr>
                      <a:r>
                        <a:rPr lang="en-US" sz="1600" b="1" kern="1200" dirty="0">
                          <a:solidFill>
                            <a:srgbClr val="0068AC"/>
                          </a:solidFill>
                          <a:effectLst/>
                          <a:latin typeface="Century Gothic" panose="020B0502020202020204" pitchFamily="34" charset="0"/>
                          <a:ea typeface="+mn-ea"/>
                          <a:cs typeface="+mn-cs"/>
                        </a:rPr>
                        <a:t>LDI ELEVATE DESKTOP </a:t>
                      </a:r>
                      <a:r>
                        <a:rPr lang="en-US" sz="1600" b="0" kern="1200" dirty="0">
                          <a:solidFill>
                            <a:srgbClr val="0068AC"/>
                          </a:solidFill>
                          <a:effectLst/>
                          <a:latin typeface="Century Gothic" panose="020B0502020202020204" pitchFamily="34" charset="0"/>
                          <a:ea typeface="+mn-ea"/>
                          <a:cs typeface="+mn-cs"/>
                        </a:rPr>
                        <a:t>brings essential collaboration tools together so employees can see who is available, chat with colleagues, place and receive calls, share screens, start video calls and share files - all from one application.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792756"/>
                  </a:ext>
                </a:extLst>
              </a:tr>
              <a:tr h="1274454">
                <a:tc>
                  <a:txBody>
                    <a:bodyPr/>
                    <a:lstStyle/>
                    <a:p>
                      <a:endParaRPr lang="en-US" sz="1200" dirty="0">
                        <a:solidFill>
                          <a:srgbClr val="0068A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Bef>
                          <a:spcPts val="0"/>
                        </a:spcBef>
                        <a:spcAft>
                          <a:spcPts val="0"/>
                        </a:spcAft>
                      </a:pPr>
                      <a:r>
                        <a:rPr lang="en-US" sz="1600" b="1" kern="1200" dirty="0">
                          <a:solidFill>
                            <a:srgbClr val="0068AC"/>
                          </a:solidFill>
                          <a:effectLst/>
                          <a:latin typeface="Century Gothic" panose="020B0502020202020204" pitchFamily="34" charset="0"/>
                          <a:ea typeface="+mn-ea"/>
                          <a:cs typeface="+mn-cs"/>
                        </a:rPr>
                        <a:t>LDI ELEVATE MEETING &amp; VIDEOCONFERENCING </a:t>
                      </a:r>
                      <a:r>
                        <a:rPr lang="en-US" sz="1600" b="0" kern="1200" dirty="0">
                          <a:solidFill>
                            <a:srgbClr val="0068AC"/>
                          </a:solidFill>
                          <a:effectLst/>
                          <a:latin typeface="Century Gothic" panose="020B0502020202020204" pitchFamily="34" charset="0"/>
                          <a:ea typeface="+mn-ea"/>
                          <a:cs typeface="+mn-cs"/>
                        </a:rPr>
                        <a:t>includes easy-to-use, reliable meeting and video collaboration.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3971026"/>
                  </a:ext>
                </a:extLst>
              </a:tr>
              <a:tr h="1241059">
                <a:tc>
                  <a:txBody>
                    <a:bodyPr/>
                    <a:lstStyle/>
                    <a:p>
                      <a:endParaRPr lang="en-US" sz="1200" dirty="0">
                        <a:solidFill>
                          <a:srgbClr val="0068A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Bef>
                          <a:spcPts val="0"/>
                        </a:spcBef>
                        <a:spcAft>
                          <a:spcPts val="0"/>
                        </a:spcAft>
                      </a:pPr>
                      <a:r>
                        <a:rPr lang="en-US" sz="1600" b="1" kern="1200" dirty="0">
                          <a:solidFill>
                            <a:srgbClr val="0068AC"/>
                          </a:solidFill>
                          <a:effectLst/>
                          <a:latin typeface="Century Gothic" panose="020B0502020202020204" pitchFamily="34" charset="0"/>
                          <a:ea typeface="+mn-ea"/>
                          <a:cs typeface="+mn-cs"/>
                        </a:rPr>
                        <a:t>LDI ELEVATE FILE SHARING &amp; SECURITY </a:t>
                      </a:r>
                      <a:r>
                        <a:rPr lang="en-US" sz="1600" b="0" kern="1200" dirty="0">
                          <a:solidFill>
                            <a:srgbClr val="0068AC"/>
                          </a:solidFill>
                          <a:effectLst/>
                          <a:latin typeface="Century Gothic" panose="020B0502020202020204" pitchFamily="34" charset="0"/>
                          <a:ea typeface="+mn-ea"/>
                          <a:cs typeface="+mn-cs"/>
                        </a:rPr>
                        <a:t>enables file sync and sharing with backup for desktops, mobile devices, and file servers.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579731"/>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65" y="1663903"/>
            <a:ext cx="731520" cy="91671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14" y="2953176"/>
            <a:ext cx="1143000" cy="675968"/>
          </a:xfrm>
          <a:prstGeom prst="rect">
            <a:avLst/>
          </a:prstGeom>
        </p:spPr>
      </p:pic>
      <p:pic>
        <p:nvPicPr>
          <p:cNvPr id="8" name="image12.png" descr="elevatevideoconf-1"/>
          <p:cNvPicPr/>
          <p:nvPr/>
        </p:nvPicPr>
        <p:blipFill>
          <a:blip r:embed="rId5" cstate="print"/>
          <a:stretch>
            <a:fillRect/>
          </a:stretch>
        </p:blipFill>
        <p:spPr>
          <a:xfrm>
            <a:off x="669469" y="4296682"/>
            <a:ext cx="770890" cy="783590"/>
          </a:xfrm>
          <a:prstGeom prst="rect">
            <a:avLst/>
          </a:prstGeom>
        </p:spPr>
      </p:pic>
      <p:pic>
        <p:nvPicPr>
          <p:cNvPr id="9" name="image13.png" descr="ipad"/>
          <p:cNvPicPr>
            <a:picLocks noChangeAspect="1"/>
          </p:cNvPicPr>
          <p:nvPr/>
        </p:nvPicPr>
        <p:blipFill>
          <a:blip r:embed="rId6" cstate="print"/>
          <a:stretch>
            <a:fillRect/>
          </a:stretch>
        </p:blipFill>
        <p:spPr>
          <a:xfrm>
            <a:off x="629612" y="5590347"/>
            <a:ext cx="850605" cy="685800"/>
          </a:xfrm>
          <a:prstGeom prst="rect">
            <a:avLst/>
          </a:prstGeom>
        </p:spPr>
      </p:pic>
      <p:sp>
        <p:nvSpPr>
          <p:cNvPr id="10" name="Title 7"/>
          <p:cNvSpPr>
            <a:spLocks noGrp="1"/>
          </p:cNvSpPr>
          <p:nvPr>
            <p:ph type="ctrTitle"/>
          </p:nvPr>
        </p:nvSpPr>
        <p:spPr>
          <a:xfrm>
            <a:off x="4888753" y="689108"/>
            <a:ext cx="4563783" cy="553998"/>
          </a:xfrm>
        </p:spPr>
        <p:txBody>
          <a:bodyPr/>
          <a:lstStyle/>
          <a:p>
            <a:pPr algn="r"/>
            <a:r>
              <a:rPr lang="en-US" sz="2000" dirty="0">
                <a:latin typeface="Century Gothic" panose="020B0502020202020204" pitchFamily="34" charset="0"/>
              </a:rPr>
              <a:t>RETHINK</a:t>
            </a:r>
            <a:r>
              <a:rPr lang="en-US" sz="2000" baseline="0" dirty="0">
                <a:latin typeface="Century Gothic" panose="020B0502020202020204" pitchFamily="34" charset="0"/>
              </a:rPr>
              <a:t> AND REIMAGINE YOUR COMMUNICATION STRATEGY</a:t>
            </a:r>
            <a:endParaRPr lang="en-US" sz="2000" dirty="0">
              <a:latin typeface="Century Gothic" panose="020B0502020202020204" pitchFamily="34" charset="0"/>
            </a:endParaRPr>
          </a:p>
        </p:txBody>
      </p:sp>
    </p:spTree>
    <p:extLst>
      <p:ext uri="{BB962C8B-B14F-4D97-AF65-F5344CB8AC3E}">
        <p14:creationId xmlns:p14="http://schemas.microsoft.com/office/powerpoint/2010/main" val="251414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3253-93FF-4351-BA08-A69488AF35CA}"/>
              </a:ext>
            </a:extLst>
          </p:cNvPr>
          <p:cNvSpPr>
            <a:spLocks noGrp="1"/>
          </p:cNvSpPr>
          <p:nvPr>
            <p:ph type="title"/>
          </p:nvPr>
        </p:nvSpPr>
        <p:spPr>
          <a:xfrm>
            <a:off x="3003451" y="748283"/>
            <a:ext cx="6451329" cy="369332"/>
          </a:xfrm>
        </p:spPr>
        <p:txBody>
          <a:bodyPr/>
          <a:lstStyle/>
          <a:p>
            <a:r>
              <a:rPr lang="en-US" sz="2400" b="1" dirty="0">
                <a:latin typeface="Century Gothic" panose="020B0502020202020204" pitchFamily="34" charset="0"/>
              </a:rPr>
              <a:t>CLOSING REMARKS</a:t>
            </a:r>
          </a:p>
        </p:txBody>
      </p:sp>
      <p:sp>
        <p:nvSpPr>
          <p:cNvPr id="3" name="Rectangle 2">
            <a:extLst>
              <a:ext uri="{FF2B5EF4-FFF2-40B4-BE49-F238E27FC236}">
                <a16:creationId xmlns:a16="http://schemas.microsoft.com/office/drawing/2014/main" id="{1611595E-B252-453A-8D8C-53935E810B40}"/>
              </a:ext>
            </a:extLst>
          </p:cNvPr>
          <p:cNvSpPr/>
          <p:nvPr/>
        </p:nvSpPr>
        <p:spPr>
          <a:xfrm>
            <a:off x="815926" y="1876086"/>
            <a:ext cx="8638854" cy="4247317"/>
          </a:xfrm>
          <a:prstGeom prst="rect">
            <a:avLst/>
          </a:prstGeom>
        </p:spPr>
        <p:txBody>
          <a:bodyPr wrap="square">
            <a:spAutoFit/>
          </a:bodyPr>
          <a:lstStyle/>
          <a:p>
            <a:pPr>
              <a:lnSpc>
                <a:spcPct val="125000"/>
              </a:lnSpc>
            </a:pPr>
            <a:r>
              <a:rPr lang="en-US" sz="2400" b="1" dirty="0">
                <a:solidFill>
                  <a:srgbClr val="0A529B"/>
                </a:solidFill>
                <a:latin typeface="Bradley Hand ITC" panose="03070402050302030203" pitchFamily="66" charset="0"/>
              </a:rPr>
              <a:t>“Option A is not available. So let’s kick the </a:t>
            </a:r>
            <a:r>
              <a:rPr lang="en-US" sz="2400" b="1" dirty="0" err="1">
                <a:solidFill>
                  <a:srgbClr val="0A529B"/>
                </a:solidFill>
                <a:latin typeface="Bradley Hand ITC" panose="03070402050302030203" pitchFamily="66" charset="0"/>
              </a:rPr>
              <a:t>sh</a:t>
            </a:r>
            <a:r>
              <a:rPr lang="en-US" sz="2400" b="1" dirty="0">
                <a:solidFill>
                  <a:srgbClr val="0A529B"/>
                </a:solidFill>
                <a:latin typeface="Bradley Hand ITC" panose="03070402050302030203" pitchFamily="66" charset="0"/>
              </a:rPr>
              <a:t>** out of option B.” </a:t>
            </a:r>
          </a:p>
          <a:p>
            <a:pPr>
              <a:lnSpc>
                <a:spcPct val="125000"/>
              </a:lnSpc>
            </a:pPr>
            <a:r>
              <a:rPr lang="en-US" sz="2400" b="1" dirty="0">
                <a:solidFill>
                  <a:srgbClr val="0A529B"/>
                </a:solidFill>
                <a:latin typeface="Bradley Hand ITC" panose="03070402050302030203" pitchFamily="66" charset="0"/>
              </a:rPr>
              <a:t>							– Sheryl Sandberg , COO of Facebook</a:t>
            </a:r>
          </a:p>
          <a:p>
            <a:pPr>
              <a:lnSpc>
                <a:spcPct val="125000"/>
              </a:lnSpc>
            </a:pPr>
            <a:endParaRPr lang="en-US" sz="2400" b="1" dirty="0">
              <a:solidFill>
                <a:srgbClr val="0A529B"/>
              </a:solidFill>
              <a:latin typeface="Bradley Hand ITC" panose="03070402050302030203" pitchFamily="66" charset="0"/>
            </a:endParaRPr>
          </a:p>
          <a:p>
            <a:pPr>
              <a:lnSpc>
                <a:spcPct val="125000"/>
              </a:lnSpc>
            </a:pPr>
            <a:r>
              <a:rPr lang="en-US" sz="2400" b="1" dirty="0">
                <a:solidFill>
                  <a:srgbClr val="0A529B"/>
                </a:solidFill>
                <a:latin typeface="Bradley Hand ITC" panose="03070402050302030203" pitchFamily="66" charset="0"/>
              </a:rPr>
              <a:t>“The greater the difficulty, the more glory in surmounting it. Skillful pilots gain their reputation from storms and tempests.”</a:t>
            </a:r>
          </a:p>
          <a:p>
            <a:pPr>
              <a:lnSpc>
                <a:spcPct val="125000"/>
              </a:lnSpc>
            </a:pPr>
            <a:r>
              <a:rPr lang="en-US" sz="2400" b="1" dirty="0">
                <a:solidFill>
                  <a:srgbClr val="0A529B"/>
                </a:solidFill>
                <a:latin typeface="Bradley Hand ITC" panose="03070402050302030203" pitchFamily="66" charset="0"/>
              </a:rPr>
              <a:t>							– </a:t>
            </a:r>
            <a:r>
              <a:rPr lang="en-US" sz="2400" b="1" dirty="0" err="1">
                <a:solidFill>
                  <a:srgbClr val="0A529B"/>
                </a:solidFill>
                <a:latin typeface="Bradley Hand ITC" panose="03070402050302030203" pitchFamily="66" charset="0"/>
              </a:rPr>
              <a:t>Epicetus</a:t>
            </a:r>
            <a:endParaRPr lang="en-US" sz="2400" b="1" dirty="0">
              <a:solidFill>
                <a:srgbClr val="0A529B"/>
              </a:solidFill>
              <a:latin typeface="Bradley Hand ITC" panose="03070402050302030203" pitchFamily="66" charset="0"/>
            </a:endParaRPr>
          </a:p>
          <a:p>
            <a:pPr>
              <a:lnSpc>
                <a:spcPct val="125000"/>
              </a:lnSpc>
            </a:pPr>
            <a:endParaRPr lang="en-US" sz="2400" b="1" dirty="0">
              <a:solidFill>
                <a:srgbClr val="0A529B"/>
              </a:solidFill>
              <a:latin typeface="Bradley Hand ITC" panose="03070402050302030203" pitchFamily="66" charset="0"/>
            </a:endParaRPr>
          </a:p>
          <a:p>
            <a:pPr>
              <a:lnSpc>
                <a:spcPct val="125000"/>
              </a:lnSpc>
            </a:pPr>
            <a:r>
              <a:rPr lang="en-US" sz="2400" b="1" dirty="0">
                <a:solidFill>
                  <a:srgbClr val="0A529B"/>
                </a:solidFill>
                <a:latin typeface="Bradley Hand ITC" panose="03070402050302030203" pitchFamily="66" charset="0"/>
              </a:rPr>
              <a:t>“In three words I can sum up everything I’ve learned about life. It goes on.” 					– Robert Frost</a:t>
            </a:r>
          </a:p>
        </p:txBody>
      </p:sp>
    </p:spTree>
    <p:extLst>
      <p:ext uri="{BB962C8B-B14F-4D97-AF65-F5344CB8AC3E}">
        <p14:creationId xmlns:p14="http://schemas.microsoft.com/office/powerpoint/2010/main" val="81412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1035" y="2270718"/>
            <a:ext cx="7825981" cy="3347441"/>
          </a:xfrm>
          <a:prstGeom prst="rect">
            <a:avLst/>
          </a:prstGeom>
        </p:spPr>
      </p:pic>
      <p:sp>
        <p:nvSpPr>
          <p:cNvPr id="4" name="Title 3"/>
          <p:cNvSpPr>
            <a:spLocks noGrp="1"/>
          </p:cNvSpPr>
          <p:nvPr>
            <p:ph type="title" idx="4294967295"/>
          </p:nvPr>
        </p:nvSpPr>
        <p:spPr/>
        <p:txBody>
          <a:bodyPr/>
          <a:lstStyle/>
          <a:p>
            <a:pPr algn="r"/>
            <a:r>
              <a:rPr lang="en-US" dirty="0"/>
              <a:t>WORDS FOR LIFE</a:t>
            </a:r>
          </a:p>
        </p:txBody>
      </p:sp>
    </p:spTree>
    <p:extLst>
      <p:ext uri="{BB962C8B-B14F-4D97-AF65-F5344CB8AC3E}">
        <p14:creationId xmlns:p14="http://schemas.microsoft.com/office/powerpoint/2010/main" val="2503244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84A7207-B8BA-4B97-8087-01C72AD0C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 y="1602068"/>
            <a:ext cx="8996679" cy="5060631"/>
          </a:xfrm>
          <a:prstGeom prst="rect">
            <a:avLst/>
          </a:prstGeom>
        </p:spPr>
      </p:pic>
    </p:spTree>
    <p:extLst>
      <p:ext uri="{BB962C8B-B14F-4D97-AF65-F5344CB8AC3E}">
        <p14:creationId xmlns:p14="http://schemas.microsoft.com/office/powerpoint/2010/main" val="1305956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pPr algn="r"/>
            <a:r>
              <a:rPr lang="en-US" dirty="0"/>
              <a:t>9/11 - A DAY TO REMEMBER</a:t>
            </a:r>
          </a:p>
        </p:txBody>
      </p:sp>
      <p:pic>
        <p:nvPicPr>
          <p:cNvPr id="5" name="Picture 4" descr="A group of people that are standing in the snow&#10;&#10;Description automatically generated">
            <a:extLst>
              <a:ext uri="{FF2B5EF4-FFF2-40B4-BE49-F238E27FC236}">
                <a16:creationId xmlns:a16="http://schemas.microsoft.com/office/drawing/2014/main" id="{886E1C1E-F964-48EE-BAB2-D1A98523F8DB}"/>
              </a:ext>
            </a:extLst>
          </p:cNvPr>
          <p:cNvPicPr>
            <a:picLocks noChangeAspect="1"/>
          </p:cNvPicPr>
          <p:nvPr/>
        </p:nvPicPr>
        <p:blipFill rotWithShape="1">
          <a:blip r:embed="rId3">
            <a:extLst>
              <a:ext uri="{28A0092B-C50C-407E-A947-70E740481C1C}">
                <a14:useLocalDpi xmlns:a14="http://schemas.microsoft.com/office/drawing/2010/main" val="0"/>
              </a:ext>
            </a:extLst>
          </a:blip>
          <a:srcRect b="8265"/>
          <a:stretch/>
        </p:blipFill>
        <p:spPr>
          <a:xfrm>
            <a:off x="598393" y="1418665"/>
            <a:ext cx="8870770" cy="5962807"/>
          </a:xfrm>
          <a:prstGeom prst="rect">
            <a:avLst/>
          </a:prstGeom>
        </p:spPr>
      </p:pic>
    </p:spTree>
    <p:extLst>
      <p:ext uri="{BB962C8B-B14F-4D97-AF65-F5344CB8AC3E}">
        <p14:creationId xmlns:p14="http://schemas.microsoft.com/office/powerpoint/2010/main" val="50372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71145" y="2065696"/>
            <a:ext cx="6931344" cy="4026102"/>
            <a:chOff x="1093635" y="1732930"/>
            <a:chExt cx="7740264" cy="465896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4247"/>
            <a:stretch/>
          </p:blipFill>
          <p:spPr>
            <a:xfrm>
              <a:off x="1093635" y="1732930"/>
              <a:ext cx="7740264" cy="4514485"/>
            </a:xfrm>
            <a:prstGeom prst="rect">
              <a:avLst/>
            </a:prstGeom>
          </p:spPr>
        </p:pic>
        <p:sp>
          <p:nvSpPr>
            <p:cNvPr id="4" name="Rectangle 3"/>
            <p:cNvSpPr/>
            <p:nvPr/>
          </p:nvSpPr>
          <p:spPr>
            <a:xfrm>
              <a:off x="2464904" y="3912042"/>
              <a:ext cx="3760967" cy="2479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159" y="3986998"/>
              <a:ext cx="3558294" cy="2070280"/>
            </a:xfrm>
            <a:prstGeom prst="rect">
              <a:avLst/>
            </a:prstGeom>
            <a:ln>
              <a:noFill/>
            </a:ln>
            <a:effectLst>
              <a:softEdge rad="63500"/>
            </a:effectLst>
          </p:spPr>
        </p:pic>
      </p:grpSp>
      <p:sp>
        <p:nvSpPr>
          <p:cNvPr id="6" name="Title 5"/>
          <p:cNvSpPr>
            <a:spLocks noGrp="1"/>
          </p:cNvSpPr>
          <p:nvPr>
            <p:ph type="title" idx="4294967295"/>
          </p:nvPr>
        </p:nvSpPr>
        <p:spPr/>
        <p:txBody>
          <a:bodyPr/>
          <a:lstStyle/>
          <a:p>
            <a:pPr algn="r"/>
            <a:r>
              <a:rPr lang="en-US" dirty="0"/>
              <a:t>IS COVID-19 THE NEW ANTHRAX?</a:t>
            </a:r>
          </a:p>
        </p:txBody>
      </p:sp>
    </p:spTree>
    <p:extLst>
      <p:ext uri="{BB962C8B-B14F-4D97-AF65-F5344CB8AC3E}">
        <p14:creationId xmlns:p14="http://schemas.microsoft.com/office/powerpoint/2010/main" val="3444441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140764" y="772706"/>
            <a:ext cx="6328399" cy="369332"/>
          </a:xfrm>
        </p:spPr>
        <p:txBody>
          <a:bodyPr/>
          <a:lstStyle/>
          <a:p>
            <a:pPr algn="r"/>
            <a:r>
              <a:rPr lang="en-US" dirty="0"/>
              <a:t>IS COVID-19 THE NEW ANTHRAX?</a:t>
            </a:r>
          </a:p>
        </p:txBody>
      </p:sp>
      <p:pic>
        <p:nvPicPr>
          <p:cNvPr id="8" name="Picture 7">
            <a:hlinkClick r:id="rId6" action="ppaction://hlinkfil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0475" y="2731617"/>
            <a:ext cx="3241964" cy="2971800"/>
          </a:xfrm>
          <a:prstGeom prst="rect">
            <a:avLst/>
          </a:prstGeom>
        </p:spPr>
      </p:pic>
      <p:pic>
        <p:nvPicPr>
          <p:cNvPr id="9" name="Picture 8">
            <a:hlinkClick r:id="rId8" action="ppaction://hlinkfi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6002" y="2731617"/>
            <a:ext cx="3241964" cy="2971800"/>
          </a:xfrm>
          <a:prstGeom prst="rect">
            <a:avLst/>
          </a:prstGeom>
        </p:spPr>
      </p:pic>
      <p:pic>
        <p:nvPicPr>
          <p:cNvPr id="10" name="fox2001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26002" y="2677412"/>
            <a:ext cx="3246120" cy="2213263"/>
          </a:xfrm>
          <a:prstGeom prst="rect">
            <a:avLst/>
          </a:prstGeom>
        </p:spPr>
      </p:pic>
      <p:pic>
        <p:nvPicPr>
          <p:cNvPr id="11" name="cbs200101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329023" y="2731617"/>
            <a:ext cx="3246120" cy="2213264"/>
          </a:xfrm>
          <a:prstGeom prst="rect">
            <a:avLst/>
          </a:prstGeom>
        </p:spPr>
      </p:pic>
    </p:spTree>
    <p:extLst>
      <p:ext uri="{BB962C8B-B14F-4D97-AF65-F5344CB8AC3E}">
        <p14:creationId xmlns:p14="http://schemas.microsoft.com/office/powerpoint/2010/main" val="366880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6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1" fill="hold" display="0">
                  <p:stCondLst>
                    <p:cond delay="indefinite"/>
                  </p:stCondLst>
                </p:cTn>
                <p:tgtEl>
                  <p:spTgt spid="10"/>
                </p:tgtEl>
              </p:cMediaNode>
            </p:video>
            <p:video fullScrn="1">
              <p:cMediaNode vol="80000" showWhenStopped="0">
                <p:cTn id="1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781708" y="749300"/>
            <a:ext cx="7696200" cy="368300"/>
          </a:xfrm>
        </p:spPr>
        <p:txBody>
          <a:bodyPr/>
          <a:lstStyle/>
          <a:p>
            <a:pPr algn="r"/>
            <a:r>
              <a:rPr lang="en-US" sz="2400" spc="0" dirty="0">
                <a:solidFill>
                  <a:srgbClr val="0064A3"/>
                </a:solidFill>
                <a:latin typeface="Century Gothic" panose="020B0502020202020204" pitchFamily="34" charset="0"/>
              </a:rPr>
              <a:t>LDI CORE DISCIPLINES</a:t>
            </a:r>
          </a:p>
        </p:txBody>
      </p:sp>
      <p:sp>
        <p:nvSpPr>
          <p:cNvPr id="5" name="TextBox 4">
            <a:extLst>
              <a:ext uri="{FF2B5EF4-FFF2-40B4-BE49-F238E27FC236}">
                <a16:creationId xmlns:a16="http://schemas.microsoft.com/office/drawing/2014/main" id="{AC39A1AF-BA6D-A743-80A1-75F5198BF154}"/>
              </a:ext>
            </a:extLst>
          </p:cNvPr>
          <p:cNvSpPr txBox="1"/>
          <p:nvPr/>
        </p:nvSpPr>
        <p:spPr>
          <a:xfrm>
            <a:off x="1357966" y="1931159"/>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MULTIFUNCTION DEVICES</a:t>
            </a:r>
          </a:p>
        </p:txBody>
      </p:sp>
      <p:pic>
        <p:nvPicPr>
          <p:cNvPr id="6" name="Picture 5">
            <a:extLst>
              <a:ext uri="{FF2B5EF4-FFF2-40B4-BE49-F238E27FC236}">
                <a16:creationId xmlns:a16="http://schemas.microsoft.com/office/drawing/2014/main" id="{02464E95-6799-4441-9624-15F2FE121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12" y="1797325"/>
            <a:ext cx="552203" cy="548640"/>
          </a:xfrm>
          <a:prstGeom prst="rect">
            <a:avLst/>
          </a:prstGeom>
        </p:spPr>
      </p:pic>
      <p:pic>
        <p:nvPicPr>
          <p:cNvPr id="7" name="Picture 6">
            <a:extLst>
              <a:ext uri="{FF2B5EF4-FFF2-40B4-BE49-F238E27FC236}">
                <a16:creationId xmlns:a16="http://schemas.microsoft.com/office/drawing/2014/main" id="{0EB1EDFC-2A30-9948-912C-EB9CB8BE0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281" y="2847837"/>
            <a:ext cx="548640" cy="548640"/>
          </a:xfrm>
          <a:prstGeom prst="rect">
            <a:avLst/>
          </a:prstGeom>
        </p:spPr>
      </p:pic>
      <p:sp>
        <p:nvSpPr>
          <p:cNvPr id="8" name="TextBox 7">
            <a:extLst>
              <a:ext uri="{FF2B5EF4-FFF2-40B4-BE49-F238E27FC236}">
                <a16:creationId xmlns:a16="http://schemas.microsoft.com/office/drawing/2014/main" id="{67130650-E7C4-CA4B-84BB-243F32DD2AA1}"/>
              </a:ext>
            </a:extLst>
          </p:cNvPr>
          <p:cNvSpPr txBox="1"/>
          <p:nvPr/>
        </p:nvSpPr>
        <p:spPr>
          <a:xfrm>
            <a:off x="1357965" y="2982168"/>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COLOR GRAPHIC SOLUTIONS</a:t>
            </a:r>
          </a:p>
        </p:txBody>
      </p:sp>
      <p:sp>
        <p:nvSpPr>
          <p:cNvPr id="9" name="TextBox 8">
            <a:extLst>
              <a:ext uri="{FF2B5EF4-FFF2-40B4-BE49-F238E27FC236}">
                <a16:creationId xmlns:a16="http://schemas.microsoft.com/office/drawing/2014/main" id="{D0F58FAE-71C6-5C4C-A082-0365500A2ED5}"/>
              </a:ext>
            </a:extLst>
          </p:cNvPr>
          <p:cNvSpPr txBox="1"/>
          <p:nvPr/>
        </p:nvSpPr>
        <p:spPr>
          <a:xfrm>
            <a:off x="1357964" y="4033177"/>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PRODUCTION PRINT</a:t>
            </a:r>
          </a:p>
        </p:txBody>
      </p:sp>
      <p:sp>
        <p:nvSpPr>
          <p:cNvPr id="10" name="TextBox 9">
            <a:extLst>
              <a:ext uri="{FF2B5EF4-FFF2-40B4-BE49-F238E27FC236}">
                <a16:creationId xmlns:a16="http://schemas.microsoft.com/office/drawing/2014/main" id="{91EF2734-765F-1D4D-9B13-7CE01FA503A8}"/>
              </a:ext>
            </a:extLst>
          </p:cNvPr>
          <p:cNvSpPr txBox="1"/>
          <p:nvPr/>
        </p:nvSpPr>
        <p:spPr>
          <a:xfrm>
            <a:off x="1357964" y="5084186"/>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MANAGED PRINT</a:t>
            </a:r>
          </a:p>
        </p:txBody>
      </p:sp>
      <p:sp>
        <p:nvSpPr>
          <p:cNvPr id="11" name="TextBox 10">
            <a:extLst>
              <a:ext uri="{FF2B5EF4-FFF2-40B4-BE49-F238E27FC236}">
                <a16:creationId xmlns:a16="http://schemas.microsoft.com/office/drawing/2014/main" id="{493C7E21-DA51-3747-B910-92F2F9ABC0E5}"/>
              </a:ext>
            </a:extLst>
          </p:cNvPr>
          <p:cNvSpPr txBox="1"/>
          <p:nvPr/>
        </p:nvSpPr>
        <p:spPr>
          <a:xfrm>
            <a:off x="1357963" y="6135193"/>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3D PRINT AND CAPTURE</a:t>
            </a:r>
          </a:p>
        </p:txBody>
      </p:sp>
      <p:sp>
        <p:nvSpPr>
          <p:cNvPr id="12" name="TextBox 11">
            <a:extLst>
              <a:ext uri="{FF2B5EF4-FFF2-40B4-BE49-F238E27FC236}">
                <a16:creationId xmlns:a16="http://schemas.microsoft.com/office/drawing/2014/main" id="{A7A3389E-FBAE-8A40-B95E-CF4600C623D7}"/>
              </a:ext>
            </a:extLst>
          </p:cNvPr>
          <p:cNvSpPr txBox="1"/>
          <p:nvPr/>
        </p:nvSpPr>
        <p:spPr>
          <a:xfrm>
            <a:off x="6100194" y="1931158"/>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MANAGED IT</a:t>
            </a:r>
          </a:p>
        </p:txBody>
      </p:sp>
      <p:sp>
        <p:nvSpPr>
          <p:cNvPr id="13" name="TextBox 12">
            <a:extLst>
              <a:ext uri="{FF2B5EF4-FFF2-40B4-BE49-F238E27FC236}">
                <a16:creationId xmlns:a16="http://schemas.microsoft.com/office/drawing/2014/main" id="{8C0A47E1-0B8C-E247-8711-F3AFBA651E2B}"/>
              </a:ext>
            </a:extLst>
          </p:cNvPr>
          <p:cNvSpPr txBox="1"/>
          <p:nvPr/>
        </p:nvSpPr>
        <p:spPr>
          <a:xfrm>
            <a:off x="6100194" y="2982167"/>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PRO AV</a:t>
            </a:r>
          </a:p>
        </p:txBody>
      </p:sp>
      <p:sp>
        <p:nvSpPr>
          <p:cNvPr id="14" name="TextBox 13">
            <a:extLst>
              <a:ext uri="{FF2B5EF4-FFF2-40B4-BE49-F238E27FC236}">
                <a16:creationId xmlns:a16="http://schemas.microsoft.com/office/drawing/2014/main" id="{EBB3E2AB-112A-4949-96FF-9AFD4B6A7C60}"/>
              </a:ext>
            </a:extLst>
          </p:cNvPr>
          <p:cNvSpPr txBox="1"/>
          <p:nvPr/>
        </p:nvSpPr>
        <p:spPr>
          <a:xfrm>
            <a:off x="6100195" y="4033176"/>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UNIFIED COMMUNICATIONS</a:t>
            </a:r>
          </a:p>
        </p:txBody>
      </p:sp>
      <p:sp>
        <p:nvSpPr>
          <p:cNvPr id="15" name="TextBox 14">
            <a:extLst>
              <a:ext uri="{FF2B5EF4-FFF2-40B4-BE49-F238E27FC236}">
                <a16:creationId xmlns:a16="http://schemas.microsoft.com/office/drawing/2014/main" id="{0D09043D-875C-034F-8CAB-580ADD5D84F2}"/>
              </a:ext>
            </a:extLst>
          </p:cNvPr>
          <p:cNvSpPr txBox="1"/>
          <p:nvPr/>
        </p:nvSpPr>
        <p:spPr>
          <a:xfrm>
            <a:off x="6100192" y="5084185"/>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DOCUMENT MANAGEMENT</a:t>
            </a:r>
          </a:p>
        </p:txBody>
      </p:sp>
      <p:sp>
        <p:nvSpPr>
          <p:cNvPr id="16" name="TextBox 15">
            <a:extLst>
              <a:ext uri="{FF2B5EF4-FFF2-40B4-BE49-F238E27FC236}">
                <a16:creationId xmlns:a16="http://schemas.microsoft.com/office/drawing/2014/main" id="{F607782F-C809-5945-8C53-1049963A4B2A}"/>
              </a:ext>
            </a:extLst>
          </p:cNvPr>
          <p:cNvSpPr txBox="1"/>
          <p:nvPr/>
        </p:nvSpPr>
        <p:spPr>
          <a:xfrm>
            <a:off x="6100193" y="6135193"/>
            <a:ext cx="4015409" cy="276999"/>
          </a:xfrm>
          <a:prstGeom prst="rect">
            <a:avLst/>
          </a:prstGeom>
        </p:spPr>
        <p:txBody>
          <a:bodyPr vert="horz" wrap="square" lIns="0" tIns="0" rIns="0" bIns="0" rtlCol="0">
            <a:spAutoFit/>
          </a:bodyPr>
          <a:lstStyle/>
          <a:p>
            <a:pPr marL="12700">
              <a:lnSpc>
                <a:spcPct val="100000"/>
              </a:lnSpc>
            </a:pPr>
            <a:r>
              <a:rPr lang="en-US" b="1" dirty="0">
                <a:solidFill>
                  <a:srgbClr val="084B85"/>
                </a:solidFill>
                <a:latin typeface="Century Gothic"/>
                <a:cs typeface="Century Gothic"/>
              </a:rPr>
              <a:t>DOCUMENT CONVERSION</a:t>
            </a:r>
          </a:p>
        </p:txBody>
      </p:sp>
      <p:pic>
        <p:nvPicPr>
          <p:cNvPr id="17" name="Picture 16">
            <a:extLst>
              <a:ext uri="{FF2B5EF4-FFF2-40B4-BE49-F238E27FC236}">
                <a16:creationId xmlns:a16="http://schemas.microsoft.com/office/drawing/2014/main" id="{975750D2-3256-3C47-8E40-8FD586BD1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86" y="3898349"/>
            <a:ext cx="548640" cy="548640"/>
          </a:xfrm>
          <a:prstGeom prst="rect">
            <a:avLst/>
          </a:prstGeom>
        </p:spPr>
      </p:pic>
      <p:pic>
        <p:nvPicPr>
          <p:cNvPr id="18" name="Picture 17">
            <a:extLst>
              <a:ext uri="{FF2B5EF4-FFF2-40B4-BE49-F238E27FC236}">
                <a16:creationId xmlns:a16="http://schemas.microsoft.com/office/drawing/2014/main" id="{8ADCD773-8A56-E449-93F0-DA3B3A8B89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12" y="4948861"/>
            <a:ext cx="552203" cy="548640"/>
          </a:xfrm>
          <a:prstGeom prst="rect">
            <a:avLst/>
          </a:prstGeom>
        </p:spPr>
      </p:pic>
      <p:pic>
        <p:nvPicPr>
          <p:cNvPr id="19" name="Picture 18">
            <a:extLst>
              <a:ext uri="{FF2B5EF4-FFF2-40B4-BE49-F238E27FC236}">
                <a16:creationId xmlns:a16="http://schemas.microsoft.com/office/drawing/2014/main" id="{3E1534C5-EF2A-7A41-A982-C9C54235F8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312" y="5999373"/>
            <a:ext cx="545100" cy="548640"/>
          </a:xfrm>
          <a:prstGeom prst="rect">
            <a:avLst/>
          </a:prstGeom>
        </p:spPr>
      </p:pic>
      <p:pic>
        <p:nvPicPr>
          <p:cNvPr id="20" name="Picture 19">
            <a:extLst>
              <a:ext uri="{FF2B5EF4-FFF2-40B4-BE49-F238E27FC236}">
                <a16:creationId xmlns:a16="http://schemas.microsoft.com/office/drawing/2014/main" id="{3F9D44C4-24B8-654E-AF48-4F5C09B0AC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3080" y="1797325"/>
            <a:ext cx="548640" cy="548640"/>
          </a:xfrm>
          <a:prstGeom prst="rect">
            <a:avLst/>
          </a:prstGeom>
        </p:spPr>
      </p:pic>
      <p:pic>
        <p:nvPicPr>
          <p:cNvPr id="21" name="Picture 20">
            <a:extLst>
              <a:ext uri="{FF2B5EF4-FFF2-40B4-BE49-F238E27FC236}">
                <a16:creationId xmlns:a16="http://schemas.microsoft.com/office/drawing/2014/main" id="{D5BAA20D-83E6-B849-A55C-CEFFF14A4F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3080" y="2849507"/>
            <a:ext cx="545100" cy="548640"/>
          </a:xfrm>
          <a:prstGeom prst="rect">
            <a:avLst/>
          </a:prstGeom>
        </p:spPr>
      </p:pic>
      <p:pic>
        <p:nvPicPr>
          <p:cNvPr id="22" name="Picture 21">
            <a:extLst>
              <a:ext uri="{FF2B5EF4-FFF2-40B4-BE49-F238E27FC236}">
                <a16:creationId xmlns:a16="http://schemas.microsoft.com/office/drawing/2014/main" id="{E7137A9F-79A7-6749-9E12-7927BAF2BC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080" y="3901689"/>
            <a:ext cx="545100" cy="548640"/>
          </a:xfrm>
          <a:prstGeom prst="rect">
            <a:avLst/>
          </a:prstGeom>
        </p:spPr>
      </p:pic>
      <p:pic>
        <p:nvPicPr>
          <p:cNvPr id="23" name="Picture 22">
            <a:extLst>
              <a:ext uri="{FF2B5EF4-FFF2-40B4-BE49-F238E27FC236}">
                <a16:creationId xmlns:a16="http://schemas.microsoft.com/office/drawing/2014/main" id="{131B9948-4906-B546-B074-351CEBB694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5819" y="4953871"/>
            <a:ext cx="548640" cy="548640"/>
          </a:xfrm>
          <a:prstGeom prst="rect">
            <a:avLst/>
          </a:prstGeom>
        </p:spPr>
      </p:pic>
      <p:pic>
        <p:nvPicPr>
          <p:cNvPr id="24" name="Picture 23">
            <a:extLst>
              <a:ext uri="{FF2B5EF4-FFF2-40B4-BE49-F238E27FC236}">
                <a16:creationId xmlns:a16="http://schemas.microsoft.com/office/drawing/2014/main" id="{E124A823-AD36-814C-9FB5-469136C863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3080" y="6006053"/>
            <a:ext cx="545100" cy="548640"/>
          </a:xfrm>
          <a:prstGeom prst="rect">
            <a:avLst/>
          </a:prstGeom>
        </p:spPr>
      </p:pic>
    </p:spTree>
    <p:extLst>
      <p:ext uri="{BB962C8B-B14F-4D97-AF65-F5344CB8AC3E}">
        <p14:creationId xmlns:p14="http://schemas.microsoft.com/office/powerpoint/2010/main" val="288462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95" y="772706"/>
            <a:ext cx="6743386" cy="369332"/>
          </a:xfrm>
        </p:spPr>
        <p:txBody>
          <a:bodyPr/>
          <a:lstStyle/>
          <a:p>
            <a:r>
              <a:rPr lang="en-US" dirty="0">
                <a:latin typeface="Century Gothic" panose="020B0502020202020204" pitchFamily="34" charset="0"/>
              </a:rPr>
              <a:t>PANDEMIC RELIEF SOLUTIONS</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27338"/>
          <a:stretch/>
        </p:blipFill>
        <p:spPr>
          <a:xfrm>
            <a:off x="615577" y="1469674"/>
            <a:ext cx="6004503" cy="5646238"/>
          </a:xfrm>
          <a:prstGeom prst="rect">
            <a:avLst/>
          </a:prstGeom>
        </p:spPr>
      </p:pic>
    </p:spTree>
    <p:extLst>
      <p:ext uri="{BB962C8B-B14F-4D97-AF65-F5344CB8AC3E}">
        <p14:creationId xmlns:p14="http://schemas.microsoft.com/office/powerpoint/2010/main" val="111705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395" y="567986"/>
            <a:ext cx="6743386" cy="738664"/>
          </a:xfrm>
        </p:spPr>
        <p:txBody>
          <a:bodyPr/>
          <a:lstStyle/>
          <a:p>
            <a:r>
              <a:rPr lang="en-US" dirty="0">
                <a:latin typeface="Century Gothic" panose="020B0502020202020204" pitchFamily="34" charset="0"/>
              </a:rPr>
              <a:t>PERSONNEL AND VISITOR </a:t>
            </a:r>
            <a:br>
              <a:rPr lang="en-US" dirty="0">
                <a:latin typeface="Century Gothic" panose="020B0502020202020204" pitchFamily="34" charset="0"/>
              </a:rPr>
            </a:br>
            <a:r>
              <a:rPr lang="en-US" dirty="0">
                <a:latin typeface="Century Gothic" panose="020B0502020202020204" pitchFamily="34" charset="0"/>
              </a:rPr>
              <a:t>MANAGEMENT SOLUTIONS</a:t>
            </a:r>
            <a:endParaRPr lang="en-US" sz="2400" spc="0" dirty="0">
              <a:solidFill>
                <a:srgbClr val="0064A3"/>
              </a:solidFill>
              <a:latin typeface="Century Gothic" panose="020B0502020202020204" pitchFamily="34" charset="0"/>
            </a:endParaRPr>
          </a:p>
        </p:txBody>
      </p:sp>
      <p:sp>
        <p:nvSpPr>
          <p:cNvPr id="3" name="Rectangle 2"/>
          <p:cNvSpPr/>
          <p:nvPr/>
        </p:nvSpPr>
        <p:spPr>
          <a:xfrm>
            <a:off x="530413" y="1532047"/>
            <a:ext cx="8924368" cy="1685077"/>
          </a:xfrm>
          <a:prstGeom prst="rect">
            <a:avLst/>
          </a:prstGeom>
        </p:spPr>
        <p:txBody>
          <a:bodyPr wrap="square">
            <a:spAutoFit/>
          </a:bodyPr>
          <a:lstStyle/>
          <a:p>
            <a:pPr>
              <a:lnSpc>
                <a:spcPct val="125000"/>
              </a:lnSpc>
            </a:pPr>
            <a:r>
              <a:rPr lang="en-US" dirty="0">
                <a:solidFill>
                  <a:schemeClr val="tx2"/>
                </a:solidFill>
              </a:rPr>
              <a:t>Did you know … </a:t>
            </a:r>
          </a:p>
          <a:p>
            <a:pPr marL="285750" indent="-285750">
              <a:lnSpc>
                <a:spcPct val="125000"/>
              </a:lnSpc>
              <a:buFont typeface="Arial" panose="020B0604020202020204" pitchFamily="34" charset="0"/>
              <a:buChar char="•"/>
            </a:pPr>
            <a:r>
              <a:rPr lang="en-US" dirty="0">
                <a:solidFill>
                  <a:schemeClr val="tx2"/>
                </a:solidFill>
              </a:rPr>
              <a:t>One of the best ways to secure the health and well being of people returning </a:t>
            </a:r>
            <a:r>
              <a:rPr lang="en-US" dirty="0"/>
              <a:t>to your office is to set up a passive kiosk that can measure elevated temperatures?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83" y="2832850"/>
            <a:ext cx="8883452" cy="4003441"/>
          </a:xfrm>
          <a:prstGeom prst="rect">
            <a:avLst/>
          </a:prstGeom>
        </p:spPr>
      </p:pic>
    </p:spTree>
    <p:extLst>
      <p:ext uri="{BB962C8B-B14F-4D97-AF65-F5344CB8AC3E}">
        <p14:creationId xmlns:p14="http://schemas.microsoft.com/office/powerpoint/2010/main" val="76890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3842F2-108C-4342-9977-048651C155E6}"/>
              </a:ext>
            </a:extLst>
          </p:cNvPr>
          <p:cNvSpPr/>
          <p:nvPr/>
        </p:nvSpPr>
        <p:spPr>
          <a:xfrm>
            <a:off x="9075762" y="3700266"/>
            <a:ext cx="150125" cy="63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370ABA-3484-4C43-B8C6-0B9E61137D89}"/>
              </a:ext>
            </a:extLst>
          </p:cNvPr>
          <p:cNvPicPr>
            <a:picLocks noChangeAspect="1"/>
          </p:cNvPicPr>
          <p:nvPr/>
        </p:nvPicPr>
        <p:blipFill rotWithShape="1">
          <a:blip r:embed="rId2"/>
          <a:srcRect l="8012" t="2315" r="10855" b="38863"/>
          <a:stretch/>
        </p:blipFill>
        <p:spPr>
          <a:xfrm>
            <a:off x="4149484" y="4619768"/>
            <a:ext cx="5612524" cy="2556292"/>
          </a:xfrm>
          <a:prstGeom prst="rect">
            <a:avLst/>
          </a:prstGeom>
        </p:spPr>
      </p:pic>
      <p:sp>
        <p:nvSpPr>
          <p:cNvPr id="2" name="Title 1"/>
          <p:cNvSpPr>
            <a:spLocks noGrp="1"/>
          </p:cNvSpPr>
          <p:nvPr>
            <p:ph type="title"/>
          </p:nvPr>
        </p:nvSpPr>
        <p:spPr>
          <a:xfrm>
            <a:off x="2711395" y="772706"/>
            <a:ext cx="6743386" cy="369332"/>
          </a:xfrm>
        </p:spPr>
        <p:txBody>
          <a:bodyPr/>
          <a:lstStyle/>
          <a:p>
            <a:r>
              <a:rPr lang="en-US" dirty="0"/>
              <a:t>NON–TOUCH TECHNOLOGY SOLUTIONS</a:t>
            </a:r>
          </a:p>
        </p:txBody>
      </p:sp>
      <p:sp>
        <p:nvSpPr>
          <p:cNvPr id="4" name="Rectangle 3"/>
          <p:cNvSpPr/>
          <p:nvPr/>
        </p:nvSpPr>
        <p:spPr>
          <a:xfrm>
            <a:off x="518459" y="1478258"/>
            <a:ext cx="3969870" cy="5493812"/>
          </a:xfrm>
          <a:prstGeom prst="rect">
            <a:avLst/>
          </a:prstGeom>
        </p:spPr>
        <p:txBody>
          <a:bodyPr wrap="square">
            <a:spAutoFit/>
          </a:bodyPr>
          <a:lstStyle/>
          <a:p>
            <a:pPr>
              <a:lnSpc>
                <a:spcPct val="150000"/>
              </a:lnSpc>
            </a:pPr>
            <a:r>
              <a:rPr lang="en-US" dirty="0">
                <a:solidFill>
                  <a:schemeClr val="tx2"/>
                </a:solidFill>
              </a:rPr>
              <a:t>Did you know that some of the copiers and printers can be controlled remotely through your desktop, laptop or through voice activation?</a:t>
            </a:r>
          </a:p>
          <a:p>
            <a:pPr marL="285750" indent="-285750">
              <a:lnSpc>
                <a:spcPct val="150000"/>
              </a:lnSpc>
              <a:buFont typeface="Arial" panose="020B0604020202020204" pitchFamily="34" charset="0"/>
              <a:buChar char="•"/>
            </a:pPr>
            <a:r>
              <a:rPr lang="en-US" dirty="0">
                <a:solidFill>
                  <a:schemeClr val="tx2"/>
                </a:solidFill>
              </a:rPr>
              <a:t>Some devices feature voice activated copier commands utilizing Alexa-type voice recognition hardware</a:t>
            </a:r>
          </a:p>
          <a:p>
            <a:pPr marL="285750" indent="-285750">
              <a:lnSpc>
                <a:spcPct val="150000"/>
              </a:lnSpc>
              <a:buFont typeface="Arial" panose="020B0604020202020204" pitchFamily="34" charset="0"/>
              <a:buChar char="•"/>
            </a:pPr>
            <a:r>
              <a:rPr lang="en-US" dirty="0">
                <a:solidFill>
                  <a:schemeClr val="tx2"/>
                </a:solidFill>
              </a:rPr>
              <a:t>Some devices emulate the control panel and hard keys on your local computer screen, thereby allowing users to operate all system functions remotely and limiting contact with the publicly used control panel</a:t>
            </a:r>
          </a:p>
        </p:txBody>
      </p:sp>
      <p:grpSp>
        <p:nvGrpSpPr>
          <p:cNvPr id="5" name="Group 4">
            <a:extLst>
              <a:ext uri="{FF2B5EF4-FFF2-40B4-BE49-F238E27FC236}">
                <a16:creationId xmlns:a16="http://schemas.microsoft.com/office/drawing/2014/main" id="{0CA170BA-B9FB-4FA6-8066-6181B597C296}"/>
              </a:ext>
            </a:extLst>
          </p:cNvPr>
          <p:cNvGrpSpPr/>
          <p:nvPr/>
        </p:nvGrpSpPr>
        <p:grpSpPr>
          <a:xfrm>
            <a:off x="4783540" y="2844712"/>
            <a:ext cx="2969457" cy="1911533"/>
            <a:chOff x="4200184" y="4453080"/>
            <a:chExt cx="3306871" cy="24236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184" y="4453080"/>
              <a:ext cx="3306871" cy="2423686"/>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651" b="86856" l="16592" r="85206"/>
                      </a14:imgEffect>
                    </a14:imgLayer>
                  </a14:imgProps>
                </a:ext>
                <a:ext uri="{28A0092B-C50C-407E-A947-70E740481C1C}">
                  <a14:useLocalDpi xmlns:a14="http://schemas.microsoft.com/office/drawing/2010/main" val="0"/>
                </a:ext>
              </a:extLst>
            </a:blip>
            <a:srcRect l="8015" r="6217" b="3494"/>
            <a:stretch/>
          </p:blipFill>
          <p:spPr>
            <a:xfrm>
              <a:off x="4638383" y="4507762"/>
              <a:ext cx="2424220" cy="1510208"/>
            </a:xfrm>
            <a:prstGeom prst="roundRect">
              <a:avLst>
                <a:gd name="adj" fmla="val 3042"/>
              </a:avLst>
            </a:prstGeom>
            <a:solidFill>
              <a:srgbClr val="FFFFFF">
                <a:shade val="85000"/>
              </a:srgbClr>
            </a:solidFill>
            <a:ln>
              <a:solidFill>
                <a:schemeClr val="tx1">
                  <a:lumMod val="50000"/>
                  <a:lumOff val="50000"/>
                </a:schemeClr>
              </a:solidFill>
            </a:ln>
            <a:effectLst>
              <a:reflection blurRad="12700" stA="38000" endPos="28000" dist="5000" dir="5400000" sy="-100000" algn="bl" rotWithShape="0"/>
            </a:effectLst>
          </p:spPr>
        </p:pic>
      </p:grpSp>
      <p:sp>
        <p:nvSpPr>
          <p:cNvPr id="9" name="Arrow: Bent 8">
            <a:extLst>
              <a:ext uri="{FF2B5EF4-FFF2-40B4-BE49-F238E27FC236}">
                <a16:creationId xmlns:a16="http://schemas.microsoft.com/office/drawing/2014/main" id="{1CFAE918-718E-4511-9540-5ACDE4C8144B}"/>
              </a:ext>
            </a:extLst>
          </p:cNvPr>
          <p:cNvSpPr/>
          <p:nvPr/>
        </p:nvSpPr>
        <p:spPr>
          <a:xfrm rot="5400000">
            <a:off x="8252460" y="3486169"/>
            <a:ext cx="639724" cy="1514918"/>
          </a:xfrm>
          <a:prstGeom prst="bentArrow">
            <a:avLst>
              <a:gd name="adj1" fmla="val 25000"/>
              <a:gd name="adj2" fmla="val 281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descr="A picture containing sitting, table, cup, orange&#10;&#10;Description automatically generated">
            <a:extLst>
              <a:ext uri="{FF2B5EF4-FFF2-40B4-BE49-F238E27FC236}">
                <a16:creationId xmlns:a16="http://schemas.microsoft.com/office/drawing/2014/main" id="{D1D49BF2-F68B-41F2-8347-4D0E589EA0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933" y="2561903"/>
            <a:ext cx="1138363" cy="1138363"/>
          </a:xfrm>
          <a:prstGeom prst="rect">
            <a:avLst/>
          </a:prstGeom>
        </p:spPr>
      </p:pic>
      <p:sp>
        <p:nvSpPr>
          <p:cNvPr id="13" name="Speech Bubble: Rectangle with Corners Rounded 12">
            <a:extLst>
              <a:ext uri="{FF2B5EF4-FFF2-40B4-BE49-F238E27FC236}">
                <a16:creationId xmlns:a16="http://schemas.microsoft.com/office/drawing/2014/main" id="{85FA5E48-E315-4A7C-ABF8-715478D04A10}"/>
              </a:ext>
            </a:extLst>
          </p:cNvPr>
          <p:cNvSpPr/>
          <p:nvPr/>
        </p:nvSpPr>
        <p:spPr>
          <a:xfrm flipH="1">
            <a:off x="8038530" y="1721899"/>
            <a:ext cx="1480781" cy="733337"/>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A529B"/>
                </a:solidFill>
              </a:rPr>
              <a:t>Alexa, please make 3 color copies</a:t>
            </a:r>
          </a:p>
        </p:txBody>
      </p:sp>
    </p:spTree>
    <p:extLst>
      <p:ext uri="{BB962C8B-B14F-4D97-AF65-F5344CB8AC3E}">
        <p14:creationId xmlns:p14="http://schemas.microsoft.com/office/powerpoint/2010/main" val="2083244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4A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spAutoFit/>
      </a:bodyPr>
      <a:lstStyle>
        <a:defPPr marL="12700">
          <a:lnSpc>
            <a:spcPct val="100000"/>
          </a:lnSpc>
          <a:defRPr sz="1400" b="1" dirty="0" smtClean="0">
            <a:solidFill>
              <a:srgbClr val="0064A3"/>
            </a:solidFill>
            <a:latin typeface="Century Gothic"/>
            <a:cs typeface="Century Gothic"/>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TotalTime>
  <Words>1619</Words>
  <Application>Microsoft Office PowerPoint</Application>
  <PresentationFormat>Custom</PresentationFormat>
  <Paragraphs>149</Paragraphs>
  <Slides>21</Slides>
  <Notes>10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AcuminPro-UltraBlack</vt:lpstr>
      <vt:lpstr>Arial</vt:lpstr>
      <vt:lpstr>Bradley Hand ITC</vt:lpstr>
      <vt:lpstr>Calibri</vt:lpstr>
      <vt:lpstr>Century Gothic</vt:lpstr>
      <vt:lpstr>Impact</vt:lpstr>
      <vt:lpstr>Times New Roman</vt:lpstr>
      <vt:lpstr>Wingdings</vt:lpstr>
      <vt:lpstr>Office Theme</vt:lpstr>
      <vt:lpstr>Custom Design</vt:lpstr>
      <vt:lpstr>PowerPoint Presentation</vt:lpstr>
      <vt:lpstr>WORDS FOR LIFE</vt:lpstr>
      <vt:lpstr>9/11 - A DAY TO REMEMBER</vt:lpstr>
      <vt:lpstr>IS COVID-19 THE NEW ANTHRAX?</vt:lpstr>
      <vt:lpstr>IS COVID-19 THE NEW ANTHRAX?</vt:lpstr>
      <vt:lpstr>LDI CORE DISCIPLINES</vt:lpstr>
      <vt:lpstr>PANDEMIC RELIEF SOLUTIONS</vt:lpstr>
      <vt:lpstr>PERSONNEL AND VISITOR  MANAGEMENT SOLUTIONS</vt:lpstr>
      <vt:lpstr>NON–TOUCH TECHNOLOGY SOLUTIONS</vt:lpstr>
      <vt:lpstr>ZERO TOUCH DEPLOYMENT</vt:lpstr>
      <vt:lpstr>DIGITAL SIGNAGE</vt:lpstr>
      <vt:lpstr>MOBILE SOLUTIONS</vt:lpstr>
      <vt:lpstr>MANAGED IT SERVICES</vt:lpstr>
      <vt:lpstr>PROTECT YOURSELF</vt:lpstr>
      <vt:lpstr>RETHINK YOUR COLLABORATION STRATEGY</vt:lpstr>
      <vt:lpstr>HUDDLE UP COLLABORATION</vt:lpstr>
      <vt:lpstr>RETHINK AND REIMAGINE YOUR COMMUNICATION STRATEGY</vt:lpstr>
      <vt:lpstr>RETHINK AND REIMAGINE YOUR COMMUNICATION STRATEGY</vt:lpstr>
      <vt:lpstr>CLOSING REMARKS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Gertler</dc:creator>
  <cp:lastModifiedBy>MRD-LG</cp:lastModifiedBy>
  <cp:revision>4</cp:revision>
  <dcterms:created xsi:type="dcterms:W3CDTF">2020-07-09T11:11:08Z</dcterms:created>
  <dcterms:modified xsi:type="dcterms:W3CDTF">2020-07-10T20:30:43Z</dcterms:modified>
</cp:coreProperties>
</file>