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6"/>
  </p:notesMasterIdLst>
  <p:handoutMasterIdLst>
    <p:handoutMasterId r:id="rId47"/>
  </p:handoutMasterIdLst>
  <p:sldIdLst>
    <p:sldId id="369" r:id="rId2"/>
    <p:sldId id="307" r:id="rId3"/>
    <p:sldId id="308" r:id="rId4"/>
    <p:sldId id="320" r:id="rId5"/>
    <p:sldId id="322" r:id="rId6"/>
    <p:sldId id="321" r:id="rId7"/>
    <p:sldId id="312" r:id="rId8"/>
    <p:sldId id="323" r:id="rId9"/>
    <p:sldId id="324" r:id="rId10"/>
    <p:sldId id="328" r:id="rId11"/>
    <p:sldId id="327" r:id="rId12"/>
    <p:sldId id="280" r:id="rId13"/>
    <p:sldId id="330" r:id="rId14"/>
    <p:sldId id="329" r:id="rId15"/>
    <p:sldId id="339" r:id="rId16"/>
    <p:sldId id="334" r:id="rId17"/>
    <p:sldId id="342" r:id="rId18"/>
    <p:sldId id="341" r:id="rId19"/>
    <p:sldId id="335" r:id="rId20"/>
    <p:sldId id="340" r:id="rId21"/>
    <p:sldId id="348" r:id="rId22"/>
    <p:sldId id="337" r:id="rId23"/>
    <p:sldId id="371" r:id="rId24"/>
    <p:sldId id="345" r:id="rId25"/>
    <p:sldId id="338" r:id="rId26"/>
    <p:sldId id="347" r:id="rId27"/>
    <p:sldId id="313" r:id="rId28"/>
    <p:sldId id="355" r:id="rId29"/>
    <p:sldId id="281" r:id="rId30"/>
    <p:sldId id="351" r:id="rId31"/>
    <p:sldId id="372" r:id="rId32"/>
    <p:sldId id="356" r:id="rId33"/>
    <p:sldId id="354" r:id="rId34"/>
    <p:sldId id="277" r:id="rId35"/>
    <p:sldId id="284" r:id="rId36"/>
    <p:sldId id="357" r:id="rId37"/>
    <p:sldId id="364" r:id="rId38"/>
    <p:sldId id="368" r:id="rId39"/>
    <p:sldId id="359" r:id="rId40"/>
    <p:sldId id="366" r:id="rId41"/>
    <p:sldId id="367" r:id="rId42"/>
    <p:sldId id="360" r:id="rId43"/>
    <p:sldId id="362" r:id="rId44"/>
    <p:sldId id="370" r:id="rId45"/>
  </p:sldIdLst>
  <p:sldSz cx="9144000" cy="6858000" type="screen4x3"/>
  <p:notesSz cx="6858000" cy="9313863"/>
  <p:defaultTextStyle>
    <a:defPPr>
      <a:defRPr lang="en-US"/>
    </a:defPPr>
    <a:lvl1pPr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40" userDrawn="1">
          <p15:clr>
            <a:srgbClr val="A4A3A4"/>
          </p15:clr>
        </p15:guide>
        <p15:guide id="2" pos="3239"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55"/>
    <a:srgbClr val="3E9CC6"/>
    <a:srgbClr val="EC9F21"/>
    <a:srgbClr val="606060"/>
    <a:srgbClr val="41748D"/>
    <a:srgbClr val="1E4C62"/>
    <a:srgbClr val="F3BB33"/>
    <a:srgbClr val="595959"/>
    <a:srgbClr val="E49D45"/>
    <a:srgbClr val="1F263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112" autoAdjust="0"/>
  </p:normalViewPr>
  <p:slideViewPr>
    <p:cSldViewPr snapToGrid="0" showGuides="1">
      <p:cViewPr varScale="1">
        <p:scale>
          <a:sx n="79" d="100"/>
          <a:sy n="79" d="100"/>
        </p:scale>
        <p:origin x="1598" y="77"/>
      </p:cViewPr>
      <p:guideLst>
        <p:guide orient="horz" pos="4240"/>
        <p:guide pos="3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8" d="100"/>
          <a:sy n="128" d="100"/>
        </p:scale>
        <p:origin x="3906" y="7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492" tIns="46246" rIns="92492" bIns="46246" rtlCol="0"/>
          <a:lstStyle>
            <a:lvl1pPr algn="l">
              <a:defRPr sz="1200">
                <a:latin typeface="Arial" charset="0"/>
                <a:ea typeface="ＭＳ Ｐゴシック" charset="0"/>
                <a:cs typeface="ＭＳ Ｐゴシック" charset="0"/>
              </a:defRPr>
            </a:lvl1pPr>
          </a:lstStyle>
          <a:p>
            <a:pPr>
              <a:buNone/>
              <a:defRPr/>
            </a:pPr>
            <a:endParaRPr lang="en-US" dirty="0">
              <a:latin typeface="+mn-lt"/>
            </a:endParaRPr>
          </a:p>
        </p:txBody>
      </p:sp>
      <p:sp>
        <p:nvSpPr>
          <p:cNvPr id="3" name="Date Placeholder 2"/>
          <p:cNvSpPr>
            <a:spLocks noGrp="1"/>
          </p:cNvSpPr>
          <p:nvPr>
            <p:ph type="dt" sz="quarter" idx="1"/>
          </p:nvPr>
        </p:nvSpPr>
        <p:spPr>
          <a:xfrm>
            <a:off x="3884614" y="0"/>
            <a:ext cx="2971800" cy="465693"/>
          </a:xfrm>
          <a:prstGeom prst="rect">
            <a:avLst/>
          </a:prstGeom>
        </p:spPr>
        <p:txBody>
          <a:bodyPr vert="horz" wrap="square" lIns="92492" tIns="46246" rIns="92492" bIns="46246" numCol="1" anchor="t" anchorCtr="0" compatLnSpc="1">
            <a:prstTxWarp prst="textNoShape">
              <a:avLst/>
            </a:prstTxWarp>
          </a:bodyPr>
          <a:lstStyle>
            <a:lvl1pPr algn="r">
              <a:defRPr sz="1200"/>
            </a:lvl1pPr>
          </a:lstStyle>
          <a:p>
            <a:pPr>
              <a:buNone/>
              <a:defRPr/>
            </a:pPr>
            <a:fld id="{9868FD03-3B1D-E447-B4DB-75B5F209FC75}" type="datetimeFigureOut">
              <a:rPr lang="en-US">
                <a:latin typeface="+mn-lt"/>
              </a:rPr>
              <a:pPr>
                <a:buNone/>
                <a:defRPr/>
              </a:pPr>
              <a:t>6/8/2020</a:t>
            </a:fld>
            <a:endParaRPr lang="en-US" dirty="0">
              <a:latin typeface="+mn-lt"/>
            </a:endParaRPr>
          </a:p>
        </p:txBody>
      </p:sp>
      <p:sp>
        <p:nvSpPr>
          <p:cNvPr id="4" name="Footer Placeholder 3"/>
          <p:cNvSpPr>
            <a:spLocks noGrp="1"/>
          </p:cNvSpPr>
          <p:nvPr>
            <p:ph type="ftr" sz="quarter" idx="2"/>
          </p:nvPr>
        </p:nvSpPr>
        <p:spPr>
          <a:xfrm>
            <a:off x="0" y="8846553"/>
            <a:ext cx="2971800" cy="465693"/>
          </a:xfrm>
          <a:prstGeom prst="rect">
            <a:avLst/>
          </a:prstGeom>
        </p:spPr>
        <p:txBody>
          <a:bodyPr vert="horz" lIns="92492" tIns="46246" rIns="92492" bIns="46246" rtlCol="0" anchor="b"/>
          <a:lstStyle>
            <a:lvl1pPr algn="l">
              <a:defRPr sz="1200">
                <a:latin typeface="Arial" charset="0"/>
                <a:ea typeface="ＭＳ Ｐゴシック" charset="0"/>
                <a:cs typeface="ＭＳ Ｐゴシック" charset="0"/>
              </a:defRPr>
            </a:lvl1pPr>
          </a:lstStyle>
          <a:p>
            <a:pPr>
              <a:buNone/>
              <a:defRPr/>
            </a:pPr>
            <a:endParaRPr lang="en-US" dirty="0">
              <a:latin typeface="+mn-lt"/>
            </a:endParaRPr>
          </a:p>
        </p:txBody>
      </p:sp>
      <p:sp>
        <p:nvSpPr>
          <p:cNvPr id="5" name="Slide Number Placeholder 4"/>
          <p:cNvSpPr>
            <a:spLocks noGrp="1"/>
          </p:cNvSpPr>
          <p:nvPr>
            <p:ph type="sldNum" sz="quarter" idx="3"/>
          </p:nvPr>
        </p:nvSpPr>
        <p:spPr>
          <a:xfrm>
            <a:off x="3884614" y="8846553"/>
            <a:ext cx="2971800" cy="465693"/>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pPr>
              <a:buNone/>
              <a:defRPr/>
            </a:pPr>
            <a:fld id="{C1B14C1D-05A6-7F4A-A9CA-98CEB77A190A}" type="slidenum">
              <a:rPr lang="en-US">
                <a:latin typeface="+mn-lt"/>
              </a:rPr>
              <a:pPr>
                <a:buNone/>
                <a:defRPr/>
              </a:pPr>
              <a:t>‹#›</a:t>
            </a:fld>
            <a:endParaRPr lang="en-US" dirty="0">
              <a:latin typeface="+mn-lt"/>
            </a:endParaRPr>
          </a:p>
        </p:txBody>
      </p:sp>
    </p:spTree>
    <p:extLst>
      <p:ext uri="{BB962C8B-B14F-4D97-AF65-F5344CB8AC3E}">
        <p14:creationId xmlns:p14="http://schemas.microsoft.com/office/powerpoint/2010/main" val="1478233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t" anchorCtr="0" compatLnSpc="1">
            <a:prstTxWarp prst="textNoShape">
              <a:avLst/>
            </a:prstTxWarp>
          </a:bodyPr>
          <a:lstStyle>
            <a:lvl1pPr eaLnBrk="0" hangingPunct="0">
              <a:buFontTx/>
              <a:buNone/>
              <a:defRPr sz="1200">
                <a:latin typeface="+mn-lt"/>
                <a:ea typeface="ＭＳ Ｐゴシック" charset="0"/>
                <a:cs typeface="Geneva" charset="0"/>
              </a:defRPr>
            </a:lvl1pPr>
          </a:lstStyle>
          <a:p>
            <a:pPr>
              <a:defRPr/>
            </a:pPr>
            <a:endParaRPr lang="en-US" dirty="0"/>
          </a:p>
        </p:txBody>
      </p:sp>
      <p:sp>
        <p:nvSpPr>
          <p:cNvPr id="7171" name="Rectangle 3"/>
          <p:cNvSpPr>
            <a:spLocks noGrp="1" noChangeArrowheads="1"/>
          </p:cNvSpPr>
          <p:nvPr>
            <p:ph type="dt" idx="1"/>
          </p:nvPr>
        </p:nvSpPr>
        <p:spPr bwMode="auto">
          <a:xfrm>
            <a:off x="3886201" y="0"/>
            <a:ext cx="2971800" cy="465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t" anchorCtr="0" compatLnSpc="1">
            <a:prstTxWarp prst="textNoShape">
              <a:avLst/>
            </a:prstTxWarp>
          </a:bodyPr>
          <a:lstStyle>
            <a:lvl1pPr algn="r" eaLnBrk="0" hangingPunct="0">
              <a:buFontTx/>
              <a:buNone/>
              <a:defRPr sz="1200">
                <a:latin typeface="+mn-lt"/>
                <a:ea typeface="ＭＳ Ｐゴシック" charset="0"/>
                <a:cs typeface="Geneva"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914400" y="4424086"/>
            <a:ext cx="5029200" cy="419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48170"/>
            <a:ext cx="2971800" cy="465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b" anchorCtr="0" compatLnSpc="1">
            <a:prstTxWarp prst="textNoShape">
              <a:avLst/>
            </a:prstTxWarp>
          </a:bodyPr>
          <a:lstStyle>
            <a:lvl1pPr eaLnBrk="0" hangingPunct="0">
              <a:buFontTx/>
              <a:buNone/>
              <a:defRPr sz="1200">
                <a:latin typeface="+mn-lt"/>
                <a:ea typeface="ＭＳ Ｐゴシック" charset="0"/>
                <a:cs typeface="Geneva" charset="0"/>
              </a:defRPr>
            </a:lvl1pPr>
          </a:lstStyle>
          <a:p>
            <a:pPr>
              <a:defRPr/>
            </a:pPr>
            <a:endParaRPr lang="en-US" dirty="0"/>
          </a:p>
        </p:txBody>
      </p:sp>
      <p:sp>
        <p:nvSpPr>
          <p:cNvPr id="7175" name="Rectangle 7"/>
          <p:cNvSpPr>
            <a:spLocks noGrp="1" noChangeArrowheads="1"/>
          </p:cNvSpPr>
          <p:nvPr>
            <p:ph type="sldNum" sz="quarter" idx="5"/>
          </p:nvPr>
        </p:nvSpPr>
        <p:spPr bwMode="auto">
          <a:xfrm>
            <a:off x="3886201" y="8848170"/>
            <a:ext cx="2971800" cy="465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b" anchorCtr="0" compatLnSpc="1">
            <a:prstTxWarp prst="textNoShape">
              <a:avLst/>
            </a:prstTxWarp>
          </a:bodyPr>
          <a:lstStyle>
            <a:lvl1pPr algn="r" eaLnBrk="0" hangingPunct="0">
              <a:buFontTx/>
              <a:buNone/>
              <a:defRPr sz="1200">
                <a:latin typeface="+mn-lt"/>
                <a:ea typeface="Geneva" charset="0"/>
                <a:cs typeface="Geneva" charset="0"/>
              </a:defRPr>
            </a:lvl1pPr>
          </a:lstStyle>
          <a:p>
            <a:pPr>
              <a:defRPr/>
            </a:pPr>
            <a:fld id="{C1574FBB-B9C3-C544-BF84-A79DEF21F1F0}" type="slidenum">
              <a:rPr lang="en-US" smtClean="0"/>
              <a:pPr>
                <a:defRPr/>
              </a:pPr>
              <a:t>‹#›</a:t>
            </a:fld>
            <a:endParaRPr lang="en-US" dirty="0"/>
          </a:p>
        </p:txBody>
      </p:sp>
    </p:spTree>
    <p:extLst>
      <p:ext uri="{BB962C8B-B14F-4D97-AF65-F5344CB8AC3E}">
        <p14:creationId xmlns:p14="http://schemas.microsoft.com/office/powerpoint/2010/main" val="2273957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ucida Grande"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a:t>
            </a:fld>
            <a:endParaRPr lang="en-US" dirty="0"/>
          </a:p>
        </p:txBody>
      </p:sp>
    </p:spTree>
    <p:extLst>
      <p:ext uri="{BB962C8B-B14F-4D97-AF65-F5344CB8AC3E}">
        <p14:creationId xmlns:p14="http://schemas.microsoft.com/office/powerpoint/2010/main" val="19655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15</a:t>
            </a:fld>
            <a:endParaRPr lang="en-US" dirty="0"/>
          </a:p>
        </p:txBody>
      </p:sp>
    </p:spTree>
    <p:extLst>
      <p:ext uri="{BB962C8B-B14F-4D97-AF65-F5344CB8AC3E}">
        <p14:creationId xmlns:p14="http://schemas.microsoft.com/office/powerpoint/2010/main" val="406297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16</a:t>
            </a:fld>
            <a:endParaRPr lang="en-US" dirty="0"/>
          </a:p>
        </p:txBody>
      </p:sp>
    </p:spTree>
    <p:extLst>
      <p:ext uri="{BB962C8B-B14F-4D97-AF65-F5344CB8AC3E}">
        <p14:creationId xmlns:p14="http://schemas.microsoft.com/office/powerpoint/2010/main" val="4158229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17</a:t>
            </a:fld>
            <a:endParaRPr lang="en-US" dirty="0"/>
          </a:p>
        </p:txBody>
      </p:sp>
    </p:spTree>
    <p:extLst>
      <p:ext uri="{BB962C8B-B14F-4D97-AF65-F5344CB8AC3E}">
        <p14:creationId xmlns:p14="http://schemas.microsoft.com/office/powerpoint/2010/main" val="247941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18</a:t>
            </a:fld>
            <a:endParaRPr lang="en-US" dirty="0"/>
          </a:p>
        </p:txBody>
      </p:sp>
    </p:spTree>
    <p:extLst>
      <p:ext uri="{BB962C8B-B14F-4D97-AF65-F5344CB8AC3E}">
        <p14:creationId xmlns:p14="http://schemas.microsoft.com/office/powerpoint/2010/main" val="221612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19</a:t>
            </a:fld>
            <a:endParaRPr lang="en-US" dirty="0"/>
          </a:p>
        </p:txBody>
      </p:sp>
    </p:spTree>
    <p:extLst>
      <p:ext uri="{BB962C8B-B14F-4D97-AF65-F5344CB8AC3E}">
        <p14:creationId xmlns:p14="http://schemas.microsoft.com/office/powerpoint/2010/main" val="147793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20</a:t>
            </a:fld>
            <a:endParaRPr lang="en-US" dirty="0"/>
          </a:p>
        </p:txBody>
      </p:sp>
    </p:spTree>
    <p:extLst>
      <p:ext uri="{BB962C8B-B14F-4D97-AF65-F5344CB8AC3E}">
        <p14:creationId xmlns:p14="http://schemas.microsoft.com/office/powerpoint/2010/main" val="401664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574FBB-B9C3-C544-BF84-A79DEF21F1F0}" type="slidenum">
              <a:rPr kumimoji="0" lang="en-US" sz="1200" b="0" i="0" u="none" strike="noStrike" kern="1200" cap="none" spc="0" normalizeH="0" baseline="0" noProof="0" smtClean="0">
                <a:ln>
                  <a:noFill/>
                </a:ln>
                <a:solidFill>
                  <a:srgbClr val="000000"/>
                </a:solidFill>
                <a:effectLst/>
                <a:uLnTx/>
                <a:uFillTx/>
                <a:latin typeface="Calibri"/>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ndParaRPr>
          </a:p>
        </p:txBody>
      </p:sp>
    </p:spTree>
    <p:extLst>
      <p:ext uri="{BB962C8B-B14F-4D97-AF65-F5344CB8AC3E}">
        <p14:creationId xmlns:p14="http://schemas.microsoft.com/office/powerpoint/2010/main" val="36825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22</a:t>
            </a:fld>
            <a:endParaRPr lang="en-US" dirty="0"/>
          </a:p>
        </p:txBody>
      </p:sp>
    </p:spTree>
    <p:extLst>
      <p:ext uri="{BB962C8B-B14F-4D97-AF65-F5344CB8AC3E}">
        <p14:creationId xmlns:p14="http://schemas.microsoft.com/office/powerpoint/2010/main" val="205595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24</a:t>
            </a:fld>
            <a:endParaRPr lang="en-US" dirty="0"/>
          </a:p>
        </p:txBody>
      </p:sp>
    </p:spTree>
    <p:extLst>
      <p:ext uri="{BB962C8B-B14F-4D97-AF65-F5344CB8AC3E}">
        <p14:creationId xmlns:p14="http://schemas.microsoft.com/office/powerpoint/2010/main" val="304252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25</a:t>
            </a:fld>
            <a:endParaRPr lang="en-US" dirty="0"/>
          </a:p>
        </p:txBody>
      </p:sp>
    </p:spTree>
    <p:extLst>
      <p:ext uri="{BB962C8B-B14F-4D97-AF65-F5344CB8AC3E}">
        <p14:creationId xmlns:p14="http://schemas.microsoft.com/office/powerpoint/2010/main" val="176614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a:t>
            </a:fld>
            <a:endParaRPr lang="en-US" dirty="0"/>
          </a:p>
        </p:txBody>
      </p:sp>
    </p:spTree>
    <p:extLst>
      <p:ext uri="{BB962C8B-B14F-4D97-AF65-F5344CB8AC3E}">
        <p14:creationId xmlns:p14="http://schemas.microsoft.com/office/powerpoint/2010/main" val="310935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26</a:t>
            </a:fld>
            <a:endParaRPr lang="en-US" dirty="0"/>
          </a:p>
        </p:txBody>
      </p:sp>
    </p:spTree>
    <p:extLst>
      <p:ext uri="{BB962C8B-B14F-4D97-AF65-F5344CB8AC3E}">
        <p14:creationId xmlns:p14="http://schemas.microsoft.com/office/powerpoint/2010/main" val="1488321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28</a:t>
            </a:fld>
            <a:endParaRPr lang="en-US" dirty="0"/>
          </a:p>
        </p:txBody>
      </p:sp>
    </p:spTree>
    <p:extLst>
      <p:ext uri="{BB962C8B-B14F-4D97-AF65-F5344CB8AC3E}">
        <p14:creationId xmlns:p14="http://schemas.microsoft.com/office/powerpoint/2010/main" val="2176418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29</a:t>
            </a:fld>
            <a:endParaRPr lang="en-US" dirty="0"/>
          </a:p>
        </p:txBody>
      </p:sp>
    </p:spTree>
    <p:extLst>
      <p:ext uri="{BB962C8B-B14F-4D97-AF65-F5344CB8AC3E}">
        <p14:creationId xmlns:p14="http://schemas.microsoft.com/office/powerpoint/2010/main" val="408982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32</a:t>
            </a:fld>
            <a:endParaRPr lang="en-US" dirty="0"/>
          </a:p>
        </p:txBody>
      </p:sp>
    </p:spTree>
    <p:extLst>
      <p:ext uri="{BB962C8B-B14F-4D97-AF65-F5344CB8AC3E}">
        <p14:creationId xmlns:p14="http://schemas.microsoft.com/office/powerpoint/2010/main" val="424089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33</a:t>
            </a:fld>
            <a:endParaRPr lang="en-US" dirty="0"/>
          </a:p>
        </p:txBody>
      </p:sp>
    </p:spTree>
    <p:extLst>
      <p:ext uri="{BB962C8B-B14F-4D97-AF65-F5344CB8AC3E}">
        <p14:creationId xmlns:p14="http://schemas.microsoft.com/office/powerpoint/2010/main" val="3408121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34</a:t>
            </a:fld>
            <a:endParaRPr lang="en-US" dirty="0"/>
          </a:p>
        </p:txBody>
      </p:sp>
    </p:spTree>
    <p:extLst>
      <p:ext uri="{BB962C8B-B14F-4D97-AF65-F5344CB8AC3E}">
        <p14:creationId xmlns:p14="http://schemas.microsoft.com/office/powerpoint/2010/main" val="254575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35</a:t>
            </a:fld>
            <a:endParaRPr lang="en-US" dirty="0"/>
          </a:p>
        </p:txBody>
      </p:sp>
    </p:spTree>
    <p:extLst>
      <p:ext uri="{BB962C8B-B14F-4D97-AF65-F5344CB8AC3E}">
        <p14:creationId xmlns:p14="http://schemas.microsoft.com/office/powerpoint/2010/main" val="1360485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37</a:t>
            </a:fld>
            <a:endParaRPr lang="en-US" dirty="0"/>
          </a:p>
        </p:txBody>
      </p:sp>
    </p:spTree>
    <p:extLst>
      <p:ext uri="{BB962C8B-B14F-4D97-AF65-F5344CB8AC3E}">
        <p14:creationId xmlns:p14="http://schemas.microsoft.com/office/powerpoint/2010/main" val="2235423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38</a:t>
            </a:fld>
            <a:endParaRPr lang="en-US" dirty="0"/>
          </a:p>
        </p:txBody>
      </p:sp>
    </p:spTree>
    <p:extLst>
      <p:ext uri="{BB962C8B-B14F-4D97-AF65-F5344CB8AC3E}">
        <p14:creationId xmlns:p14="http://schemas.microsoft.com/office/powerpoint/2010/main" val="296028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39</a:t>
            </a:fld>
            <a:endParaRPr lang="en-US" dirty="0"/>
          </a:p>
        </p:txBody>
      </p:sp>
    </p:spTree>
    <p:extLst>
      <p:ext uri="{BB962C8B-B14F-4D97-AF65-F5344CB8AC3E}">
        <p14:creationId xmlns:p14="http://schemas.microsoft.com/office/powerpoint/2010/main" val="116636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6</a:t>
            </a:fld>
            <a:endParaRPr lang="en-US" dirty="0"/>
          </a:p>
        </p:txBody>
      </p:sp>
    </p:spTree>
    <p:extLst>
      <p:ext uri="{BB962C8B-B14F-4D97-AF65-F5344CB8AC3E}">
        <p14:creationId xmlns:p14="http://schemas.microsoft.com/office/powerpoint/2010/main" val="3005071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40</a:t>
            </a:fld>
            <a:endParaRPr lang="en-US" dirty="0"/>
          </a:p>
        </p:txBody>
      </p:sp>
    </p:spTree>
    <p:extLst>
      <p:ext uri="{BB962C8B-B14F-4D97-AF65-F5344CB8AC3E}">
        <p14:creationId xmlns:p14="http://schemas.microsoft.com/office/powerpoint/2010/main" val="4043786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41</a:t>
            </a:fld>
            <a:endParaRPr lang="en-US" dirty="0"/>
          </a:p>
        </p:txBody>
      </p:sp>
    </p:spTree>
    <p:extLst>
      <p:ext uri="{BB962C8B-B14F-4D97-AF65-F5344CB8AC3E}">
        <p14:creationId xmlns:p14="http://schemas.microsoft.com/office/powerpoint/2010/main" val="2840200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42</a:t>
            </a:fld>
            <a:endParaRPr lang="en-US" dirty="0"/>
          </a:p>
        </p:txBody>
      </p:sp>
    </p:spTree>
    <p:extLst>
      <p:ext uri="{BB962C8B-B14F-4D97-AF65-F5344CB8AC3E}">
        <p14:creationId xmlns:p14="http://schemas.microsoft.com/office/powerpoint/2010/main" val="218550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43</a:t>
            </a:fld>
            <a:endParaRPr lang="en-US" dirty="0"/>
          </a:p>
        </p:txBody>
      </p:sp>
    </p:spTree>
    <p:extLst>
      <p:ext uri="{BB962C8B-B14F-4D97-AF65-F5344CB8AC3E}">
        <p14:creationId xmlns:p14="http://schemas.microsoft.com/office/powerpoint/2010/main" val="222709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7</a:t>
            </a:fld>
            <a:endParaRPr lang="en-US" dirty="0"/>
          </a:p>
        </p:txBody>
      </p:sp>
    </p:spTree>
    <p:extLst>
      <p:ext uri="{BB962C8B-B14F-4D97-AF65-F5344CB8AC3E}">
        <p14:creationId xmlns:p14="http://schemas.microsoft.com/office/powerpoint/2010/main" val="34556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8</a:t>
            </a:fld>
            <a:endParaRPr lang="en-US" dirty="0"/>
          </a:p>
        </p:txBody>
      </p:sp>
    </p:spTree>
    <p:extLst>
      <p:ext uri="{BB962C8B-B14F-4D97-AF65-F5344CB8AC3E}">
        <p14:creationId xmlns:p14="http://schemas.microsoft.com/office/powerpoint/2010/main" val="38293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10</a:t>
            </a:fld>
            <a:endParaRPr lang="en-US" dirty="0"/>
          </a:p>
        </p:txBody>
      </p:sp>
    </p:spTree>
    <p:extLst>
      <p:ext uri="{BB962C8B-B14F-4D97-AF65-F5344CB8AC3E}">
        <p14:creationId xmlns:p14="http://schemas.microsoft.com/office/powerpoint/2010/main" val="297124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11</a:t>
            </a:fld>
            <a:endParaRPr lang="en-US" dirty="0"/>
          </a:p>
        </p:txBody>
      </p:sp>
    </p:spTree>
    <p:extLst>
      <p:ext uri="{BB962C8B-B14F-4D97-AF65-F5344CB8AC3E}">
        <p14:creationId xmlns:p14="http://schemas.microsoft.com/office/powerpoint/2010/main" val="226213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12</a:t>
            </a:fld>
            <a:endParaRPr lang="en-US" dirty="0"/>
          </a:p>
        </p:txBody>
      </p:sp>
    </p:spTree>
    <p:extLst>
      <p:ext uri="{BB962C8B-B14F-4D97-AF65-F5344CB8AC3E}">
        <p14:creationId xmlns:p14="http://schemas.microsoft.com/office/powerpoint/2010/main" val="164327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a:defRPr/>
            </a:pPr>
            <a:fld id="{C1574FBB-B9C3-C544-BF84-A79DEF21F1F0}" type="slidenum">
              <a:rPr lang="en-US" smtClean="0"/>
              <a:pPr>
                <a:defRPr/>
              </a:pPr>
              <a:t>14</a:t>
            </a:fld>
            <a:endParaRPr lang="en-US" dirty="0"/>
          </a:p>
        </p:txBody>
      </p:sp>
    </p:spTree>
    <p:extLst>
      <p:ext uri="{BB962C8B-B14F-4D97-AF65-F5344CB8AC3E}">
        <p14:creationId xmlns:p14="http://schemas.microsoft.com/office/powerpoint/2010/main" val="2928364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 y="1560514"/>
            <a:ext cx="9153525" cy="4881905"/>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p>
        </p:txBody>
      </p:sp>
      <p:sp>
        <p:nvSpPr>
          <p:cNvPr id="5" name="Line 7"/>
          <p:cNvSpPr>
            <a:spLocks noChangeShapeType="1"/>
          </p:cNvSpPr>
          <p:nvPr userDrawn="1"/>
        </p:nvSpPr>
        <p:spPr bwMode="auto">
          <a:xfrm>
            <a:off x="0" y="6524625"/>
            <a:ext cx="9144000" cy="0"/>
          </a:xfrm>
          <a:prstGeom prst="line">
            <a:avLst/>
          </a:prstGeom>
          <a:noFill/>
          <a:ln w="9525"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ln w="76200" cmpd="tri">
                <a:solidFill>
                  <a:schemeClr val="tx1"/>
                </a:solidFill>
              </a:ln>
            </a:endParaRPr>
          </a:p>
        </p:txBody>
      </p:sp>
      <p:sp>
        <p:nvSpPr>
          <p:cNvPr id="6" name="Line 9"/>
          <p:cNvSpPr>
            <a:spLocks noChangeShapeType="1"/>
          </p:cNvSpPr>
          <p:nvPr userDrawn="1"/>
        </p:nvSpPr>
        <p:spPr bwMode="auto">
          <a:xfrm>
            <a:off x="0" y="1474788"/>
            <a:ext cx="91440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ln w="76200" cmpd="sng">
                <a:solidFill>
                  <a:schemeClr val="tx1"/>
                </a:solidFill>
              </a:ln>
            </a:endParaRPr>
          </a:p>
        </p:txBody>
      </p:sp>
      <p:sp>
        <p:nvSpPr>
          <p:cNvPr id="8" name="Text Box 10"/>
          <p:cNvSpPr txBox="1">
            <a:spLocks noChangeArrowheads="1"/>
          </p:cNvSpPr>
          <p:nvPr userDrawn="1"/>
        </p:nvSpPr>
        <p:spPr bwMode="auto">
          <a:xfrm>
            <a:off x="376238" y="6688139"/>
            <a:ext cx="2066925" cy="6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endParaRPr lang="en-US" sz="450" dirty="0">
              <a:solidFill>
                <a:schemeClr val="bg2"/>
              </a:solidFill>
              <a:latin typeface="Calibri"/>
              <a:cs typeface="Calibri"/>
            </a:endParaRPr>
          </a:p>
        </p:txBody>
      </p:sp>
      <p:sp>
        <p:nvSpPr>
          <p:cNvPr id="9" name="Text Box 10"/>
          <p:cNvSpPr txBox="1">
            <a:spLocks noChangeArrowheads="1"/>
          </p:cNvSpPr>
          <p:nvPr userDrawn="1"/>
        </p:nvSpPr>
        <p:spPr bwMode="auto">
          <a:xfrm>
            <a:off x="6073776" y="6678614"/>
            <a:ext cx="2682875" cy="8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p>
            <a:pPr algn="r" eaLnBrk="0" hangingPunct="0">
              <a:buFontTx/>
              <a:buNone/>
              <a:defRPr/>
            </a:pPr>
            <a:r>
              <a:rPr lang="en-US" sz="525" b="1" i="0" dirty="0">
                <a:solidFill>
                  <a:srgbClr val="41748D"/>
                </a:solidFill>
                <a:latin typeface="Calibri"/>
                <a:cs typeface="Calibri"/>
              </a:rPr>
              <a:t>ebglaw.com</a:t>
            </a:r>
          </a:p>
        </p:txBody>
      </p:sp>
      <p:sp>
        <p:nvSpPr>
          <p:cNvPr id="2" name="Title 1"/>
          <p:cNvSpPr>
            <a:spLocks noGrp="1"/>
          </p:cNvSpPr>
          <p:nvPr>
            <p:ph type="ctrTitle"/>
          </p:nvPr>
        </p:nvSpPr>
        <p:spPr>
          <a:xfrm>
            <a:off x="1070650" y="2994425"/>
            <a:ext cx="7686000" cy="910855"/>
          </a:xfrm>
        </p:spPr>
        <p:txBody>
          <a:bodyPr lIns="0" tIns="0" rIns="0" bIns="0" anchor="t"/>
          <a:lstStyle>
            <a:lvl1pPr algn="r">
              <a:defRPr sz="3000" b="1" i="0">
                <a:solidFill>
                  <a:schemeClr val="bg1"/>
                </a:solidFill>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2331849" y="4356043"/>
            <a:ext cx="6400800" cy="843600"/>
          </a:xfrm>
        </p:spPr>
        <p:txBody>
          <a:bodyPr lIns="0" tIns="0" rIns="0" bIns="0"/>
          <a:lstStyle>
            <a:lvl1pPr marL="0" indent="0" algn="r">
              <a:buNone/>
              <a:defRPr sz="1800" b="1" i="0">
                <a:solidFill>
                  <a:srgbClr val="FFC055"/>
                </a:solidFill>
                <a:latin typeface="Calibri"/>
                <a:cs typeface="Calibri"/>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sp>
        <p:nvSpPr>
          <p:cNvPr id="14" name="Text Placeholder 13"/>
          <p:cNvSpPr>
            <a:spLocks noGrp="1"/>
          </p:cNvSpPr>
          <p:nvPr>
            <p:ph type="body" sz="quarter" idx="11" hasCustomPrompt="1"/>
          </p:nvPr>
        </p:nvSpPr>
        <p:spPr>
          <a:xfrm>
            <a:off x="6211491" y="5287583"/>
            <a:ext cx="2521744" cy="484188"/>
          </a:xfrm>
        </p:spPr>
        <p:txBody>
          <a:bodyPr rIns="0"/>
          <a:lstStyle>
            <a:lvl1pPr marL="0" indent="0" algn="r">
              <a:buNone/>
              <a:defRPr sz="1050">
                <a:solidFill>
                  <a:schemeClr val="bg1"/>
                </a:solidFill>
              </a:defRPr>
            </a:lvl1pPr>
          </a:lstStyle>
          <a:p>
            <a:pPr lvl="0"/>
            <a:r>
              <a:rPr lang="en-US" dirty="0"/>
              <a:t>[DATE]</a:t>
            </a:r>
          </a:p>
        </p:txBody>
      </p:sp>
      <p:pic>
        <p:nvPicPr>
          <p:cNvPr id="11"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15799" y="359337"/>
            <a:ext cx="803690"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2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2" name="Rectangle 21"/>
          <p:cNvSpPr>
            <a:spLocks noChangeAspect="1"/>
          </p:cNvSpPr>
          <p:nvPr userDrawn="1"/>
        </p:nvSpPr>
        <p:spPr bwMode="auto">
          <a:xfrm>
            <a:off x="365126" y="1747408"/>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5"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330780" y="2027209"/>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36" name="Content Placeholder 14">
            <a:extLst>
              <a:ext uri="{FF2B5EF4-FFF2-40B4-BE49-F238E27FC236}">
                <a16:creationId xmlns:a16="http://schemas.microsoft.com/office/drawing/2014/main" id="{2528640A-3FC0-4E06-B371-0EC2DCACCEEF}"/>
              </a:ext>
            </a:extLst>
          </p:cNvPr>
          <p:cNvSpPr>
            <a:spLocks noGrp="1"/>
          </p:cNvSpPr>
          <p:nvPr>
            <p:ph sz="quarter" idx="20" hasCustomPrompt="1"/>
          </p:nvPr>
        </p:nvSpPr>
        <p:spPr>
          <a:xfrm>
            <a:off x="1256025" y="1739701"/>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7" name="Picture Placeholder 21"/>
          <p:cNvSpPr>
            <a:spLocks noGrp="1" noChangeAspect="1"/>
          </p:cNvSpPr>
          <p:nvPr>
            <p:ph type="pic" sz="quarter" idx="21" hasCustomPrompt="1"/>
          </p:nvPr>
        </p:nvSpPr>
        <p:spPr>
          <a:xfrm>
            <a:off x="374951" y="1762997"/>
            <a:ext cx="803588" cy="1428600"/>
          </a:xfrm>
          <a:effectLst/>
        </p:spPr>
        <p:txBody>
          <a:bodyPr/>
          <a:lstStyle>
            <a:lvl1pPr marL="0" indent="0">
              <a:buNone/>
              <a:defRPr sz="1050">
                <a:solidFill>
                  <a:schemeClr val="bg1"/>
                </a:solidFill>
              </a:defRPr>
            </a:lvl1pPr>
          </a:lstStyle>
          <a:p>
            <a:r>
              <a:rPr lang="en-US" dirty="0"/>
              <a:t>Click to add headshot</a:t>
            </a:r>
          </a:p>
        </p:txBody>
      </p:sp>
      <p:sp>
        <p:nvSpPr>
          <p:cNvPr id="38" name="Rectangle 37"/>
          <p:cNvSpPr>
            <a:spLocks noChangeAspect="1"/>
          </p:cNvSpPr>
          <p:nvPr userDrawn="1"/>
        </p:nvSpPr>
        <p:spPr bwMode="auto">
          <a:xfrm>
            <a:off x="3213506" y="1724111"/>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9" name="Content Placeholder 2">
            <a:extLst>
              <a:ext uri="{FF2B5EF4-FFF2-40B4-BE49-F238E27FC236}">
                <a16:creationId xmlns:a16="http://schemas.microsoft.com/office/drawing/2014/main" id="{FF56D2E5-86E4-473A-A62F-B7029E5B2558}"/>
              </a:ext>
            </a:extLst>
          </p:cNvPr>
          <p:cNvSpPr>
            <a:spLocks noGrp="1"/>
          </p:cNvSpPr>
          <p:nvPr>
            <p:ph idx="22" hasCustomPrompt="1"/>
          </p:nvPr>
        </p:nvSpPr>
        <p:spPr>
          <a:xfrm>
            <a:off x="4179160" y="2003912"/>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40" name="Content Placeholder 14">
            <a:extLst>
              <a:ext uri="{FF2B5EF4-FFF2-40B4-BE49-F238E27FC236}">
                <a16:creationId xmlns:a16="http://schemas.microsoft.com/office/drawing/2014/main" id="{2528640A-3FC0-4E06-B371-0EC2DCACCEEF}"/>
              </a:ext>
            </a:extLst>
          </p:cNvPr>
          <p:cNvSpPr>
            <a:spLocks noGrp="1"/>
          </p:cNvSpPr>
          <p:nvPr>
            <p:ph sz="quarter" idx="23" hasCustomPrompt="1"/>
          </p:nvPr>
        </p:nvSpPr>
        <p:spPr>
          <a:xfrm>
            <a:off x="4104405" y="1716404"/>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41" name="Picture Placeholder 21"/>
          <p:cNvSpPr>
            <a:spLocks noGrp="1" noChangeAspect="1"/>
          </p:cNvSpPr>
          <p:nvPr>
            <p:ph type="pic" sz="quarter" idx="24" hasCustomPrompt="1"/>
          </p:nvPr>
        </p:nvSpPr>
        <p:spPr>
          <a:xfrm>
            <a:off x="3223331" y="1739700"/>
            <a:ext cx="803588" cy="1428600"/>
          </a:xfrm>
          <a:effectLst/>
        </p:spPr>
        <p:txBody>
          <a:bodyPr/>
          <a:lstStyle>
            <a:lvl1pPr marL="0" indent="0">
              <a:buNone/>
              <a:defRPr sz="1050">
                <a:solidFill>
                  <a:schemeClr val="bg1"/>
                </a:solidFill>
              </a:defRPr>
            </a:lvl1pPr>
          </a:lstStyle>
          <a:p>
            <a:r>
              <a:rPr lang="en-US" dirty="0"/>
              <a:t>Click to add headshot</a:t>
            </a:r>
          </a:p>
        </p:txBody>
      </p:sp>
      <p:sp>
        <p:nvSpPr>
          <p:cNvPr id="23" name="Rectangle 22"/>
          <p:cNvSpPr>
            <a:spLocks noChangeAspect="1"/>
          </p:cNvSpPr>
          <p:nvPr userDrawn="1"/>
        </p:nvSpPr>
        <p:spPr bwMode="auto">
          <a:xfrm>
            <a:off x="1837562" y="4110899"/>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24" name="Content Placeholder 2">
            <a:extLst>
              <a:ext uri="{FF2B5EF4-FFF2-40B4-BE49-F238E27FC236}">
                <a16:creationId xmlns:a16="http://schemas.microsoft.com/office/drawing/2014/main" id="{FF56D2E5-86E4-473A-A62F-B7029E5B2558}"/>
              </a:ext>
            </a:extLst>
          </p:cNvPr>
          <p:cNvSpPr>
            <a:spLocks noGrp="1"/>
          </p:cNvSpPr>
          <p:nvPr>
            <p:ph idx="25" hasCustomPrompt="1"/>
          </p:nvPr>
        </p:nvSpPr>
        <p:spPr>
          <a:xfrm>
            <a:off x="2803216" y="4390700"/>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25" name="Content Placeholder 14">
            <a:extLst>
              <a:ext uri="{FF2B5EF4-FFF2-40B4-BE49-F238E27FC236}">
                <a16:creationId xmlns:a16="http://schemas.microsoft.com/office/drawing/2014/main" id="{2528640A-3FC0-4E06-B371-0EC2DCACCEEF}"/>
              </a:ext>
            </a:extLst>
          </p:cNvPr>
          <p:cNvSpPr>
            <a:spLocks noGrp="1"/>
          </p:cNvSpPr>
          <p:nvPr>
            <p:ph sz="quarter" idx="26" hasCustomPrompt="1"/>
          </p:nvPr>
        </p:nvSpPr>
        <p:spPr>
          <a:xfrm>
            <a:off x="2728461" y="4103192"/>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26" name="Picture Placeholder 21"/>
          <p:cNvSpPr>
            <a:spLocks noGrp="1" noChangeAspect="1"/>
          </p:cNvSpPr>
          <p:nvPr>
            <p:ph type="pic" sz="quarter" idx="27" hasCustomPrompt="1"/>
          </p:nvPr>
        </p:nvSpPr>
        <p:spPr>
          <a:xfrm>
            <a:off x="1847387" y="4126488"/>
            <a:ext cx="803588" cy="1428600"/>
          </a:xfrm>
          <a:effectLst/>
        </p:spPr>
        <p:txBody>
          <a:bodyPr/>
          <a:lstStyle>
            <a:lvl1pPr marL="0" indent="0">
              <a:buNone/>
              <a:defRPr sz="1050">
                <a:solidFill>
                  <a:schemeClr val="bg1"/>
                </a:solidFill>
              </a:defRPr>
            </a:lvl1pPr>
          </a:lstStyle>
          <a:p>
            <a:r>
              <a:rPr lang="en-US" dirty="0"/>
              <a:t>Click to add headshot</a:t>
            </a:r>
          </a:p>
        </p:txBody>
      </p:sp>
      <p:sp>
        <p:nvSpPr>
          <p:cNvPr id="27" name="Rectangle 26"/>
          <p:cNvSpPr>
            <a:spLocks noChangeAspect="1"/>
          </p:cNvSpPr>
          <p:nvPr userDrawn="1"/>
        </p:nvSpPr>
        <p:spPr bwMode="auto">
          <a:xfrm>
            <a:off x="4685942" y="408760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28" name="Content Placeholder 2">
            <a:extLst>
              <a:ext uri="{FF2B5EF4-FFF2-40B4-BE49-F238E27FC236}">
                <a16:creationId xmlns:a16="http://schemas.microsoft.com/office/drawing/2014/main" id="{FF56D2E5-86E4-473A-A62F-B7029E5B2558}"/>
              </a:ext>
            </a:extLst>
          </p:cNvPr>
          <p:cNvSpPr>
            <a:spLocks noGrp="1"/>
          </p:cNvSpPr>
          <p:nvPr>
            <p:ph idx="28" hasCustomPrompt="1"/>
          </p:nvPr>
        </p:nvSpPr>
        <p:spPr>
          <a:xfrm>
            <a:off x="5651596" y="436740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29" name="Content Placeholder 14">
            <a:extLst>
              <a:ext uri="{FF2B5EF4-FFF2-40B4-BE49-F238E27FC236}">
                <a16:creationId xmlns:a16="http://schemas.microsoft.com/office/drawing/2014/main" id="{2528640A-3FC0-4E06-B371-0EC2DCACCEEF}"/>
              </a:ext>
            </a:extLst>
          </p:cNvPr>
          <p:cNvSpPr>
            <a:spLocks noGrp="1"/>
          </p:cNvSpPr>
          <p:nvPr>
            <p:ph sz="quarter" idx="29" hasCustomPrompt="1"/>
          </p:nvPr>
        </p:nvSpPr>
        <p:spPr>
          <a:xfrm>
            <a:off x="5576841" y="407989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0" name="Picture Placeholder 21"/>
          <p:cNvSpPr>
            <a:spLocks noGrp="1" noChangeAspect="1"/>
          </p:cNvSpPr>
          <p:nvPr>
            <p:ph type="pic" sz="quarter" idx="30" hasCustomPrompt="1"/>
          </p:nvPr>
        </p:nvSpPr>
        <p:spPr>
          <a:xfrm>
            <a:off x="4695767" y="4103191"/>
            <a:ext cx="803588" cy="1428600"/>
          </a:xfrm>
          <a:effectLst/>
        </p:spPr>
        <p:txBody>
          <a:bodyPr/>
          <a:lstStyle>
            <a:lvl1pPr marL="0" indent="0">
              <a:buNone/>
              <a:defRPr sz="1050">
                <a:solidFill>
                  <a:schemeClr val="bg1"/>
                </a:solidFill>
              </a:defRPr>
            </a:lvl1pPr>
          </a:lstStyle>
          <a:p>
            <a:r>
              <a:rPr lang="en-US" dirty="0"/>
              <a:t>Click to add headshot</a:t>
            </a:r>
          </a:p>
        </p:txBody>
      </p:sp>
      <p:sp>
        <p:nvSpPr>
          <p:cNvPr id="31" name="Rectangle 30"/>
          <p:cNvSpPr>
            <a:spLocks noChangeAspect="1"/>
          </p:cNvSpPr>
          <p:nvPr userDrawn="1"/>
        </p:nvSpPr>
        <p:spPr bwMode="auto">
          <a:xfrm>
            <a:off x="6081460" y="169982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2" name="Content Placeholder 2">
            <a:extLst>
              <a:ext uri="{FF2B5EF4-FFF2-40B4-BE49-F238E27FC236}">
                <a16:creationId xmlns:a16="http://schemas.microsoft.com/office/drawing/2014/main" id="{FF56D2E5-86E4-473A-A62F-B7029E5B2558}"/>
              </a:ext>
            </a:extLst>
          </p:cNvPr>
          <p:cNvSpPr>
            <a:spLocks noGrp="1"/>
          </p:cNvSpPr>
          <p:nvPr>
            <p:ph idx="31" hasCustomPrompt="1"/>
          </p:nvPr>
        </p:nvSpPr>
        <p:spPr>
          <a:xfrm>
            <a:off x="7047114" y="197962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33" name="Content Placeholder 14">
            <a:extLst>
              <a:ext uri="{FF2B5EF4-FFF2-40B4-BE49-F238E27FC236}">
                <a16:creationId xmlns:a16="http://schemas.microsoft.com/office/drawing/2014/main" id="{2528640A-3FC0-4E06-B371-0EC2DCACCEEF}"/>
              </a:ext>
            </a:extLst>
          </p:cNvPr>
          <p:cNvSpPr>
            <a:spLocks noGrp="1"/>
          </p:cNvSpPr>
          <p:nvPr>
            <p:ph sz="quarter" idx="32" hasCustomPrompt="1"/>
          </p:nvPr>
        </p:nvSpPr>
        <p:spPr>
          <a:xfrm>
            <a:off x="6972360" y="169211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4" name="Picture Placeholder 21"/>
          <p:cNvSpPr>
            <a:spLocks noGrp="1" noChangeAspect="1"/>
          </p:cNvSpPr>
          <p:nvPr>
            <p:ph type="pic" sz="quarter" idx="33" hasCustomPrompt="1"/>
          </p:nvPr>
        </p:nvSpPr>
        <p:spPr>
          <a:xfrm>
            <a:off x="6091285" y="1715411"/>
            <a:ext cx="803588" cy="1428600"/>
          </a:xfrm>
          <a:effectLst/>
        </p:spPr>
        <p:txBody>
          <a:bodyPr/>
          <a:lstStyle>
            <a:lvl1pPr marL="0" indent="0">
              <a:buNone/>
              <a:defRPr sz="1050">
                <a:solidFill>
                  <a:schemeClr val="bg1"/>
                </a:solidFill>
              </a:defRPr>
            </a:lvl1pPr>
          </a:lstStyle>
          <a:p>
            <a:r>
              <a:rPr lang="en-US" dirty="0"/>
              <a:t>Click to add headshot</a:t>
            </a:r>
          </a:p>
        </p:txBody>
      </p:sp>
      <p:pic>
        <p:nvPicPr>
          <p:cNvPr id="42"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48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2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2" name="Rectangle 21"/>
          <p:cNvSpPr>
            <a:spLocks noChangeAspect="1"/>
          </p:cNvSpPr>
          <p:nvPr userDrawn="1"/>
        </p:nvSpPr>
        <p:spPr bwMode="auto">
          <a:xfrm>
            <a:off x="365126" y="1747408"/>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5"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330780" y="2027209"/>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36" name="Content Placeholder 14">
            <a:extLst>
              <a:ext uri="{FF2B5EF4-FFF2-40B4-BE49-F238E27FC236}">
                <a16:creationId xmlns:a16="http://schemas.microsoft.com/office/drawing/2014/main" id="{2528640A-3FC0-4E06-B371-0EC2DCACCEEF}"/>
              </a:ext>
            </a:extLst>
          </p:cNvPr>
          <p:cNvSpPr>
            <a:spLocks noGrp="1"/>
          </p:cNvSpPr>
          <p:nvPr>
            <p:ph sz="quarter" idx="20" hasCustomPrompt="1"/>
          </p:nvPr>
        </p:nvSpPr>
        <p:spPr>
          <a:xfrm>
            <a:off x="1256025" y="1739701"/>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7" name="Picture Placeholder 21"/>
          <p:cNvSpPr>
            <a:spLocks noGrp="1" noChangeAspect="1"/>
          </p:cNvSpPr>
          <p:nvPr>
            <p:ph type="pic" sz="quarter" idx="21" hasCustomPrompt="1"/>
          </p:nvPr>
        </p:nvSpPr>
        <p:spPr>
          <a:xfrm>
            <a:off x="374951" y="1762997"/>
            <a:ext cx="803588" cy="1428600"/>
          </a:xfrm>
          <a:effectLst/>
        </p:spPr>
        <p:txBody>
          <a:bodyPr/>
          <a:lstStyle>
            <a:lvl1pPr marL="0" indent="0">
              <a:buNone/>
              <a:defRPr sz="1050">
                <a:solidFill>
                  <a:schemeClr val="bg1"/>
                </a:solidFill>
              </a:defRPr>
            </a:lvl1pPr>
          </a:lstStyle>
          <a:p>
            <a:r>
              <a:rPr lang="en-US" dirty="0"/>
              <a:t>Click to add headshot</a:t>
            </a:r>
          </a:p>
        </p:txBody>
      </p:sp>
      <p:sp>
        <p:nvSpPr>
          <p:cNvPr id="38" name="Rectangle 37"/>
          <p:cNvSpPr>
            <a:spLocks noChangeAspect="1"/>
          </p:cNvSpPr>
          <p:nvPr userDrawn="1"/>
        </p:nvSpPr>
        <p:spPr bwMode="auto">
          <a:xfrm>
            <a:off x="3213506" y="1724111"/>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9" name="Content Placeholder 2">
            <a:extLst>
              <a:ext uri="{FF2B5EF4-FFF2-40B4-BE49-F238E27FC236}">
                <a16:creationId xmlns:a16="http://schemas.microsoft.com/office/drawing/2014/main" id="{FF56D2E5-86E4-473A-A62F-B7029E5B2558}"/>
              </a:ext>
            </a:extLst>
          </p:cNvPr>
          <p:cNvSpPr>
            <a:spLocks noGrp="1"/>
          </p:cNvSpPr>
          <p:nvPr>
            <p:ph idx="22" hasCustomPrompt="1"/>
          </p:nvPr>
        </p:nvSpPr>
        <p:spPr>
          <a:xfrm>
            <a:off x="4179160" y="2003912"/>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40" name="Content Placeholder 14">
            <a:extLst>
              <a:ext uri="{FF2B5EF4-FFF2-40B4-BE49-F238E27FC236}">
                <a16:creationId xmlns:a16="http://schemas.microsoft.com/office/drawing/2014/main" id="{2528640A-3FC0-4E06-B371-0EC2DCACCEEF}"/>
              </a:ext>
            </a:extLst>
          </p:cNvPr>
          <p:cNvSpPr>
            <a:spLocks noGrp="1"/>
          </p:cNvSpPr>
          <p:nvPr>
            <p:ph sz="quarter" idx="23" hasCustomPrompt="1"/>
          </p:nvPr>
        </p:nvSpPr>
        <p:spPr>
          <a:xfrm>
            <a:off x="4104405" y="1716404"/>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41" name="Picture Placeholder 21"/>
          <p:cNvSpPr>
            <a:spLocks noGrp="1" noChangeAspect="1"/>
          </p:cNvSpPr>
          <p:nvPr>
            <p:ph type="pic" sz="quarter" idx="24" hasCustomPrompt="1"/>
          </p:nvPr>
        </p:nvSpPr>
        <p:spPr>
          <a:xfrm>
            <a:off x="3223331" y="1739700"/>
            <a:ext cx="803588" cy="1428600"/>
          </a:xfrm>
          <a:effectLst/>
        </p:spPr>
        <p:txBody>
          <a:bodyPr/>
          <a:lstStyle>
            <a:lvl1pPr marL="0" indent="0">
              <a:buNone/>
              <a:defRPr sz="1050">
                <a:solidFill>
                  <a:schemeClr val="bg1"/>
                </a:solidFill>
              </a:defRPr>
            </a:lvl1pPr>
          </a:lstStyle>
          <a:p>
            <a:r>
              <a:rPr lang="en-US" dirty="0"/>
              <a:t>Click to add headshot</a:t>
            </a:r>
          </a:p>
        </p:txBody>
      </p:sp>
      <p:sp>
        <p:nvSpPr>
          <p:cNvPr id="23" name="Rectangle 22"/>
          <p:cNvSpPr>
            <a:spLocks noChangeAspect="1"/>
          </p:cNvSpPr>
          <p:nvPr userDrawn="1"/>
        </p:nvSpPr>
        <p:spPr bwMode="auto">
          <a:xfrm>
            <a:off x="374961" y="4110899"/>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24" name="Content Placeholder 2">
            <a:extLst>
              <a:ext uri="{FF2B5EF4-FFF2-40B4-BE49-F238E27FC236}">
                <a16:creationId xmlns:a16="http://schemas.microsoft.com/office/drawing/2014/main" id="{FF56D2E5-86E4-473A-A62F-B7029E5B2558}"/>
              </a:ext>
            </a:extLst>
          </p:cNvPr>
          <p:cNvSpPr>
            <a:spLocks noGrp="1"/>
          </p:cNvSpPr>
          <p:nvPr>
            <p:ph idx="25" hasCustomPrompt="1"/>
          </p:nvPr>
        </p:nvSpPr>
        <p:spPr>
          <a:xfrm>
            <a:off x="1340615" y="4390700"/>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25" name="Content Placeholder 14">
            <a:extLst>
              <a:ext uri="{FF2B5EF4-FFF2-40B4-BE49-F238E27FC236}">
                <a16:creationId xmlns:a16="http://schemas.microsoft.com/office/drawing/2014/main" id="{2528640A-3FC0-4E06-B371-0EC2DCACCEEF}"/>
              </a:ext>
            </a:extLst>
          </p:cNvPr>
          <p:cNvSpPr>
            <a:spLocks noGrp="1"/>
          </p:cNvSpPr>
          <p:nvPr>
            <p:ph sz="quarter" idx="26" hasCustomPrompt="1"/>
          </p:nvPr>
        </p:nvSpPr>
        <p:spPr>
          <a:xfrm>
            <a:off x="1265861" y="4103192"/>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26" name="Picture Placeholder 21"/>
          <p:cNvSpPr>
            <a:spLocks noGrp="1" noChangeAspect="1"/>
          </p:cNvSpPr>
          <p:nvPr>
            <p:ph type="pic" sz="quarter" idx="27" hasCustomPrompt="1"/>
          </p:nvPr>
        </p:nvSpPr>
        <p:spPr>
          <a:xfrm>
            <a:off x="384787" y="4126488"/>
            <a:ext cx="803588" cy="1428600"/>
          </a:xfrm>
          <a:effectLst/>
        </p:spPr>
        <p:txBody>
          <a:bodyPr/>
          <a:lstStyle>
            <a:lvl1pPr marL="0" indent="0">
              <a:buNone/>
              <a:defRPr sz="1050">
                <a:solidFill>
                  <a:schemeClr val="bg1"/>
                </a:solidFill>
              </a:defRPr>
            </a:lvl1pPr>
          </a:lstStyle>
          <a:p>
            <a:r>
              <a:rPr lang="en-US" dirty="0"/>
              <a:t>Click to add headshot</a:t>
            </a:r>
          </a:p>
        </p:txBody>
      </p:sp>
      <p:sp>
        <p:nvSpPr>
          <p:cNvPr id="27" name="Rectangle 26"/>
          <p:cNvSpPr>
            <a:spLocks noChangeAspect="1"/>
          </p:cNvSpPr>
          <p:nvPr userDrawn="1"/>
        </p:nvSpPr>
        <p:spPr bwMode="auto">
          <a:xfrm>
            <a:off x="3223341" y="408760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28" name="Content Placeholder 2">
            <a:extLst>
              <a:ext uri="{FF2B5EF4-FFF2-40B4-BE49-F238E27FC236}">
                <a16:creationId xmlns:a16="http://schemas.microsoft.com/office/drawing/2014/main" id="{FF56D2E5-86E4-473A-A62F-B7029E5B2558}"/>
              </a:ext>
            </a:extLst>
          </p:cNvPr>
          <p:cNvSpPr>
            <a:spLocks noGrp="1"/>
          </p:cNvSpPr>
          <p:nvPr>
            <p:ph idx="28" hasCustomPrompt="1"/>
          </p:nvPr>
        </p:nvSpPr>
        <p:spPr>
          <a:xfrm>
            <a:off x="4188995" y="436740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29" name="Content Placeholder 14">
            <a:extLst>
              <a:ext uri="{FF2B5EF4-FFF2-40B4-BE49-F238E27FC236}">
                <a16:creationId xmlns:a16="http://schemas.microsoft.com/office/drawing/2014/main" id="{2528640A-3FC0-4E06-B371-0EC2DCACCEEF}"/>
              </a:ext>
            </a:extLst>
          </p:cNvPr>
          <p:cNvSpPr>
            <a:spLocks noGrp="1"/>
          </p:cNvSpPr>
          <p:nvPr>
            <p:ph sz="quarter" idx="29" hasCustomPrompt="1"/>
          </p:nvPr>
        </p:nvSpPr>
        <p:spPr>
          <a:xfrm>
            <a:off x="4114241" y="407989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0" name="Picture Placeholder 21"/>
          <p:cNvSpPr>
            <a:spLocks noGrp="1" noChangeAspect="1"/>
          </p:cNvSpPr>
          <p:nvPr>
            <p:ph type="pic" sz="quarter" idx="30" hasCustomPrompt="1"/>
          </p:nvPr>
        </p:nvSpPr>
        <p:spPr>
          <a:xfrm>
            <a:off x="3233167" y="4103191"/>
            <a:ext cx="803588" cy="1428600"/>
          </a:xfrm>
          <a:effectLst/>
        </p:spPr>
        <p:txBody>
          <a:bodyPr/>
          <a:lstStyle>
            <a:lvl1pPr marL="0" indent="0">
              <a:buNone/>
              <a:defRPr sz="1050">
                <a:solidFill>
                  <a:schemeClr val="bg1"/>
                </a:solidFill>
              </a:defRPr>
            </a:lvl1pPr>
          </a:lstStyle>
          <a:p>
            <a:r>
              <a:rPr lang="en-US" dirty="0"/>
              <a:t>Click to add headshot</a:t>
            </a:r>
          </a:p>
        </p:txBody>
      </p:sp>
      <p:sp>
        <p:nvSpPr>
          <p:cNvPr id="31" name="Rectangle 30"/>
          <p:cNvSpPr>
            <a:spLocks noChangeAspect="1"/>
          </p:cNvSpPr>
          <p:nvPr userDrawn="1"/>
        </p:nvSpPr>
        <p:spPr bwMode="auto">
          <a:xfrm>
            <a:off x="6081460" y="1725821"/>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2" name="Content Placeholder 2">
            <a:extLst>
              <a:ext uri="{FF2B5EF4-FFF2-40B4-BE49-F238E27FC236}">
                <a16:creationId xmlns:a16="http://schemas.microsoft.com/office/drawing/2014/main" id="{FF56D2E5-86E4-473A-A62F-B7029E5B2558}"/>
              </a:ext>
            </a:extLst>
          </p:cNvPr>
          <p:cNvSpPr>
            <a:spLocks noGrp="1"/>
          </p:cNvSpPr>
          <p:nvPr>
            <p:ph idx="31" hasCustomPrompt="1"/>
          </p:nvPr>
        </p:nvSpPr>
        <p:spPr>
          <a:xfrm>
            <a:off x="7047114" y="2005622"/>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33" name="Content Placeholder 14">
            <a:extLst>
              <a:ext uri="{FF2B5EF4-FFF2-40B4-BE49-F238E27FC236}">
                <a16:creationId xmlns:a16="http://schemas.microsoft.com/office/drawing/2014/main" id="{2528640A-3FC0-4E06-B371-0EC2DCACCEEF}"/>
              </a:ext>
            </a:extLst>
          </p:cNvPr>
          <p:cNvSpPr>
            <a:spLocks noGrp="1"/>
          </p:cNvSpPr>
          <p:nvPr>
            <p:ph sz="quarter" idx="32" hasCustomPrompt="1"/>
          </p:nvPr>
        </p:nvSpPr>
        <p:spPr>
          <a:xfrm>
            <a:off x="6972360" y="1718114"/>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4" name="Picture Placeholder 21"/>
          <p:cNvSpPr>
            <a:spLocks noGrp="1" noChangeAspect="1"/>
          </p:cNvSpPr>
          <p:nvPr>
            <p:ph type="pic" sz="quarter" idx="33" hasCustomPrompt="1"/>
          </p:nvPr>
        </p:nvSpPr>
        <p:spPr>
          <a:xfrm>
            <a:off x="6091285" y="1741410"/>
            <a:ext cx="803588" cy="1428600"/>
          </a:xfrm>
          <a:effectLst/>
        </p:spPr>
        <p:txBody>
          <a:bodyPr/>
          <a:lstStyle>
            <a:lvl1pPr marL="0" indent="0">
              <a:buNone/>
              <a:defRPr sz="1050">
                <a:solidFill>
                  <a:schemeClr val="bg1"/>
                </a:solidFill>
              </a:defRPr>
            </a:lvl1pPr>
          </a:lstStyle>
          <a:p>
            <a:r>
              <a:rPr lang="en-US" dirty="0"/>
              <a:t>Click to add headshot</a:t>
            </a:r>
          </a:p>
        </p:txBody>
      </p:sp>
      <p:sp>
        <p:nvSpPr>
          <p:cNvPr id="42" name="Rectangle 41"/>
          <p:cNvSpPr>
            <a:spLocks noChangeAspect="1"/>
          </p:cNvSpPr>
          <p:nvPr userDrawn="1"/>
        </p:nvSpPr>
        <p:spPr bwMode="auto">
          <a:xfrm>
            <a:off x="6091296" y="408931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43" name="Content Placeholder 2">
            <a:extLst>
              <a:ext uri="{FF2B5EF4-FFF2-40B4-BE49-F238E27FC236}">
                <a16:creationId xmlns:a16="http://schemas.microsoft.com/office/drawing/2014/main" id="{FF56D2E5-86E4-473A-A62F-B7029E5B2558}"/>
              </a:ext>
            </a:extLst>
          </p:cNvPr>
          <p:cNvSpPr>
            <a:spLocks noGrp="1"/>
          </p:cNvSpPr>
          <p:nvPr>
            <p:ph idx="34" hasCustomPrompt="1"/>
          </p:nvPr>
        </p:nvSpPr>
        <p:spPr>
          <a:xfrm>
            <a:off x="7056949" y="436911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44" name="Content Placeholder 14">
            <a:extLst>
              <a:ext uri="{FF2B5EF4-FFF2-40B4-BE49-F238E27FC236}">
                <a16:creationId xmlns:a16="http://schemas.microsoft.com/office/drawing/2014/main" id="{2528640A-3FC0-4E06-B371-0EC2DCACCEEF}"/>
              </a:ext>
            </a:extLst>
          </p:cNvPr>
          <p:cNvSpPr>
            <a:spLocks noGrp="1"/>
          </p:cNvSpPr>
          <p:nvPr>
            <p:ph sz="quarter" idx="35" hasCustomPrompt="1"/>
          </p:nvPr>
        </p:nvSpPr>
        <p:spPr>
          <a:xfrm>
            <a:off x="6982195" y="408160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45" name="Picture Placeholder 21"/>
          <p:cNvSpPr>
            <a:spLocks noGrp="1" noChangeAspect="1"/>
          </p:cNvSpPr>
          <p:nvPr>
            <p:ph type="pic" sz="quarter" idx="36" hasCustomPrompt="1"/>
          </p:nvPr>
        </p:nvSpPr>
        <p:spPr>
          <a:xfrm>
            <a:off x="6101121" y="4104901"/>
            <a:ext cx="803588" cy="1428600"/>
          </a:xfrm>
          <a:effectLst/>
        </p:spPr>
        <p:txBody>
          <a:bodyPr/>
          <a:lstStyle>
            <a:lvl1pPr marL="0" indent="0">
              <a:buNone/>
              <a:defRPr sz="1050">
                <a:solidFill>
                  <a:schemeClr val="bg1"/>
                </a:solidFill>
              </a:defRPr>
            </a:lvl1pPr>
          </a:lstStyle>
          <a:p>
            <a:r>
              <a:rPr lang="en-US" dirty="0"/>
              <a:t>Click to add headshot</a:t>
            </a:r>
          </a:p>
        </p:txBody>
      </p:sp>
      <p:pic>
        <p:nvPicPr>
          <p:cNvPr id="46"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61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6" name="Content Placeholder 2"/>
          <p:cNvSpPr>
            <a:spLocks noGrp="1"/>
          </p:cNvSpPr>
          <p:nvPr>
            <p:ph idx="1" hasCustomPrompt="1"/>
          </p:nvPr>
        </p:nvSpPr>
        <p:spPr>
          <a:xfrm>
            <a:off x="1813028" y="1732725"/>
            <a:ext cx="6035146" cy="4365835"/>
          </a:xfrm>
        </p:spPr>
        <p:txBody>
          <a:bodyPr/>
          <a:lstStyle>
            <a:lvl1pPr marL="260747" indent="-260747">
              <a:lnSpc>
                <a:spcPts val="1650"/>
              </a:lnSpc>
              <a:spcBef>
                <a:spcPts val="900"/>
              </a:spcBef>
              <a:buClr>
                <a:srgbClr val="41748D"/>
              </a:buClr>
              <a:buSzPct val="104000"/>
              <a:buFont typeface="+mj-lt"/>
              <a:buAutoNum type="arabicPeriod"/>
              <a:defRPr sz="1500" baseline="0">
                <a:solidFill>
                  <a:srgbClr val="606060"/>
                </a:solidFill>
                <a:latin typeface="Calibri"/>
                <a:cs typeface="Calibri"/>
              </a:defRPr>
            </a:lvl1pPr>
            <a:lvl2pPr marL="432197" indent="-171450">
              <a:lnSpc>
                <a:spcPts val="1650"/>
              </a:lnSpc>
              <a:spcBef>
                <a:spcPts val="450"/>
              </a:spcBef>
              <a:buClr>
                <a:srgbClr val="606060"/>
              </a:buClr>
              <a:buSzPct val="100000"/>
              <a:buFont typeface="+mj-lt"/>
              <a:buAutoNum type="romanLcPeriod"/>
              <a:tabLst/>
              <a:defRPr sz="1350">
                <a:solidFill>
                  <a:srgbClr val="606060"/>
                </a:solidFill>
                <a:latin typeface="Calibri"/>
                <a:cs typeface="Calibri"/>
              </a:defRPr>
            </a:lvl2pPr>
            <a:lvl3pPr marL="729854" indent="-209550">
              <a:lnSpc>
                <a:spcPts val="1650"/>
              </a:lnSpc>
              <a:spcBef>
                <a:spcPts val="225"/>
              </a:spcBef>
              <a:buFont typeface="+mj-lt"/>
              <a:buAutoNum type="alphaLcPeriod"/>
              <a:defRPr sz="1200" baseline="0">
                <a:solidFill>
                  <a:srgbClr val="606060"/>
                </a:solidFill>
                <a:latin typeface="Calibri"/>
                <a:cs typeface="Calibri"/>
              </a:defRPr>
            </a:lvl3pPr>
            <a:lvl4pPr marL="896541" indent="-171450">
              <a:lnSpc>
                <a:spcPts val="1650"/>
              </a:lnSpc>
              <a:spcBef>
                <a:spcPts val="225"/>
              </a:spcBef>
              <a:defRPr sz="1500">
                <a:solidFill>
                  <a:srgbClr val="606060"/>
                </a:solidFill>
                <a:latin typeface="Microsoft Sans Serif"/>
                <a:cs typeface="Microsoft Sans Serif"/>
              </a:defRPr>
            </a:lvl4pPr>
            <a:lvl5pPr marL="1114425" indent="-171450">
              <a:lnSpc>
                <a:spcPts val="1650"/>
              </a:lnSpc>
              <a:spcBef>
                <a:spcPts val="225"/>
              </a:spcBef>
              <a:defRPr sz="1500">
                <a:solidFill>
                  <a:srgbClr val="606060"/>
                </a:solidFill>
                <a:latin typeface="Microsoft Sans Serif"/>
                <a:cs typeface="Microsoft Sans Serif"/>
              </a:defRPr>
            </a:lvl5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p:txBody>
      </p:sp>
      <p:sp>
        <p:nvSpPr>
          <p:cNvPr id="11" name="TextBox 10"/>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Agenda</a:t>
            </a:r>
          </a:p>
        </p:txBody>
      </p:sp>
      <p:sp>
        <p:nvSpPr>
          <p:cNvPr id="13"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2"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37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age">
    <p:spTree>
      <p:nvGrpSpPr>
        <p:cNvPr id="1" name=""/>
        <p:cNvGrpSpPr/>
        <p:nvPr/>
      </p:nvGrpSpPr>
      <p:grpSpPr>
        <a:xfrm>
          <a:off x="0" y="0"/>
          <a:ext cx="0" cy="0"/>
          <a:chOff x="0" y="0"/>
          <a:chExt cx="0" cy="0"/>
        </a:xfrm>
      </p:grpSpPr>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357772" y="2064135"/>
            <a:ext cx="66297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userDrawn="1"/>
        </p:nvSpPr>
        <p:spPr bwMode="auto">
          <a:xfrm>
            <a:off x="0" y="6524625"/>
            <a:ext cx="9144000" cy="0"/>
          </a:xfrm>
          <a:prstGeom prst="line">
            <a:avLst/>
          </a:prstGeom>
          <a:noFill/>
          <a:ln w="9525"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ln w="76200" cmpd="tri">
                <a:solidFill>
                  <a:schemeClr val="tx1"/>
                </a:solidFill>
              </a:ln>
            </a:endParaRPr>
          </a:p>
        </p:txBody>
      </p:sp>
      <p:sp>
        <p:nvSpPr>
          <p:cNvPr id="8" name="Text Box 10"/>
          <p:cNvSpPr txBox="1">
            <a:spLocks noChangeArrowheads="1"/>
          </p:cNvSpPr>
          <p:nvPr userDrawn="1"/>
        </p:nvSpPr>
        <p:spPr bwMode="auto">
          <a:xfrm>
            <a:off x="376238" y="6688139"/>
            <a:ext cx="2066925" cy="6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endParaRPr lang="en-US" sz="450" dirty="0">
              <a:solidFill>
                <a:schemeClr val="bg2"/>
              </a:solidFill>
              <a:latin typeface="Calibri"/>
              <a:cs typeface="Calibri"/>
            </a:endParaRPr>
          </a:p>
        </p:txBody>
      </p:sp>
      <p:sp>
        <p:nvSpPr>
          <p:cNvPr id="9" name="Text Box 10"/>
          <p:cNvSpPr txBox="1">
            <a:spLocks noChangeArrowheads="1"/>
          </p:cNvSpPr>
          <p:nvPr userDrawn="1"/>
        </p:nvSpPr>
        <p:spPr bwMode="auto">
          <a:xfrm>
            <a:off x="6073776" y="6678614"/>
            <a:ext cx="2682875" cy="8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p>
            <a:pPr algn="r" eaLnBrk="0" hangingPunct="0">
              <a:buFontTx/>
              <a:buNone/>
              <a:defRPr/>
            </a:pPr>
            <a:r>
              <a:rPr lang="en-US" sz="525" b="1" i="0" dirty="0">
                <a:solidFill>
                  <a:srgbClr val="41748D"/>
                </a:solidFill>
                <a:latin typeface="Calibri"/>
                <a:cs typeface="Calibri"/>
              </a:rPr>
              <a:t>ebglaw.com</a:t>
            </a:r>
          </a:p>
        </p:txBody>
      </p:sp>
      <p:cxnSp>
        <p:nvCxnSpPr>
          <p:cNvPr id="11" name="Straight Connector 10"/>
          <p:cNvCxnSpPr/>
          <p:nvPr userDrawn="1"/>
        </p:nvCxnSpPr>
        <p:spPr>
          <a:xfrm>
            <a:off x="3240728" y="2064135"/>
            <a:ext cx="0" cy="2173734"/>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2" name="Title 6"/>
          <p:cNvSpPr>
            <a:spLocks noGrp="1"/>
          </p:cNvSpPr>
          <p:nvPr>
            <p:ph type="title" hasCustomPrompt="1"/>
          </p:nvPr>
        </p:nvSpPr>
        <p:spPr>
          <a:xfrm>
            <a:off x="3339035" y="2326119"/>
            <a:ext cx="4291053" cy="1613780"/>
          </a:xfrm>
        </p:spPr>
        <p:txBody>
          <a:bodyPr>
            <a:normAutofit fontScale="90000"/>
          </a:bodyPr>
          <a:lstStyle>
            <a:lvl1pPr algn="l">
              <a:defRPr sz="2700" b="1">
                <a:solidFill>
                  <a:srgbClr val="41748D"/>
                </a:solidFill>
                <a:latin typeface="Calibri" pitchFamily="34" charset="0"/>
                <a:cs typeface="Calibri" pitchFamily="34" charset="0"/>
              </a:defRPr>
            </a:lvl1pPr>
          </a:lstStyle>
          <a:p>
            <a:pPr algn="l"/>
            <a:r>
              <a:rPr lang="en-US" dirty="0"/>
              <a:t>Title</a:t>
            </a:r>
          </a:p>
        </p:txBody>
      </p:sp>
      <p:sp>
        <p:nvSpPr>
          <p:cNvPr id="19" name="Rectangle 6"/>
          <p:cNvSpPr>
            <a:spLocks noChangeArrowheads="1"/>
          </p:cNvSpPr>
          <p:nvPr userDrawn="1"/>
        </p:nvSpPr>
        <p:spPr bwMode="auto">
          <a:xfrm>
            <a:off x="1" y="2"/>
            <a:ext cx="9144000" cy="586961"/>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p>
        </p:txBody>
      </p:sp>
      <p:sp>
        <p:nvSpPr>
          <p:cNvPr id="20" name="Rectangle 6"/>
          <p:cNvSpPr>
            <a:spLocks noChangeArrowheads="1"/>
          </p:cNvSpPr>
          <p:nvPr userDrawn="1"/>
        </p:nvSpPr>
        <p:spPr bwMode="auto">
          <a:xfrm>
            <a:off x="-9524" y="5950142"/>
            <a:ext cx="9153525" cy="586961"/>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p>
        </p:txBody>
      </p:sp>
    </p:spTree>
    <p:extLst>
      <p:ext uri="{BB962C8B-B14F-4D97-AF65-F5344CB8AC3E}">
        <p14:creationId xmlns:p14="http://schemas.microsoft.com/office/powerpoint/2010/main" val="190634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Section Divider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5057364" y="4468515"/>
            <a:ext cx="3798904" cy="503167"/>
          </a:xfrm>
          <a:prstGeom prst="rect">
            <a:avLst/>
          </a:prstGeom>
        </p:spPr>
        <p:txBody>
          <a:bodyPr anchor="ctr">
            <a:noAutofit/>
          </a:bodyPr>
          <a:lstStyle>
            <a:lvl1pPr marL="0" indent="0" algn="l">
              <a:buNone/>
              <a:defRPr sz="1200" b="0" cap="all" baseline="0">
                <a:solidFill>
                  <a:srgbClr val="7B7966"/>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SUB-TITLE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alpha val="50000"/>
            </a:schemeClr>
          </a:solidFill>
        </p:spPr>
        <p:txBody>
          <a:bodyPr anchor="ctr"/>
          <a:lstStyle>
            <a:lvl1pPr marL="0" indent="0" algn="ctr">
              <a:buNone/>
              <a:defRPr/>
            </a:lvl1pPr>
          </a:lstStyle>
          <a:p>
            <a:r>
              <a:rPr lang="en-US" noProof="0" dirty="0"/>
              <a:t>Click icon to add picture</a:t>
            </a:r>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807495" y="-1532387"/>
            <a:ext cx="3739208" cy="976314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1E4C62"/>
          </a:solidFill>
          <a:ln>
            <a:noFill/>
          </a:ln>
        </p:spPr>
        <p:txBody>
          <a:bodyPr vert="horz" wrap="square" lIns="68580" tIns="34290" rIns="68580" bIns="34290" numCol="1" anchor="t" anchorCtr="0" compatLnSpc="1">
            <a:prstTxWarp prst="textNoShape">
              <a:avLst/>
            </a:prstTxWarp>
          </a:bodyPr>
          <a:lstStyle/>
          <a:p>
            <a:endParaRPr lang="en-US" sz="1800" noProof="0" dirty="0"/>
          </a:p>
        </p:txBody>
      </p:sp>
      <p:sp>
        <p:nvSpPr>
          <p:cNvPr id="7" name="Text Placeholder 6">
            <a:extLst>
              <a:ext uri="{FF2B5EF4-FFF2-40B4-BE49-F238E27FC236}">
                <a16:creationId xmlns:a16="http://schemas.microsoft.com/office/drawing/2014/main" id="{4E0FBE0E-A6B0-483E-93DD-5C20DA069DBC}"/>
              </a:ext>
            </a:extLst>
          </p:cNvPr>
          <p:cNvSpPr>
            <a:spLocks noGrp="1"/>
          </p:cNvSpPr>
          <p:nvPr userDrawn="1">
            <p:ph type="body" sz="quarter" idx="11" hasCustomPrompt="1"/>
          </p:nvPr>
        </p:nvSpPr>
        <p:spPr>
          <a:xfrm>
            <a:off x="5057506" y="5007237"/>
            <a:ext cx="3798761" cy="503238"/>
          </a:xfrm>
          <a:prstGeom prst="rect">
            <a:avLst/>
          </a:prstGeom>
        </p:spPr>
        <p:txBody>
          <a:bodyPr vert="horz" lIns="91440" tIns="45720" rIns="91440" bIns="45720" rtlCol="0" anchor="ctr">
            <a:noAutofit/>
          </a:bodyPr>
          <a:lstStyle>
            <a:lvl1pPr marL="0" indent="0">
              <a:buNone/>
              <a:defRPr lang="en-US" sz="1200" b="0" cap="all" baseline="0" dirty="0" smtClean="0">
                <a:solidFill>
                  <a:srgbClr val="7B7966"/>
                </a:solidFill>
                <a:latin typeface="+mn-lt"/>
              </a:defRPr>
            </a:lvl1pPr>
          </a:lstStyle>
          <a:p>
            <a:pPr marL="171450" lvl="0" indent="-171450"/>
            <a:r>
              <a:rPr lang="en-US" noProof="0" dirty="0"/>
              <a:t>Date</a:t>
            </a:r>
          </a:p>
        </p:txBody>
      </p:sp>
      <p:sp>
        <p:nvSpPr>
          <p:cNvPr id="22" name="Title 1">
            <a:extLst>
              <a:ext uri="{FF2B5EF4-FFF2-40B4-BE49-F238E27FC236}">
                <a16:creationId xmlns:a16="http://schemas.microsoft.com/office/drawing/2014/main" id="{30B82047-EAD3-4DEC-B061-E37CF01573AB}"/>
              </a:ext>
            </a:extLst>
          </p:cNvPr>
          <p:cNvSpPr>
            <a:spLocks noGrp="1"/>
          </p:cNvSpPr>
          <p:nvPr userDrawn="1">
            <p:ph type="ctrTitle" hasCustomPrompt="1"/>
          </p:nvPr>
        </p:nvSpPr>
        <p:spPr>
          <a:xfrm>
            <a:off x="5057363" y="2173288"/>
            <a:ext cx="3798761" cy="2090808"/>
          </a:xfrm>
          <a:prstGeom prst="rect">
            <a:avLst/>
          </a:prstGeom>
        </p:spPr>
        <p:txBody>
          <a:bodyPr anchor="b">
            <a:noAutofit/>
          </a:bodyPr>
          <a:lstStyle>
            <a:lvl1pPr algn="l">
              <a:defRPr sz="3300" b="1" cap="none" baseline="0">
                <a:solidFill>
                  <a:schemeClr val="accent1"/>
                </a:solidFill>
                <a:latin typeface="+mn-lt"/>
              </a:defRPr>
            </a:lvl1pPr>
          </a:lstStyle>
          <a:p>
            <a:r>
              <a:rPr lang="en-US" noProof="0" dirty="0"/>
              <a:t>Title</a:t>
            </a:r>
          </a:p>
        </p:txBody>
      </p:sp>
      <p:cxnSp>
        <p:nvCxnSpPr>
          <p:cNvPr id="25" name="Straight Connector 24">
            <a:extLst>
              <a:ext uri="{FF2B5EF4-FFF2-40B4-BE49-F238E27FC236}">
                <a16:creationId xmlns:a16="http://schemas.microsoft.com/office/drawing/2014/main" id="{EE1DB899-A7F3-4CAF-868E-DA87B5BE3A4D}"/>
              </a:ext>
            </a:extLst>
          </p:cNvPr>
          <p:cNvCxnSpPr>
            <a:cxnSpLocks/>
          </p:cNvCxnSpPr>
          <p:nvPr userDrawn="1"/>
        </p:nvCxnSpPr>
        <p:spPr>
          <a:xfrm>
            <a:off x="5057364" y="4233582"/>
            <a:ext cx="38008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5" name="Text Box 10"/>
          <p:cNvSpPr txBox="1">
            <a:spLocks noChangeArrowheads="1"/>
          </p:cNvSpPr>
          <p:nvPr userDrawn="1"/>
        </p:nvSpPr>
        <p:spPr bwMode="auto">
          <a:xfrm>
            <a:off x="640601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7"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585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2" name="Title 1"/>
          <p:cNvSpPr>
            <a:spLocks noGrp="1"/>
          </p:cNvSpPr>
          <p:nvPr>
            <p:ph type="title"/>
          </p:nvPr>
        </p:nvSpPr>
        <p:spPr>
          <a:xfrm>
            <a:off x="368300" y="464928"/>
            <a:ext cx="7772400" cy="56598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3" name="Content Placeholder 2"/>
          <p:cNvSpPr>
            <a:spLocks noGrp="1"/>
          </p:cNvSpPr>
          <p:nvPr>
            <p:ph idx="1"/>
          </p:nvPr>
        </p:nvSpPr>
        <p:spPr>
          <a:xfrm>
            <a:off x="368299" y="1647111"/>
            <a:ext cx="8393114" cy="4365835"/>
          </a:xfrm>
        </p:spPr>
        <p:txBody>
          <a:bodyPr/>
          <a:lstStyle>
            <a:lvl1pPr marL="176213" indent="-176213">
              <a:lnSpc>
                <a:spcPts val="1650"/>
              </a:lnSpc>
              <a:spcBef>
                <a:spcPts val="900"/>
              </a:spcBef>
              <a:buClr>
                <a:srgbClr val="41748D"/>
              </a:buClr>
              <a:buSzPct val="104000"/>
              <a:buFont typeface="Wingdings" charset="2"/>
              <a:buChar char="§"/>
              <a:defRPr sz="1500">
                <a:solidFill>
                  <a:srgbClr val="606060"/>
                </a:solidFill>
                <a:latin typeface="Calibri"/>
                <a:cs typeface="Calibri"/>
              </a:defRPr>
            </a:lvl1pPr>
            <a:lvl2pPr marL="384572" indent="-171450">
              <a:lnSpc>
                <a:spcPts val="1650"/>
              </a:lnSpc>
              <a:spcBef>
                <a:spcPts val="450"/>
              </a:spcBef>
              <a:buClr>
                <a:srgbClr val="606060"/>
              </a:buClr>
              <a:buSzPct val="100000"/>
              <a:buFont typeface="Arial" pitchFamily="34" charset="0"/>
              <a:buChar char="•"/>
              <a:tabLst/>
              <a:defRPr sz="1350">
                <a:solidFill>
                  <a:srgbClr val="606060"/>
                </a:solidFill>
                <a:latin typeface="Calibri"/>
                <a:cs typeface="Calibri"/>
              </a:defRPr>
            </a:lvl2pPr>
            <a:lvl3pPr marL="646510" indent="-126206">
              <a:lnSpc>
                <a:spcPts val="1650"/>
              </a:lnSpc>
              <a:spcBef>
                <a:spcPts val="225"/>
              </a:spcBef>
              <a:buFont typeface="Courier New" pitchFamily="49" charset="0"/>
              <a:buChar char="o"/>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Calibri" pitchFamily="34" charset="0"/>
                <a:cs typeface="Calibri" pitchFamily="34" charset="0"/>
              </a:defRPr>
            </a:lvl4pPr>
            <a:lvl5pPr marL="1114425" indent="-171450">
              <a:lnSpc>
                <a:spcPts val="1650"/>
              </a:lnSpc>
              <a:spcBef>
                <a:spcPts val="225"/>
              </a:spcBef>
              <a:defRPr sz="1200">
                <a:solidFill>
                  <a:srgbClr val="606060"/>
                </a:solidFill>
                <a:latin typeface="Calibri" pitchFamily="34" charset="0"/>
                <a:cs typeface="Calibri" pitchFamily="34" charset="0"/>
              </a:defRPr>
            </a:lvl5pPr>
            <a:lvl6pPr>
              <a:defRPr sz="1350"/>
            </a:lvl6pPr>
            <a:lvl7pPr>
              <a:defRPr sz="1350"/>
            </a:lvl7pPr>
            <a:lvl8pPr>
              <a:defRPr sz="1350"/>
            </a:lvl8pPr>
            <a:lvl9pPr marL="274320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90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Bullete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pic>
        <p:nvPicPr>
          <p:cNvPr id="5"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4981" y="6448426"/>
            <a:ext cx="329954"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3" name="Content Placeholder 2"/>
          <p:cNvSpPr>
            <a:spLocks noGrp="1"/>
          </p:cNvSpPr>
          <p:nvPr>
            <p:ph idx="1"/>
          </p:nvPr>
        </p:nvSpPr>
        <p:spPr>
          <a:xfrm>
            <a:off x="368299" y="1647111"/>
            <a:ext cx="8393114" cy="4365835"/>
          </a:xfrm>
        </p:spPr>
        <p:txBody>
          <a:bodyPr/>
          <a:lstStyle>
            <a:lvl1pPr marL="176213" indent="-176213">
              <a:lnSpc>
                <a:spcPts val="1650"/>
              </a:lnSpc>
              <a:spcBef>
                <a:spcPts val="900"/>
              </a:spcBef>
              <a:buClr>
                <a:srgbClr val="41748D"/>
              </a:buClr>
              <a:buSzPct val="104000"/>
              <a:buFont typeface="Wingdings" charset="2"/>
              <a:buChar char="§"/>
              <a:defRPr sz="1500">
                <a:solidFill>
                  <a:srgbClr val="606060"/>
                </a:solidFill>
                <a:latin typeface="Calibri"/>
                <a:cs typeface="Calibri"/>
              </a:defRPr>
            </a:lvl1pPr>
            <a:lvl2pPr marL="384572" indent="-171450">
              <a:lnSpc>
                <a:spcPts val="1650"/>
              </a:lnSpc>
              <a:spcBef>
                <a:spcPts val="450"/>
              </a:spcBef>
              <a:buClr>
                <a:srgbClr val="606060"/>
              </a:buClr>
              <a:buSzPct val="100000"/>
              <a:buFont typeface="Arial" pitchFamily="34" charset="0"/>
              <a:buChar char="•"/>
              <a:tabLst/>
              <a:defRPr sz="1350">
                <a:solidFill>
                  <a:srgbClr val="606060"/>
                </a:solidFill>
                <a:latin typeface="Calibri"/>
                <a:cs typeface="Calibri"/>
              </a:defRPr>
            </a:lvl2pPr>
            <a:lvl3pPr marL="646510" indent="-126206">
              <a:lnSpc>
                <a:spcPts val="1650"/>
              </a:lnSpc>
              <a:spcBef>
                <a:spcPts val="225"/>
              </a:spcBef>
              <a:buFont typeface="Courier New" pitchFamily="49" charset="0"/>
              <a:buChar char="o"/>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Calibri" pitchFamily="34" charset="0"/>
                <a:cs typeface="Calibri" pitchFamily="34" charset="0"/>
              </a:defRPr>
            </a:lvl4pPr>
            <a:lvl5pPr marL="1114425" indent="-171450">
              <a:lnSpc>
                <a:spcPts val="1650"/>
              </a:lnSpc>
              <a:spcBef>
                <a:spcPts val="225"/>
              </a:spcBef>
              <a:defRPr sz="1200">
                <a:solidFill>
                  <a:srgbClr val="606060"/>
                </a:solidFill>
                <a:latin typeface="+mn-lt"/>
                <a:cs typeface="Microsoft Sans Serif"/>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68300" y="464928"/>
            <a:ext cx="7772400" cy="47995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14" name="Text Placeholder 2"/>
          <p:cNvSpPr>
            <a:spLocks noGrp="1"/>
          </p:cNvSpPr>
          <p:nvPr>
            <p:ph type="body" sz="quarter" idx="11" hasCustomPrompt="1"/>
          </p:nvPr>
        </p:nvSpPr>
        <p:spPr>
          <a:xfrm>
            <a:off x="368300" y="914402"/>
            <a:ext cx="7777481" cy="352425"/>
          </a:xfrm>
        </p:spPr>
        <p:txBody>
          <a:bodyPr lIns="0" tIns="0" rIns="0" bIns="0"/>
          <a:lstStyle>
            <a:lvl1pPr marL="0" indent="0">
              <a:spcBef>
                <a:spcPts val="0"/>
              </a:spcBef>
              <a:buNone/>
              <a:defRPr sz="1500" b="1" baseline="0">
                <a:solidFill>
                  <a:schemeClr val="accent2"/>
                </a:solidFill>
                <a:latin typeface="Calibri" pitchFamily="34" charset="0"/>
                <a:cs typeface="Calibri" pitchFamily="34" charset="0"/>
              </a:defRPr>
            </a:lvl1pPr>
          </a:lstStyle>
          <a:p>
            <a:pPr lvl="0"/>
            <a:r>
              <a:rPr lang="en-US" dirty="0"/>
              <a:t>SUBTITLE</a:t>
            </a:r>
          </a:p>
        </p:txBody>
      </p:sp>
      <p:sp>
        <p:nvSpPr>
          <p:cNvPr id="1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Tree>
    <p:extLst>
      <p:ext uri="{BB962C8B-B14F-4D97-AF65-F5344CB8AC3E}">
        <p14:creationId xmlns:p14="http://schemas.microsoft.com/office/powerpoint/2010/main" val="95321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 Bulleted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68301" y="1444625"/>
            <a:ext cx="839311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6"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9" name="Line 5"/>
          <p:cNvSpPr>
            <a:spLocks noChangeShapeType="1"/>
          </p:cNvSpPr>
          <p:nvPr userDrawn="1"/>
        </p:nvSpPr>
        <p:spPr bwMode="auto">
          <a:xfrm>
            <a:off x="-3055"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6"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3" name="Title 1"/>
          <p:cNvSpPr>
            <a:spLocks noGrp="1"/>
          </p:cNvSpPr>
          <p:nvPr>
            <p:ph type="title"/>
          </p:nvPr>
        </p:nvSpPr>
        <p:spPr>
          <a:xfrm>
            <a:off x="368300" y="464928"/>
            <a:ext cx="7772400" cy="56598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11" name="Content Placeholder 2"/>
          <p:cNvSpPr>
            <a:spLocks noGrp="1"/>
          </p:cNvSpPr>
          <p:nvPr>
            <p:ph idx="1"/>
          </p:nvPr>
        </p:nvSpPr>
        <p:spPr>
          <a:xfrm>
            <a:off x="368299" y="1647111"/>
            <a:ext cx="3912516" cy="4365835"/>
          </a:xfrm>
        </p:spPr>
        <p:txBody>
          <a:bodyPr/>
          <a:lstStyle>
            <a:lvl1pPr marL="176213" indent="-176213">
              <a:lnSpc>
                <a:spcPts val="1650"/>
              </a:lnSpc>
              <a:spcBef>
                <a:spcPts val="900"/>
              </a:spcBef>
              <a:buClr>
                <a:srgbClr val="41748D"/>
              </a:buClr>
              <a:buSzPct val="104000"/>
              <a:buFont typeface="Wingdings" charset="2"/>
              <a:buChar char="§"/>
              <a:defRPr sz="1500">
                <a:solidFill>
                  <a:srgbClr val="606060"/>
                </a:solidFill>
                <a:latin typeface="Calibri"/>
                <a:cs typeface="Calibri"/>
              </a:defRPr>
            </a:lvl1pPr>
            <a:lvl2pPr marL="384572" indent="-171450">
              <a:lnSpc>
                <a:spcPts val="1650"/>
              </a:lnSpc>
              <a:spcBef>
                <a:spcPts val="450"/>
              </a:spcBef>
              <a:buClr>
                <a:srgbClr val="606060"/>
              </a:buClr>
              <a:buSzPct val="100000"/>
              <a:buFont typeface="Arial" pitchFamily="34" charset="0"/>
              <a:buChar char="•"/>
              <a:tabLst/>
              <a:defRPr sz="1350">
                <a:solidFill>
                  <a:srgbClr val="606060"/>
                </a:solidFill>
                <a:latin typeface="Calibri"/>
                <a:cs typeface="Calibri"/>
              </a:defRPr>
            </a:lvl2pPr>
            <a:lvl3pPr marL="646510" indent="-126206">
              <a:lnSpc>
                <a:spcPts val="1650"/>
              </a:lnSpc>
              <a:spcBef>
                <a:spcPts val="225"/>
              </a:spcBef>
              <a:buFont typeface="Courier New" pitchFamily="49" charset="0"/>
              <a:buChar char="o"/>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mn-lt"/>
                <a:cs typeface="Microsoft Sans Serif"/>
              </a:defRPr>
            </a:lvl4pPr>
            <a:lvl5pPr marL="1114425" indent="-171450">
              <a:lnSpc>
                <a:spcPts val="1650"/>
              </a:lnSpc>
              <a:spcBef>
                <a:spcPts val="225"/>
              </a:spcBef>
              <a:defRPr sz="1350">
                <a:solidFill>
                  <a:srgbClr val="606060"/>
                </a:solidFill>
                <a:latin typeface="+mn-lt"/>
                <a:cs typeface="Microsoft Sans Serif"/>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7"/>
          </p:nvPr>
        </p:nvSpPr>
        <p:spPr>
          <a:xfrm>
            <a:off x="4837784" y="1647111"/>
            <a:ext cx="3912516" cy="4365835"/>
          </a:xfrm>
        </p:spPr>
        <p:txBody>
          <a:bodyPr/>
          <a:lstStyle>
            <a:lvl1pPr marL="176213" indent="-176213">
              <a:lnSpc>
                <a:spcPts val="1650"/>
              </a:lnSpc>
              <a:spcBef>
                <a:spcPts val="900"/>
              </a:spcBef>
              <a:buClr>
                <a:srgbClr val="41748D"/>
              </a:buClr>
              <a:buSzPct val="104000"/>
              <a:buFont typeface="Wingdings" charset="2"/>
              <a:buChar char="§"/>
              <a:defRPr sz="1500">
                <a:solidFill>
                  <a:srgbClr val="606060"/>
                </a:solidFill>
                <a:latin typeface="Calibri"/>
                <a:cs typeface="Calibri"/>
              </a:defRPr>
            </a:lvl1pPr>
            <a:lvl2pPr marL="384572" indent="-171450">
              <a:lnSpc>
                <a:spcPts val="1650"/>
              </a:lnSpc>
              <a:spcBef>
                <a:spcPts val="450"/>
              </a:spcBef>
              <a:buClr>
                <a:srgbClr val="606060"/>
              </a:buClr>
              <a:buSzPct val="100000"/>
              <a:buFont typeface="Arial" pitchFamily="34" charset="0"/>
              <a:buChar char="•"/>
              <a:tabLst/>
              <a:defRPr sz="1350">
                <a:solidFill>
                  <a:srgbClr val="606060"/>
                </a:solidFill>
                <a:latin typeface="Calibri"/>
                <a:cs typeface="Calibri"/>
              </a:defRPr>
            </a:lvl2pPr>
            <a:lvl3pPr marL="646510" indent="-126206">
              <a:lnSpc>
                <a:spcPts val="1650"/>
              </a:lnSpc>
              <a:spcBef>
                <a:spcPts val="225"/>
              </a:spcBef>
              <a:buFont typeface="Courier New" pitchFamily="49" charset="0"/>
              <a:buChar char="o"/>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mn-lt"/>
                <a:cs typeface="Microsoft Sans Serif"/>
              </a:defRPr>
            </a:lvl4pPr>
            <a:lvl5pPr marL="1114425" indent="-171450">
              <a:lnSpc>
                <a:spcPts val="1650"/>
              </a:lnSpc>
              <a:spcBef>
                <a:spcPts val="225"/>
              </a:spcBef>
              <a:defRPr sz="1350">
                <a:solidFill>
                  <a:srgbClr val="606060"/>
                </a:solidFill>
                <a:latin typeface="Microsoft Sans Serif"/>
                <a:cs typeface="Microsoft Sans Serif"/>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14"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5"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68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Two Column Bulleted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68301" y="1444625"/>
            <a:ext cx="839311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6"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9" name="Line 5"/>
          <p:cNvSpPr>
            <a:spLocks noChangeShapeType="1"/>
          </p:cNvSpPr>
          <p:nvPr userDrawn="1"/>
        </p:nvSpPr>
        <p:spPr bwMode="auto">
          <a:xfrm>
            <a:off x="-3055"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6"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1" name="Content Placeholder 2"/>
          <p:cNvSpPr>
            <a:spLocks noGrp="1"/>
          </p:cNvSpPr>
          <p:nvPr>
            <p:ph idx="1"/>
          </p:nvPr>
        </p:nvSpPr>
        <p:spPr>
          <a:xfrm>
            <a:off x="368299" y="1647111"/>
            <a:ext cx="3912516" cy="4365835"/>
          </a:xfrm>
        </p:spPr>
        <p:txBody>
          <a:bodyPr/>
          <a:lstStyle>
            <a:lvl1pPr marL="176213" indent="-176213">
              <a:lnSpc>
                <a:spcPts val="1650"/>
              </a:lnSpc>
              <a:spcBef>
                <a:spcPts val="900"/>
              </a:spcBef>
              <a:buClr>
                <a:srgbClr val="41748D"/>
              </a:buClr>
              <a:buSzPct val="104000"/>
              <a:buFont typeface="Wingdings" charset="2"/>
              <a:buChar char="§"/>
              <a:defRPr sz="1500">
                <a:solidFill>
                  <a:srgbClr val="606060"/>
                </a:solidFill>
                <a:latin typeface="Calibri"/>
                <a:cs typeface="Calibri"/>
              </a:defRPr>
            </a:lvl1pPr>
            <a:lvl2pPr marL="384572" indent="-171450">
              <a:lnSpc>
                <a:spcPts val="1650"/>
              </a:lnSpc>
              <a:spcBef>
                <a:spcPts val="450"/>
              </a:spcBef>
              <a:buClr>
                <a:srgbClr val="606060"/>
              </a:buClr>
              <a:buSzPct val="100000"/>
              <a:buFont typeface="Arial" pitchFamily="34" charset="0"/>
              <a:buChar char="•"/>
              <a:tabLst/>
              <a:defRPr sz="1350">
                <a:solidFill>
                  <a:srgbClr val="606060"/>
                </a:solidFill>
                <a:latin typeface="Calibri"/>
                <a:cs typeface="Calibri"/>
              </a:defRPr>
            </a:lvl2pPr>
            <a:lvl3pPr marL="646510" indent="-126206">
              <a:lnSpc>
                <a:spcPts val="1650"/>
              </a:lnSpc>
              <a:spcBef>
                <a:spcPts val="225"/>
              </a:spcBef>
              <a:buFont typeface="Courier New" pitchFamily="49" charset="0"/>
              <a:buChar char="o"/>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Calibri" pitchFamily="34" charset="0"/>
                <a:cs typeface="Calibri" pitchFamily="34" charset="0"/>
              </a:defRPr>
            </a:lvl4pPr>
            <a:lvl5pPr marL="1114425" indent="-171450">
              <a:lnSpc>
                <a:spcPts val="1650"/>
              </a:lnSpc>
              <a:spcBef>
                <a:spcPts val="225"/>
              </a:spcBef>
              <a:defRPr sz="1350">
                <a:solidFill>
                  <a:srgbClr val="606060"/>
                </a:solidFill>
                <a:latin typeface="Microsoft Sans Serif"/>
                <a:cs typeface="Microsoft Sans Serif"/>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7"/>
          </p:nvPr>
        </p:nvSpPr>
        <p:spPr>
          <a:xfrm>
            <a:off x="4837784" y="1647111"/>
            <a:ext cx="3912516" cy="4365835"/>
          </a:xfrm>
        </p:spPr>
        <p:txBody>
          <a:bodyPr/>
          <a:lstStyle>
            <a:lvl1pPr marL="176213" indent="-176213">
              <a:lnSpc>
                <a:spcPts val="1650"/>
              </a:lnSpc>
              <a:spcBef>
                <a:spcPts val="900"/>
              </a:spcBef>
              <a:buClr>
                <a:srgbClr val="41748D"/>
              </a:buClr>
              <a:buSzPct val="104000"/>
              <a:buFont typeface="Wingdings" charset="2"/>
              <a:buChar char="§"/>
              <a:defRPr sz="1500">
                <a:solidFill>
                  <a:srgbClr val="606060"/>
                </a:solidFill>
                <a:latin typeface="Calibri"/>
                <a:cs typeface="Calibri"/>
              </a:defRPr>
            </a:lvl1pPr>
            <a:lvl2pPr marL="384572" indent="-171450">
              <a:lnSpc>
                <a:spcPts val="1650"/>
              </a:lnSpc>
              <a:spcBef>
                <a:spcPts val="450"/>
              </a:spcBef>
              <a:buClr>
                <a:srgbClr val="606060"/>
              </a:buClr>
              <a:buSzPct val="100000"/>
              <a:buFont typeface="Arial" pitchFamily="34" charset="0"/>
              <a:buChar char="•"/>
              <a:tabLst/>
              <a:defRPr sz="1350">
                <a:solidFill>
                  <a:srgbClr val="606060"/>
                </a:solidFill>
                <a:latin typeface="Calibri"/>
                <a:cs typeface="Calibri"/>
              </a:defRPr>
            </a:lvl2pPr>
            <a:lvl3pPr marL="646510" indent="-126206">
              <a:lnSpc>
                <a:spcPts val="1650"/>
              </a:lnSpc>
              <a:spcBef>
                <a:spcPts val="225"/>
              </a:spcBef>
              <a:buFont typeface="Courier New" pitchFamily="49" charset="0"/>
              <a:buChar char="o"/>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Calibri" pitchFamily="34" charset="0"/>
                <a:cs typeface="Calibri" pitchFamily="34" charset="0"/>
              </a:defRPr>
            </a:lvl4pPr>
            <a:lvl5pPr marL="1114425" indent="-171450">
              <a:lnSpc>
                <a:spcPts val="1650"/>
              </a:lnSpc>
              <a:spcBef>
                <a:spcPts val="225"/>
              </a:spcBef>
              <a:defRPr sz="1350">
                <a:solidFill>
                  <a:srgbClr val="606060"/>
                </a:solidFill>
                <a:latin typeface="Microsoft Sans Serif"/>
                <a:cs typeface="Microsoft Sans Serif"/>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p:nvPr>
        </p:nvSpPr>
        <p:spPr>
          <a:xfrm>
            <a:off x="368300" y="464928"/>
            <a:ext cx="7772400" cy="47995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17" name="Text Placeholder 2"/>
          <p:cNvSpPr>
            <a:spLocks noGrp="1"/>
          </p:cNvSpPr>
          <p:nvPr>
            <p:ph type="body" sz="quarter" idx="11" hasCustomPrompt="1"/>
          </p:nvPr>
        </p:nvSpPr>
        <p:spPr>
          <a:xfrm>
            <a:off x="368300" y="914402"/>
            <a:ext cx="7777481" cy="352425"/>
          </a:xfrm>
        </p:spPr>
        <p:txBody>
          <a:bodyPr lIns="0" tIns="0" rIns="0" bIns="0"/>
          <a:lstStyle>
            <a:lvl1pPr marL="0" indent="0">
              <a:spcBef>
                <a:spcPts val="0"/>
              </a:spcBef>
              <a:buNone/>
              <a:defRPr sz="1500" b="1" baseline="0">
                <a:solidFill>
                  <a:schemeClr val="accent2"/>
                </a:solidFill>
                <a:latin typeface="Calibri" pitchFamily="34" charset="0"/>
                <a:cs typeface="Calibri" pitchFamily="34" charset="0"/>
              </a:defRPr>
            </a:lvl1pPr>
          </a:lstStyle>
          <a:p>
            <a:pPr lvl="0"/>
            <a:r>
              <a:rPr lang="en-US" dirty="0"/>
              <a:t>SUBTITLE</a:t>
            </a:r>
          </a:p>
        </p:txBody>
      </p:sp>
      <p:sp>
        <p:nvSpPr>
          <p:cNvPr id="14"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030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Numerical Lis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6"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itle 1"/>
          <p:cNvSpPr>
            <a:spLocks noGrp="1"/>
          </p:cNvSpPr>
          <p:nvPr>
            <p:ph type="title"/>
          </p:nvPr>
        </p:nvSpPr>
        <p:spPr>
          <a:xfrm>
            <a:off x="368300" y="464928"/>
            <a:ext cx="7772400" cy="56598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12" name="Content Placeholder 2"/>
          <p:cNvSpPr>
            <a:spLocks noGrp="1"/>
          </p:cNvSpPr>
          <p:nvPr>
            <p:ph idx="1"/>
          </p:nvPr>
        </p:nvSpPr>
        <p:spPr>
          <a:xfrm>
            <a:off x="368299" y="1647111"/>
            <a:ext cx="8393114" cy="4365835"/>
          </a:xfrm>
        </p:spPr>
        <p:txBody>
          <a:bodyPr/>
          <a:lstStyle>
            <a:lvl1pPr marL="260747" indent="-260747">
              <a:lnSpc>
                <a:spcPts val="1650"/>
              </a:lnSpc>
              <a:spcBef>
                <a:spcPts val="900"/>
              </a:spcBef>
              <a:buClr>
                <a:srgbClr val="41748D"/>
              </a:buClr>
              <a:buSzPct val="104000"/>
              <a:buFont typeface="+mj-lt"/>
              <a:buAutoNum type="arabicPeriod"/>
              <a:defRPr sz="1500">
                <a:solidFill>
                  <a:srgbClr val="606060"/>
                </a:solidFill>
                <a:latin typeface="Calibri"/>
                <a:cs typeface="Calibri"/>
              </a:defRPr>
            </a:lvl1pPr>
            <a:lvl2pPr marL="432197" indent="-171450">
              <a:lnSpc>
                <a:spcPts val="1650"/>
              </a:lnSpc>
              <a:spcBef>
                <a:spcPts val="450"/>
              </a:spcBef>
              <a:buClr>
                <a:srgbClr val="606060"/>
              </a:buClr>
              <a:buSzPct val="100000"/>
              <a:buFont typeface="+mj-lt"/>
              <a:buAutoNum type="romanLcPeriod"/>
              <a:tabLst/>
              <a:defRPr sz="1350">
                <a:solidFill>
                  <a:srgbClr val="606060"/>
                </a:solidFill>
                <a:latin typeface="Calibri"/>
                <a:cs typeface="Calibri"/>
              </a:defRPr>
            </a:lvl2pPr>
            <a:lvl3pPr marL="729854" indent="-209550">
              <a:lnSpc>
                <a:spcPts val="1650"/>
              </a:lnSpc>
              <a:spcBef>
                <a:spcPts val="225"/>
              </a:spcBef>
              <a:buFont typeface="+mj-lt"/>
              <a:buAutoNum type="alphaLcPeriod"/>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3"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1"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52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Bios slide">
    <p:spTree>
      <p:nvGrpSpPr>
        <p:cNvPr id="1" name=""/>
        <p:cNvGrpSpPr/>
        <p:nvPr/>
      </p:nvGrpSpPr>
      <p:grpSpPr>
        <a:xfrm>
          <a:off x="0" y="0"/>
          <a:ext cx="0" cy="0"/>
          <a:chOff x="0" y="0"/>
          <a:chExt cx="0" cy="0"/>
        </a:xfrm>
      </p:grpSpPr>
      <p:pic>
        <p:nvPicPr>
          <p:cNvPr id="15"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2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3" name="Text Placeholder 5"/>
          <p:cNvSpPr>
            <a:spLocks noGrp="1"/>
          </p:cNvSpPr>
          <p:nvPr>
            <p:ph type="body" sz="quarter" idx="11" hasCustomPrompt="1"/>
          </p:nvPr>
        </p:nvSpPr>
        <p:spPr>
          <a:xfrm>
            <a:off x="3585486" y="2929147"/>
            <a:ext cx="3327929" cy="246911"/>
          </a:xfrm>
        </p:spPr>
        <p:txBody>
          <a:bodyPr anchor="ctr"/>
          <a:lstStyle>
            <a:lvl1pPr marL="0" indent="0" algn="l">
              <a:buNone/>
              <a:defRPr sz="1350" b="1" baseline="0">
                <a:solidFill>
                  <a:srgbClr val="41748D"/>
                </a:solidFill>
                <a:latin typeface="Calibri" pitchFamily="34" charset="0"/>
                <a:cs typeface="Calibri" pitchFamily="34" charset="0"/>
              </a:defRPr>
            </a:lvl1pPr>
          </a:lstStyle>
          <a:p>
            <a:pPr lvl="0"/>
            <a:r>
              <a:rPr lang="en-US" dirty="0"/>
              <a:t>&lt;NAME&gt;</a:t>
            </a:r>
          </a:p>
        </p:txBody>
      </p:sp>
      <p:cxnSp>
        <p:nvCxnSpPr>
          <p:cNvPr id="24" name="Straight Connector 23"/>
          <p:cNvCxnSpPr/>
          <p:nvPr userDrawn="1"/>
        </p:nvCxnSpPr>
        <p:spPr>
          <a:xfrm>
            <a:off x="3500750" y="2893164"/>
            <a:ext cx="0" cy="1665127"/>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25" name="Picture Placeholder 12"/>
          <p:cNvSpPr>
            <a:spLocks noGrp="1"/>
          </p:cNvSpPr>
          <p:nvPr>
            <p:ph type="pic" sz="quarter" idx="12" hasCustomPrompt="1"/>
          </p:nvPr>
        </p:nvSpPr>
        <p:spPr>
          <a:xfrm>
            <a:off x="2195430" y="2943915"/>
            <a:ext cx="1210990" cy="1598668"/>
          </a:xfrm>
        </p:spPr>
        <p:txBody>
          <a:bodyPr/>
          <a:lstStyle>
            <a:lvl1pPr marL="0" indent="0">
              <a:buNone/>
              <a:defRPr sz="825"/>
            </a:lvl1pPr>
          </a:lstStyle>
          <a:p>
            <a:r>
              <a:rPr lang="en-US" dirty="0"/>
              <a:t>&lt;HEADSHOT&gt;</a:t>
            </a:r>
          </a:p>
        </p:txBody>
      </p:sp>
      <p:sp>
        <p:nvSpPr>
          <p:cNvPr id="26" name="Text Placeholder 14"/>
          <p:cNvSpPr>
            <a:spLocks noGrp="1"/>
          </p:cNvSpPr>
          <p:nvPr>
            <p:ph type="body" sz="quarter" idx="13" hasCustomPrompt="1"/>
          </p:nvPr>
        </p:nvSpPr>
        <p:spPr>
          <a:xfrm>
            <a:off x="3585485" y="3120129"/>
            <a:ext cx="3318934" cy="183512"/>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&lt;TITLE&gt;</a:t>
            </a:r>
          </a:p>
        </p:txBody>
      </p:sp>
      <p:sp>
        <p:nvSpPr>
          <p:cNvPr id="27" name="Text Placeholder 14"/>
          <p:cNvSpPr>
            <a:spLocks noGrp="1"/>
          </p:cNvSpPr>
          <p:nvPr>
            <p:ph type="body" sz="quarter" idx="15" hasCustomPrompt="1"/>
          </p:nvPr>
        </p:nvSpPr>
        <p:spPr>
          <a:xfrm>
            <a:off x="3589717" y="3336257"/>
            <a:ext cx="3318934" cy="201299"/>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&lt;EMAIL&gt;@ebglaw.com</a:t>
            </a:r>
          </a:p>
        </p:txBody>
      </p:sp>
      <p:sp>
        <p:nvSpPr>
          <p:cNvPr id="28" name="Text Placeholder 14"/>
          <p:cNvSpPr>
            <a:spLocks noGrp="1"/>
          </p:cNvSpPr>
          <p:nvPr>
            <p:ph type="body" sz="quarter" idx="16" hasCustomPrompt="1"/>
          </p:nvPr>
        </p:nvSpPr>
        <p:spPr>
          <a:xfrm>
            <a:off x="3577018" y="3581191"/>
            <a:ext cx="3335866" cy="190277"/>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&lt;PHONE&gt;</a:t>
            </a:r>
          </a:p>
        </p:txBody>
      </p:sp>
    </p:spTree>
    <p:extLst>
      <p:ext uri="{BB962C8B-B14F-4D97-AF65-F5344CB8AC3E}">
        <p14:creationId xmlns:p14="http://schemas.microsoft.com/office/powerpoint/2010/main" val="30231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Numerical Lis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6"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2" name="Content Placeholder 2"/>
          <p:cNvSpPr>
            <a:spLocks noGrp="1"/>
          </p:cNvSpPr>
          <p:nvPr>
            <p:ph idx="1"/>
          </p:nvPr>
        </p:nvSpPr>
        <p:spPr>
          <a:xfrm>
            <a:off x="368299" y="1647111"/>
            <a:ext cx="8393114" cy="4365835"/>
          </a:xfrm>
        </p:spPr>
        <p:txBody>
          <a:bodyPr/>
          <a:lstStyle>
            <a:lvl1pPr marL="260747" indent="-260747">
              <a:lnSpc>
                <a:spcPts val="1650"/>
              </a:lnSpc>
              <a:spcBef>
                <a:spcPts val="900"/>
              </a:spcBef>
              <a:buClr>
                <a:srgbClr val="41748D"/>
              </a:buClr>
              <a:buSzPct val="104000"/>
              <a:buFont typeface="+mj-lt"/>
              <a:buAutoNum type="arabicPeriod"/>
              <a:defRPr sz="1500">
                <a:solidFill>
                  <a:srgbClr val="606060"/>
                </a:solidFill>
                <a:latin typeface="Calibri"/>
                <a:cs typeface="Calibri"/>
              </a:defRPr>
            </a:lvl1pPr>
            <a:lvl2pPr marL="432197" indent="-171450">
              <a:lnSpc>
                <a:spcPts val="1650"/>
              </a:lnSpc>
              <a:spcBef>
                <a:spcPts val="450"/>
              </a:spcBef>
              <a:buClr>
                <a:srgbClr val="606060"/>
              </a:buClr>
              <a:buSzPct val="100000"/>
              <a:buFont typeface="+mj-lt"/>
              <a:buAutoNum type="romanLcPeriod"/>
              <a:tabLst/>
              <a:defRPr sz="1350">
                <a:solidFill>
                  <a:srgbClr val="606060"/>
                </a:solidFill>
                <a:latin typeface="Calibri"/>
                <a:cs typeface="Calibri"/>
              </a:defRPr>
            </a:lvl2pPr>
            <a:lvl3pPr marL="729854" indent="-209550">
              <a:lnSpc>
                <a:spcPts val="1650"/>
              </a:lnSpc>
              <a:spcBef>
                <a:spcPts val="225"/>
              </a:spcBef>
              <a:buFont typeface="+mj-lt"/>
              <a:buAutoNum type="alphaLcPeriod"/>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mn-lt"/>
                <a:cs typeface="Microsoft Sans Serif"/>
              </a:defRPr>
            </a:lvl4pPr>
            <a:lvl5pPr marL="1114425" indent="-171450">
              <a:lnSpc>
                <a:spcPts val="1650"/>
              </a:lnSpc>
              <a:spcBef>
                <a:spcPts val="225"/>
              </a:spcBef>
              <a:defRPr sz="1200">
                <a:solidFill>
                  <a:srgbClr val="606060"/>
                </a:solidFill>
                <a:latin typeface="Microsoft Sans Serif"/>
                <a:cs typeface="Microsoft Sans Serif"/>
              </a:defRPr>
            </a:lvl5pPr>
            <a:lvl6pPr>
              <a:defRPr sz="1200"/>
            </a:lvl6pPr>
            <a:lvl7pPr>
              <a:defRPr sz="1200"/>
            </a:lvl7pPr>
            <a:lvl8pPr>
              <a:defRPr sz="1200"/>
            </a:lvl8pPr>
            <a:lvl9pPr marL="2743200" indent="0">
              <a:buNone/>
              <a:defRPr sz="1200"/>
            </a:lvl9pPr>
          </a:lstStyle>
          <a:p>
            <a:pPr lvl="0"/>
            <a:r>
              <a:rPr lang="en-US"/>
              <a:t>Edit Master text styles</a:t>
            </a:r>
          </a:p>
          <a:p>
            <a:pPr lvl="1"/>
            <a:r>
              <a:rPr lang="en-US"/>
              <a:t>Second level</a:t>
            </a:r>
          </a:p>
          <a:p>
            <a:pPr lvl="2"/>
            <a:r>
              <a:rPr lang="en-US"/>
              <a:t>Third level</a:t>
            </a:r>
          </a:p>
        </p:txBody>
      </p:sp>
      <p:sp>
        <p:nvSpPr>
          <p:cNvPr id="13" name="Title 1"/>
          <p:cNvSpPr>
            <a:spLocks noGrp="1"/>
          </p:cNvSpPr>
          <p:nvPr>
            <p:ph type="title"/>
          </p:nvPr>
        </p:nvSpPr>
        <p:spPr>
          <a:xfrm>
            <a:off x="368300" y="464928"/>
            <a:ext cx="7772400" cy="47995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14" name="Text Placeholder 2"/>
          <p:cNvSpPr>
            <a:spLocks noGrp="1"/>
          </p:cNvSpPr>
          <p:nvPr>
            <p:ph type="body" sz="quarter" idx="11" hasCustomPrompt="1"/>
          </p:nvPr>
        </p:nvSpPr>
        <p:spPr>
          <a:xfrm>
            <a:off x="368300" y="914402"/>
            <a:ext cx="7777481" cy="352425"/>
          </a:xfrm>
        </p:spPr>
        <p:txBody>
          <a:bodyPr lIns="0" tIns="0" rIns="0" bIns="0"/>
          <a:lstStyle>
            <a:lvl1pPr marL="0" indent="0">
              <a:spcBef>
                <a:spcPts val="0"/>
              </a:spcBef>
              <a:buNone/>
              <a:defRPr sz="1500" b="1" baseline="0">
                <a:solidFill>
                  <a:schemeClr val="accent2"/>
                </a:solidFill>
                <a:latin typeface="Calibri" pitchFamily="34" charset="0"/>
                <a:cs typeface="Calibri" pitchFamily="34" charset="0"/>
              </a:defRPr>
            </a:lvl1pPr>
          </a:lstStyle>
          <a:p>
            <a:pPr lvl="0"/>
            <a:r>
              <a:rPr lang="en-US" dirty="0"/>
              <a:t>SUBTITLE</a:t>
            </a:r>
          </a:p>
        </p:txBody>
      </p:sp>
      <p:sp>
        <p:nvSpPr>
          <p:cNvPr id="1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5"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045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6"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itle 1"/>
          <p:cNvSpPr>
            <a:spLocks noGrp="1"/>
          </p:cNvSpPr>
          <p:nvPr>
            <p:ph type="title"/>
          </p:nvPr>
        </p:nvSpPr>
        <p:spPr>
          <a:xfrm>
            <a:off x="368300" y="464928"/>
            <a:ext cx="7772400" cy="56598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9"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11" name="Content Placeholder 2"/>
          <p:cNvSpPr>
            <a:spLocks noGrp="1"/>
          </p:cNvSpPr>
          <p:nvPr>
            <p:ph idx="1"/>
          </p:nvPr>
        </p:nvSpPr>
        <p:spPr>
          <a:xfrm>
            <a:off x="368299" y="1647111"/>
            <a:ext cx="8393114" cy="4365835"/>
          </a:xfrm>
        </p:spPr>
        <p:txBody>
          <a:bodyPr/>
          <a:lstStyle>
            <a:lvl1pPr marL="260747" indent="-260747">
              <a:lnSpc>
                <a:spcPts val="1650"/>
              </a:lnSpc>
              <a:spcBef>
                <a:spcPts val="900"/>
              </a:spcBef>
              <a:buClr>
                <a:srgbClr val="41748D"/>
              </a:buClr>
              <a:buSzPct val="104000"/>
              <a:buFont typeface="+mj-lt"/>
              <a:buAutoNum type="arabicPeriod"/>
              <a:defRPr sz="1500">
                <a:solidFill>
                  <a:srgbClr val="606060"/>
                </a:solidFill>
                <a:latin typeface="Calibri"/>
                <a:cs typeface="Calibri"/>
              </a:defRPr>
            </a:lvl1pPr>
            <a:lvl2pPr marL="432197" indent="-171450">
              <a:lnSpc>
                <a:spcPts val="1650"/>
              </a:lnSpc>
              <a:spcBef>
                <a:spcPts val="450"/>
              </a:spcBef>
              <a:buClr>
                <a:srgbClr val="606060"/>
              </a:buClr>
              <a:buSzPct val="100000"/>
              <a:buFont typeface="+mj-lt"/>
              <a:buAutoNum type="romanLcPeriod"/>
              <a:tabLst/>
              <a:defRPr sz="1350">
                <a:solidFill>
                  <a:srgbClr val="606060"/>
                </a:solidFill>
                <a:latin typeface="Calibri"/>
                <a:cs typeface="Calibri"/>
              </a:defRPr>
            </a:lvl2pPr>
            <a:lvl3pPr marL="729854" indent="-209550">
              <a:lnSpc>
                <a:spcPts val="1650"/>
              </a:lnSpc>
              <a:spcBef>
                <a:spcPts val="225"/>
              </a:spcBef>
              <a:buFont typeface="+mj-lt"/>
              <a:buAutoNum type="alphaLcPeriod"/>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pic>
        <p:nvPicPr>
          <p:cNvPr id="12"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614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6"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2" name="Title 1"/>
          <p:cNvSpPr>
            <a:spLocks noGrp="1"/>
          </p:cNvSpPr>
          <p:nvPr>
            <p:ph type="title"/>
          </p:nvPr>
        </p:nvSpPr>
        <p:spPr>
          <a:xfrm>
            <a:off x="368300" y="464928"/>
            <a:ext cx="7772400" cy="47995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sp>
        <p:nvSpPr>
          <p:cNvPr id="13" name="Text Placeholder 2"/>
          <p:cNvSpPr>
            <a:spLocks noGrp="1"/>
          </p:cNvSpPr>
          <p:nvPr>
            <p:ph type="body" sz="quarter" idx="11" hasCustomPrompt="1"/>
          </p:nvPr>
        </p:nvSpPr>
        <p:spPr>
          <a:xfrm>
            <a:off x="368300" y="914402"/>
            <a:ext cx="7777481" cy="352425"/>
          </a:xfrm>
        </p:spPr>
        <p:txBody>
          <a:bodyPr lIns="0" tIns="0" rIns="0" bIns="0"/>
          <a:lstStyle>
            <a:lvl1pPr marL="0" indent="0">
              <a:spcBef>
                <a:spcPts val="0"/>
              </a:spcBef>
              <a:buNone/>
              <a:defRPr sz="1500" b="1" baseline="0">
                <a:solidFill>
                  <a:schemeClr val="accent2"/>
                </a:solidFill>
                <a:latin typeface="Calibri" pitchFamily="34" charset="0"/>
                <a:cs typeface="Calibri" pitchFamily="34" charset="0"/>
              </a:defRPr>
            </a:lvl1pPr>
          </a:lstStyle>
          <a:p>
            <a:pPr lvl="0"/>
            <a:r>
              <a:rPr lang="en-US" dirty="0"/>
              <a:t>SUBTITLE</a:t>
            </a:r>
          </a:p>
        </p:txBody>
      </p:sp>
      <p:sp>
        <p:nvSpPr>
          <p:cNvPr id="1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10" name="Content Placeholder 2"/>
          <p:cNvSpPr>
            <a:spLocks noGrp="1"/>
          </p:cNvSpPr>
          <p:nvPr>
            <p:ph idx="1"/>
          </p:nvPr>
        </p:nvSpPr>
        <p:spPr>
          <a:xfrm>
            <a:off x="368299" y="1647111"/>
            <a:ext cx="8393114" cy="4365835"/>
          </a:xfrm>
        </p:spPr>
        <p:txBody>
          <a:bodyPr/>
          <a:lstStyle>
            <a:lvl1pPr marL="260747" indent="-260747">
              <a:lnSpc>
                <a:spcPts val="1650"/>
              </a:lnSpc>
              <a:spcBef>
                <a:spcPts val="900"/>
              </a:spcBef>
              <a:buClr>
                <a:srgbClr val="41748D"/>
              </a:buClr>
              <a:buSzPct val="104000"/>
              <a:buFont typeface="+mj-lt"/>
              <a:buAutoNum type="arabicPeriod"/>
              <a:defRPr sz="1500">
                <a:solidFill>
                  <a:srgbClr val="606060"/>
                </a:solidFill>
                <a:latin typeface="Calibri"/>
                <a:cs typeface="Calibri"/>
              </a:defRPr>
            </a:lvl1pPr>
            <a:lvl2pPr marL="432197" indent="-171450">
              <a:lnSpc>
                <a:spcPts val="1650"/>
              </a:lnSpc>
              <a:spcBef>
                <a:spcPts val="450"/>
              </a:spcBef>
              <a:buClr>
                <a:srgbClr val="606060"/>
              </a:buClr>
              <a:buSzPct val="100000"/>
              <a:buFont typeface="+mj-lt"/>
              <a:buAutoNum type="romanLcPeriod"/>
              <a:tabLst/>
              <a:defRPr sz="1350">
                <a:solidFill>
                  <a:srgbClr val="606060"/>
                </a:solidFill>
                <a:latin typeface="Calibri"/>
                <a:cs typeface="Calibri"/>
              </a:defRPr>
            </a:lvl2pPr>
            <a:lvl3pPr marL="729854" indent="-209550">
              <a:lnSpc>
                <a:spcPts val="1650"/>
              </a:lnSpc>
              <a:spcBef>
                <a:spcPts val="225"/>
              </a:spcBef>
              <a:buFont typeface="+mj-lt"/>
              <a:buAutoNum type="alphaLcPeriod"/>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1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no line">
    <p:spTree>
      <p:nvGrpSpPr>
        <p:cNvPr id="1" name=""/>
        <p:cNvGrpSpPr/>
        <p:nvPr/>
      </p:nvGrpSpPr>
      <p:grpSpPr>
        <a:xfrm>
          <a:off x="0" y="0"/>
          <a:ext cx="0" cy="0"/>
          <a:chOff x="0" y="0"/>
          <a:chExt cx="0" cy="0"/>
        </a:xfrm>
      </p:grpSpPr>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a:t>
            </a:r>
            <a:r>
              <a:rPr lang="en-US" sz="450" baseline="0" dirty="0">
                <a:solidFill>
                  <a:srgbClr val="EBB02C"/>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1" name="Title 1"/>
          <p:cNvSpPr>
            <a:spLocks noGrp="1"/>
          </p:cNvSpPr>
          <p:nvPr>
            <p:ph type="title"/>
          </p:nvPr>
        </p:nvSpPr>
        <p:spPr>
          <a:xfrm>
            <a:off x="368300" y="464928"/>
            <a:ext cx="7772400" cy="565982"/>
          </a:xfrm>
        </p:spPr>
        <p:txBody>
          <a:bodyPr lIns="0" tIns="0" rIns="0" bIns="0" anchor="t"/>
          <a:lstStyle>
            <a:lvl1pPr algn="l">
              <a:lnSpc>
                <a:spcPts val="2655"/>
              </a:lnSpc>
              <a:defRPr sz="2400" b="1">
                <a:solidFill>
                  <a:srgbClr val="41748D"/>
                </a:solidFill>
                <a:latin typeface="Calibri"/>
                <a:cs typeface="Calibri"/>
              </a:defRPr>
            </a:lvl1pPr>
          </a:lstStyle>
          <a:p>
            <a:r>
              <a:rPr lang="en-US" dirty="0"/>
              <a:t>Click to edit Master title style</a:t>
            </a:r>
          </a:p>
        </p:txBody>
      </p:sp>
      <p:sp>
        <p:nvSpPr>
          <p:cNvPr id="9"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12" name="Content Placeholder 2"/>
          <p:cNvSpPr>
            <a:spLocks noGrp="1"/>
          </p:cNvSpPr>
          <p:nvPr>
            <p:ph idx="1"/>
          </p:nvPr>
        </p:nvSpPr>
        <p:spPr>
          <a:xfrm>
            <a:off x="368299" y="1647111"/>
            <a:ext cx="8393114" cy="4365835"/>
          </a:xfrm>
        </p:spPr>
        <p:txBody>
          <a:bodyPr/>
          <a:lstStyle>
            <a:lvl1pPr marL="260747" indent="-260747">
              <a:lnSpc>
                <a:spcPts val="1650"/>
              </a:lnSpc>
              <a:spcBef>
                <a:spcPts val="900"/>
              </a:spcBef>
              <a:buClr>
                <a:srgbClr val="41748D"/>
              </a:buClr>
              <a:buSzPct val="104000"/>
              <a:buFont typeface="+mj-lt"/>
              <a:buAutoNum type="arabicPeriod"/>
              <a:defRPr sz="1500">
                <a:solidFill>
                  <a:srgbClr val="606060"/>
                </a:solidFill>
                <a:latin typeface="Calibri"/>
                <a:cs typeface="Calibri"/>
              </a:defRPr>
            </a:lvl1pPr>
            <a:lvl2pPr marL="432197" indent="-171450">
              <a:lnSpc>
                <a:spcPts val="1650"/>
              </a:lnSpc>
              <a:spcBef>
                <a:spcPts val="450"/>
              </a:spcBef>
              <a:buClr>
                <a:srgbClr val="606060"/>
              </a:buClr>
              <a:buSzPct val="100000"/>
              <a:buFont typeface="+mj-lt"/>
              <a:buAutoNum type="romanLcPeriod"/>
              <a:tabLst/>
              <a:defRPr sz="1350">
                <a:solidFill>
                  <a:srgbClr val="606060"/>
                </a:solidFill>
                <a:latin typeface="Calibri"/>
                <a:cs typeface="Calibri"/>
              </a:defRPr>
            </a:lvl2pPr>
            <a:lvl3pPr marL="729854" indent="-209550">
              <a:lnSpc>
                <a:spcPts val="1650"/>
              </a:lnSpc>
              <a:spcBef>
                <a:spcPts val="225"/>
              </a:spcBef>
              <a:buFont typeface="+mj-lt"/>
              <a:buAutoNum type="alphaLcPeriod"/>
              <a:defRPr sz="1200" baseline="0">
                <a:solidFill>
                  <a:srgbClr val="606060"/>
                </a:solidFill>
                <a:latin typeface="Calibri"/>
                <a:cs typeface="Calibri"/>
              </a:defRPr>
            </a:lvl3pPr>
            <a:lvl4pPr marL="896541" indent="-171450">
              <a:lnSpc>
                <a:spcPts val="1650"/>
              </a:lnSpc>
              <a:spcBef>
                <a:spcPts val="225"/>
              </a:spcBef>
              <a:defRPr sz="1200">
                <a:solidFill>
                  <a:srgbClr val="606060"/>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24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Color-Box-Layout">
    <p:spTree>
      <p:nvGrpSpPr>
        <p:cNvPr id="1" name=""/>
        <p:cNvGrpSpPr/>
        <p:nvPr/>
      </p:nvGrpSpPr>
      <p:grpSpPr>
        <a:xfrm>
          <a:off x="0" y="0"/>
          <a:ext cx="0" cy="0"/>
          <a:chOff x="0" y="0"/>
          <a:chExt cx="0" cy="0"/>
        </a:xfrm>
      </p:grpSpPr>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11" name="Title 1"/>
          <p:cNvSpPr>
            <a:spLocks noGrp="1"/>
          </p:cNvSpPr>
          <p:nvPr>
            <p:ph type="title"/>
          </p:nvPr>
        </p:nvSpPr>
        <p:spPr>
          <a:xfrm>
            <a:off x="374424" y="467610"/>
            <a:ext cx="8576624" cy="565982"/>
          </a:xfrm>
        </p:spPr>
        <p:txBody>
          <a:bodyPr lIns="0" tIns="0" rIns="0" bIns="0" anchor="t"/>
          <a:lstStyle>
            <a:lvl1pPr algn="l">
              <a:lnSpc>
                <a:spcPts val="2655"/>
              </a:lnSpc>
              <a:defRPr sz="2400" b="1">
                <a:solidFill>
                  <a:srgbClr val="41748D"/>
                </a:solidFill>
                <a:latin typeface="Calibri"/>
                <a:cs typeface="Calibri"/>
              </a:defRPr>
            </a:lvl1pPr>
          </a:lstStyle>
          <a:p>
            <a:r>
              <a:rPr lang="en-US" dirty="0"/>
              <a:t>Click to edit Master title style</a:t>
            </a: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56053"/>
            <a:ext cx="9143126" cy="4897730"/>
          </a:xfrm>
          <a:prstGeom prst="rect">
            <a:avLst/>
          </a:prstGeom>
        </p:spPr>
      </p:pic>
      <p:sp>
        <p:nvSpPr>
          <p:cNvPr id="6" name="Rectangle 5"/>
          <p:cNvSpPr/>
          <p:nvPr userDrawn="1"/>
        </p:nvSpPr>
        <p:spPr bwMode="auto">
          <a:xfrm>
            <a:off x="1" y="1259946"/>
            <a:ext cx="2266769" cy="4890030"/>
          </a:xfrm>
          <a:prstGeom prst="rect">
            <a:avLst/>
          </a:prstGeom>
          <a:solidFill>
            <a:srgbClr val="41748D">
              <a:alpha val="85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2" name="Rectangle 11"/>
          <p:cNvSpPr/>
          <p:nvPr userDrawn="1"/>
        </p:nvSpPr>
        <p:spPr bwMode="auto">
          <a:xfrm>
            <a:off x="2268938" y="1259946"/>
            <a:ext cx="2297430" cy="4890029"/>
          </a:xfrm>
          <a:prstGeom prst="rect">
            <a:avLst/>
          </a:prstGeom>
          <a:solidFill>
            <a:srgbClr val="FFC055">
              <a:alpha val="74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3" name="Rectangle 12"/>
          <p:cNvSpPr/>
          <p:nvPr userDrawn="1"/>
        </p:nvSpPr>
        <p:spPr bwMode="auto">
          <a:xfrm>
            <a:off x="4568535" y="1259946"/>
            <a:ext cx="2296664" cy="4890029"/>
          </a:xfrm>
          <a:prstGeom prst="rect">
            <a:avLst/>
          </a:prstGeom>
          <a:solidFill>
            <a:srgbClr val="1E4C62">
              <a:alpha val="67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4" name="Rectangle 13"/>
          <p:cNvSpPr/>
          <p:nvPr userDrawn="1"/>
        </p:nvSpPr>
        <p:spPr bwMode="auto">
          <a:xfrm>
            <a:off x="6865199" y="1259946"/>
            <a:ext cx="2277927" cy="4890470"/>
          </a:xfrm>
          <a:prstGeom prst="rect">
            <a:avLst/>
          </a:prstGeom>
          <a:solidFill>
            <a:srgbClr val="595959">
              <a:alpha val="74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5" name="Content Placeholder 2"/>
          <p:cNvSpPr>
            <a:spLocks noGrp="1"/>
          </p:cNvSpPr>
          <p:nvPr>
            <p:ph idx="1"/>
          </p:nvPr>
        </p:nvSpPr>
        <p:spPr>
          <a:xfrm>
            <a:off x="176165" y="1423046"/>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0"/>
          </p:nvPr>
        </p:nvSpPr>
        <p:spPr>
          <a:xfrm>
            <a:off x="2407748" y="1386492"/>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2"/>
          <p:cNvSpPr>
            <a:spLocks noGrp="1"/>
          </p:cNvSpPr>
          <p:nvPr>
            <p:ph idx="11"/>
          </p:nvPr>
        </p:nvSpPr>
        <p:spPr>
          <a:xfrm>
            <a:off x="4739039" y="1386492"/>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idx="12"/>
          </p:nvPr>
        </p:nvSpPr>
        <p:spPr>
          <a:xfrm>
            <a:off x="7062414" y="1400311"/>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20"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21"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a:t>
            </a:r>
            <a:r>
              <a:rPr lang="en-US" sz="450" baseline="0" dirty="0">
                <a:solidFill>
                  <a:srgbClr val="EBB02C"/>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22"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23"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5"/>
          <p:cNvSpPr>
            <a:spLocks noChangeShapeType="1"/>
          </p:cNvSpPr>
          <p:nvPr userDrawn="1"/>
        </p:nvSpPr>
        <p:spPr bwMode="auto">
          <a:xfrm>
            <a:off x="368301" y="1146602"/>
            <a:ext cx="83947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sz="1800" dirty="0"/>
          </a:p>
        </p:txBody>
      </p:sp>
    </p:spTree>
    <p:extLst>
      <p:ext uri="{BB962C8B-B14F-4D97-AF65-F5344CB8AC3E}">
        <p14:creationId xmlns:p14="http://schemas.microsoft.com/office/powerpoint/2010/main" val="2614152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Color-Box-Layout-no-line">
    <p:spTree>
      <p:nvGrpSpPr>
        <p:cNvPr id="1" name=""/>
        <p:cNvGrpSpPr/>
        <p:nvPr/>
      </p:nvGrpSpPr>
      <p:grpSpPr>
        <a:xfrm>
          <a:off x="0" y="0"/>
          <a:ext cx="0" cy="0"/>
          <a:chOff x="0" y="0"/>
          <a:chExt cx="0" cy="0"/>
        </a:xfrm>
      </p:grpSpPr>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56053"/>
            <a:ext cx="9143126" cy="4897730"/>
          </a:xfrm>
          <a:prstGeom prst="rect">
            <a:avLst/>
          </a:prstGeom>
        </p:spPr>
      </p:pic>
      <p:sp>
        <p:nvSpPr>
          <p:cNvPr id="6" name="Rectangle 5"/>
          <p:cNvSpPr/>
          <p:nvPr userDrawn="1"/>
        </p:nvSpPr>
        <p:spPr bwMode="auto">
          <a:xfrm>
            <a:off x="1" y="1259946"/>
            <a:ext cx="2266769" cy="4890030"/>
          </a:xfrm>
          <a:prstGeom prst="rect">
            <a:avLst/>
          </a:prstGeom>
          <a:solidFill>
            <a:srgbClr val="41748D">
              <a:alpha val="85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2" name="Rectangle 11"/>
          <p:cNvSpPr/>
          <p:nvPr userDrawn="1"/>
        </p:nvSpPr>
        <p:spPr bwMode="auto">
          <a:xfrm>
            <a:off x="2268938" y="1259946"/>
            <a:ext cx="2297430" cy="4890029"/>
          </a:xfrm>
          <a:prstGeom prst="rect">
            <a:avLst/>
          </a:prstGeom>
          <a:solidFill>
            <a:srgbClr val="FFC055">
              <a:alpha val="74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3" name="Rectangle 12"/>
          <p:cNvSpPr/>
          <p:nvPr userDrawn="1"/>
        </p:nvSpPr>
        <p:spPr bwMode="auto">
          <a:xfrm>
            <a:off x="4568535" y="1259946"/>
            <a:ext cx="2296664" cy="4890029"/>
          </a:xfrm>
          <a:prstGeom prst="rect">
            <a:avLst/>
          </a:prstGeom>
          <a:solidFill>
            <a:srgbClr val="1E4C62">
              <a:alpha val="67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4" name="Rectangle 13"/>
          <p:cNvSpPr/>
          <p:nvPr userDrawn="1"/>
        </p:nvSpPr>
        <p:spPr bwMode="auto">
          <a:xfrm>
            <a:off x="6865199" y="1259946"/>
            <a:ext cx="2277927" cy="4890470"/>
          </a:xfrm>
          <a:prstGeom prst="rect">
            <a:avLst/>
          </a:prstGeom>
          <a:solidFill>
            <a:srgbClr val="595959">
              <a:alpha val="74000"/>
            </a:srgbClr>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5" name="Content Placeholder 2"/>
          <p:cNvSpPr>
            <a:spLocks noGrp="1"/>
          </p:cNvSpPr>
          <p:nvPr>
            <p:ph idx="1"/>
          </p:nvPr>
        </p:nvSpPr>
        <p:spPr>
          <a:xfrm>
            <a:off x="176165" y="1423046"/>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0"/>
          </p:nvPr>
        </p:nvSpPr>
        <p:spPr>
          <a:xfrm>
            <a:off x="2407748" y="1386492"/>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2"/>
          <p:cNvSpPr>
            <a:spLocks noGrp="1"/>
          </p:cNvSpPr>
          <p:nvPr>
            <p:ph idx="11"/>
          </p:nvPr>
        </p:nvSpPr>
        <p:spPr>
          <a:xfrm>
            <a:off x="4739039" y="1386492"/>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idx="12"/>
          </p:nvPr>
        </p:nvSpPr>
        <p:spPr>
          <a:xfrm>
            <a:off x="7062414" y="1400311"/>
            <a:ext cx="1995970" cy="4609214"/>
          </a:xfrm>
        </p:spPr>
        <p:txBody>
          <a:bodyPr/>
          <a:lstStyle>
            <a:lvl1pPr marL="0" indent="0">
              <a:lnSpc>
                <a:spcPts val="1650"/>
              </a:lnSpc>
              <a:spcBef>
                <a:spcPts val="900"/>
              </a:spcBef>
              <a:buClr>
                <a:srgbClr val="41748D"/>
              </a:buClr>
              <a:buSzPct val="104000"/>
              <a:buFont typeface="+mj-lt"/>
              <a:buNone/>
              <a:defRPr sz="1500">
                <a:solidFill>
                  <a:schemeClr val="bg1"/>
                </a:solidFill>
                <a:latin typeface="Calibri"/>
                <a:cs typeface="Calibri"/>
              </a:defRPr>
            </a:lvl1pPr>
            <a:lvl2pPr marL="432197" indent="-171450">
              <a:lnSpc>
                <a:spcPts val="1650"/>
              </a:lnSpc>
              <a:spcBef>
                <a:spcPts val="450"/>
              </a:spcBef>
              <a:buClr>
                <a:schemeClr val="bg1"/>
              </a:buClr>
              <a:buSzPct val="100000"/>
              <a:buFont typeface="+mj-lt"/>
              <a:buAutoNum type="arabicPeriod"/>
              <a:tabLst/>
              <a:defRPr sz="1350">
                <a:solidFill>
                  <a:schemeClr val="bg1"/>
                </a:solidFill>
                <a:latin typeface="Calibri"/>
                <a:cs typeface="Calibri"/>
              </a:defRPr>
            </a:lvl2pPr>
            <a:lvl3pPr marL="729854" indent="-209550">
              <a:lnSpc>
                <a:spcPts val="1650"/>
              </a:lnSpc>
              <a:spcBef>
                <a:spcPts val="225"/>
              </a:spcBef>
              <a:buFont typeface="+mj-lt"/>
              <a:buAutoNum type="alphaLcPeriod"/>
              <a:defRPr sz="1200" baseline="0">
                <a:solidFill>
                  <a:schemeClr val="bg1"/>
                </a:solidFill>
                <a:latin typeface="Calibri"/>
                <a:cs typeface="Calibri"/>
              </a:defRPr>
            </a:lvl3pPr>
            <a:lvl4pPr marL="896541" indent="-171450">
              <a:lnSpc>
                <a:spcPts val="1650"/>
              </a:lnSpc>
              <a:spcBef>
                <a:spcPts val="225"/>
              </a:spcBef>
              <a:defRPr sz="1200">
                <a:solidFill>
                  <a:schemeClr val="bg1"/>
                </a:solidFill>
                <a:latin typeface="+mn-lt"/>
                <a:cs typeface="Microsoft Sans Serif"/>
              </a:defRPr>
            </a:lvl4pPr>
            <a:lvl5pPr marL="1114425" indent="-171450">
              <a:lnSpc>
                <a:spcPts val="1650"/>
              </a:lnSpc>
              <a:spcBef>
                <a:spcPts val="225"/>
              </a:spcBef>
              <a:defRPr sz="1200">
                <a:solidFill>
                  <a:srgbClr val="606060"/>
                </a:solidFill>
                <a:latin typeface="+mn-lt"/>
                <a:cs typeface="Calibri" pitchFamily="34" charset="0"/>
              </a:defRPr>
            </a:lvl5pPr>
            <a:lvl6pPr>
              <a:defRPr sz="1200"/>
            </a:lvl6pPr>
            <a:lvl7pPr marL="2057400" indent="0">
              <a:buNone/>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20"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21"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a:t>
            </a:r>
            <a:r>
              <a:rPr lang="en-US" sz="450" baseline="0" dirty="0">
                <a:solidFill>
                  <a:srgbClr val="EBB02C"/>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22"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3" name="Title 1"/>
          <p:cNvSpPr>
            <a:spLocks noGrp="1"/>
          </p:cNvSpPr>
          <p:nvPr>
            <p:ph type="title"/>
          </p:nvPr>
        </p:nvSpPr>
        <p:spPr>
          <a:xfrm>
            <a:off x="374424" y="465833"/>
            <a:ext cx="8576624" cy="565982"/>
          </a:xfrm>
        </p:spPr>
        <p:txBody>
          <a:bodyPr lIns="0" tIns="0" rIns="0" bIns="0" anchor="t"/>
          <a:lstStyle>
            <a:lvl1pPr algn="l">
              <a:lnSpc>
                <a:spcPts val="2655"/>
              </a:lnSpc>
              <a:defRPr sz="2400" b="1">
                <a:solidFill>
                  <a:srgbClr val="41748D"/>
                </a:solidFill>
                <a:latin typeface="Calibri"/>
                <a:cs typeface="Calibri"/>
              </a:defRPr>
            </a:lvl1pPr>
          </a:lstStyle>
          <a:p>
            <a:r>
              <a:rPr lang="en-US"/>
              <a:t>Click to edit Master title style</a:t>
            </a:r>
            <a:endParaRPr lang="en-US" dirty="0"/>
          </a:p>
        </p:txBody>
      </p:sp>
      <p:pic>
        <p:nvPicPr>
          <p:cNvPr id="2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95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_0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415693-E2CB-4DB4-B07C-2F96B0CAB302}"/>
              </a:ext>
            </a:extLst>
          </p:cNvPr>
          <p:cNvSpPr/>
          <p:nvPr userDrawn="1"/>
        </p:nvSpPr>
        <p:spPr>
          <a:xfrm>
            <a:off x="5890847" y="1208455"/>
            <a:ext cx="3246847" cy="4880927"/>
          </a:xfrm>
          <a:prstGeom prst="rect">
            <a:avLst/>
          </a:pr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3830862" y="853531"/>
            <a:ext cx="4178931" cy="5571906"/>
          </a:xfrm>
          <a:prstGeom prst="ellipse">
            <a:avLst/>
          </a:prstGeom>
          <a:solidFill>
            <a:srgbClr val="F3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4091409" y="1208454"/>
            <a:ext cx="3663636"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20" name="Content Placeholder 2">
            <a:extLst>
              <a:ext uri="{FF2B5EF4-FFF2-40B4-BE49-F238E27FC236}">
                <a16:creationId xmlns:a16="http://schemas.microsoft.com/office/drawing/2014/main" id="{509FA0E4-99D6-4C56-A4F3-21015C24D739}"/>
              </a:ext>
            </a:extLst>
          </p:cNvPr>
          <p:cNvSpPr>
            <a:spLocks noGrp="1"/>
          </p:cNvSpPr>
          <p:nvPr>
            <p:ph idx="1" hasCustomPrompt="1"/>
          </p:nvPr>
        </p:nvSpPr>
        <p:spPr>
          <a:xfrm>
            <a:off x="290811" y="1825626"/>
            <a:ext cx="3981229" cy="4575175"/>
          </a:xfrm>
          <a:prstGeom prst="rect">
            <a:avLst/>
          </a:prstGeom>
        </p:spPr>
        <p:txBody>
          <a:bodyPr lIns="0" tIns="0" rIns="0" bIns="0">
            <a:noAutofit/>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 name="Title Placeholder 1">
            <a:extLst>
              <a:ext uri="{FF2B5EF4-FFF2-40B4-BE49-F238E27FC236}">
                <a16:creationId xmlns:a16="http://schemas.microsoft.com/office/drawing/2014/main" id="{19D07322-6F34-42AF-B58B-2DCFD5B10FBD}"/>
              </a:ext>
            </a:extLst>
          </p:cNvPr>
          <p:cNvSpPr>
            <a:spLocks noGrp="1"/>
          </p:cNvSpPr>
          <p:nvPr>
            <p:ph type="title" hasCustomPrompt="1"/>
          </p:nvPr>
        </p:nvSpPr>
        <p:spPr>
          <a:xfrm>
            <a:off x="285750" y="457200"/>
            <a:ext cx="3981229" cy="977902"/>
          </a:xfrm>
          <a:prstGeom prst="rect">
            <a:avLst/>
          </a:prstGeom>
        </p:spPr>
        <p:txBody>
          <a:bodyPr vert="horz" lIns="91440" tIns="45720" rIns="91440" bIns="45720" rtlCol="0" anchor="ctr">
            <a:normAutofit/>
          </a:bodyPr>
          <a:lstStyle>
            <a:lvl1pPr>
              <a:defRPr sz="3000">
                <a:solidFill>
                  <a:srgbClr val="41748D"/>
                </a:solidFill>
              </a:defRPr>
            </a:lvl1pPr>
          </a:lstStyle>
          <a:p>
            <a:r>
              <a:rPr lang="en-US" noProof="0" dirty="0"/>
              <a:t>Click to edit title</a:t>
            </a:r>
          </a:p>
        </p:txBody>
      </p:sp>
      <p:sp>
        <p:nvSpPr>
          <p:cNvPr id="13"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5"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a:t>
            </a:r>
            <a:r>
              <a:rPr lang="en-US" sz="450" baseline="0" dirty="0">
                <a:solidFill>
                  <a:srgbClr val="EBB02C"/>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6"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1"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Tree>
    <p:extLst>
      <p:ext uri="{BB962C8B-B14F-4D97-AF65-F5344CB8AC3E}">
        <p14:creationId xmlns:p14="http://schemas.microsoft.com/office/powerpoint/2010/main" val="2122698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Image_01">
    <p:spTree>
      <p:nvGrpSpPr>
        <p:cNvPr id="1" name=""/>
        <p:cNvGrpSpPr/>
        <p:nvPr/>
      </p:nvGrpSpPr>
      <p:grpSpPr>
        <a:xfrm>
          <a:off x="0" y="0"/>
          <a:ext cx="0" cy="0"/>
          <a:chOff x="0" y="0"/>
          <a:chExt cx="0" cy="0"/>
        </a:xfrm>
      </p:grpSpPr>
      <p:sp>
        <p:nvSpPr>
          <p:cNvPr id="13"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90811" y="1825626"/>
            <a:ext cx="3981229" cy="4575175"/>
          </a:xfrm>
          <a:prstGeom prst="rect">
            <a:avLst/>
          </a:prstGeom>
        </p:spPr>
        <p:txBody>
          <a:bodyPr lIns="0" tIns="0" rIns="0" bIns="0">
            <a:noAutofit/>
          </a:bodyPr>
          <a:lstStyle>
            <a:lvl1pPr marL="257175" indent="-257175">
              <a:buClr>
                <a:schemeClr val="accent1"/>
              </a:buClr>
              <a:buFont typeface="Wingdings" panose="05000000000000000000" pitchFamily="2" charset="2"/>
              <a:buChar char="§"/>
              <a:defRPr sz="1800">
                <a:solidFill>
                  <a:schemeClr val="tx2"/>
                </a:solidFill>
                <a:latin typeface="+mn-lt"/>
              </a:defRPr>
            </a:lvl1pPr>
            <a:lvl2pPr marL="557213" indent="-214313">
              <a:buFont typeface="Arial" panose="020B0604020202020204" pitchFamily="34" charset="0"/>
              <a:buChar char="•"/>
              <a:defRPr sz="1500">
                <a:solidFill>
                  <a:schemeClr val="tx2"/>
                </a:solidFill>
                <a:latin typeface="+mn-lt"/>
              </a:defRPr>
            </a:lvl2pPr>
            <a:lvl3pPr marL="857250" indent="-171450">
              <a:buFont typeface="Courier New" panose="02070309020205020404" pitchFamily="49" charset="0"/>
              <a:buChar char="o"/>
              <a:defRPr sz="1350">
                <a:solidFill>
                  <a:schemeClr val="tx2"/>
                </a:solidFill>
                <a:latin typeface="+mn-lt"/>
              </a:defRPr>
            </a:lvl3pPr>
            <a:lvl4pPr>
              <a:defRPr sz="1200">
                <a:solidFill>
                  <a:schemeClr val="tx2"/>
                </a:solidFill>
                <a:latin typeface="+mn-lt"/>
              </a:defRPr>
            </a:lvl4pPr>
            <a:lvl5pPr>
              <a:defRPr sz="1200">
                <a:solidFill>
                  <a:schemeClr val="tx2"/>
                </a:solidFill>
                <a:latin typeface="+mn-lt"/>
              </a:defRPr>
            </a:lvl5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4413486" y="0"/>
            <a:ext cx="4730515"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alpha val="50000"/>
            </a:schemeClr>
          </a:solidFill>
        </p:spPr>
        <p:txBody>
          <a:bodyPr wrap="square" anchor="ctr">
            <a:noAutofit/>
          </a:bodyPr>
          <a:lstStyle>
            <a:lvl1pPr marL="0" indent="0" algn="ctr">
              <a:buNone/>
              <a:defRPr/>
            </a:lvl1pPr>
          </a:lstStyle>
          <a:p>
            <a:r>
              <a:rPr lang="en-US" noProof="0" dirty="0"/>
              <a:t>Click icon to add picture</a:t>
            </a:r>
          </a:p>
        </p:txBody>
      </p:sp>
      <p:sp>
        <p:nvSpPr>
          <p:cNvPr id="21" name="Title Placeholder 1">
            <a:extLst>
              <a:ext uri="{FF2B5EF4-FFF2-40B4-BE49-F238E27FC236}">
                <a16:creationId xmlns:a16="http://schemas.microsoft.com/office/drawing/2014/main" id="{9EA9A791-0829-4FAD-9AEF-D2E5C13A6828}"/>
              </a:ext>
            </a:extLst>
          </p:cNvPr>
          <p:cNvSpPr>
            <a:spLocks noGrp="1"/>
          </p:cNvSpPr>
          <p:nvPr>
            <p:ph type="title" hasCustomPrompt="1"/>
          </p:nvPr>
        </p:nvSpPr>
        <p:spPr>
          <a:xfrm>
            <a:off x="285750" y="457200"/>
            <a:ext cx="3981229" cy="977902"/>
          </a:xfrm>
          <a:prstGeom prst="rect">
            <a:avLst/>
          </a:prstGeom>
        </p:spPr>
        <p:txBody>
          <a:bodyPr vert="horz" lIns="91440" tIns="45720" rIns="91440" bIns="45720" rtlCol="0" anchor="ctr">
            <a:normAutofit/>
          </a:bodyPr>
          <a:lstStyle>
            <a:lvl1pPr>
              <a:defRPr sz="3000">
                <a:solidFill>
                  <a:schemeClr val="accent1"/>
                </a:solidFill>
              </a:defRPr>
            </a:lvl1pPr>
          </a:lstStyle>
          <a:p>
            <a:r>
              <a:rPr lang="en-US" noProof="0" dirty="0"/>
              <a:t>Click to edit title</a:t>
            </a:r>
          </a:p>
        </p:txBody>
      </p:sp>
      <p:sp>
        <p:nvSpPr>
          <p:cNvPr id="9"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a:t>
            </a:r>
            <a:r>
              <a:rPr lang="en-US" sz="450" baseline="0" dirty="0">
                <a:solidFill>
                  <a:srgbClr val="EBB02C"/>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pic>
        <p:nvPicPr>
          <p:cNvPr id="12"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674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Bio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a:p>
        </p:txBody>
      </p:sp>
      <p:pic>
        <p:nvPicPr>
          <p:cNvPr id="5"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8374981" y="6448427"/>
            <a:ext cx="32995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2019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err="1">
                <a:solidFill>
                  <a:srgbClr val="41748D"/>
                </a:solidFill>
                <a:latin typeface="Calibri"/>
                <a:cs typeface="Calibri"/>
              </a:rPr>
              <a:t>ebglaw.com</a:t>
            </a:r>
            <a:endParaRPr lang="en-US" sz="600" b="1" i="0" dirty="0">
              <a:solidFill>
                <a:srgbClr val="41748D"/>
              </a:solidFill>
              <a:latin typeface="Calibri"/>
              <a:cs typeface="Calibri"/>
            </a:endParaRPr>
          </a:p>
        </p:txBody>
      </p:sp>
      <p:sp>
        <p:nvSpPr>
          <p:cNvPr id="11" name="Text Placeholder 5"/>
          <p:cNvSpPr>
            <a:spLocks noGrp="1"/>
          </p:cNvSpPr>
          <p:nvPr>
            <p:ph type="body" sz="quarter" idx="11" hasCustomPrompt="1"/>
          </p:nvPr>
        </p:nvSpPr>
        <p:spPr>
          <a:xfrm>
            <a:off x="3660795" y="2528189"/>
            <a:ext cx="3327929" cy="246911"/>
          </a:xfrm>
        </p:spPr>
        <p:txBody>
          <a:bodyPr anchor="ctr"/>
          <a:lstStyle>
            <a:lvl1pPr marL="0" indent="0" algn="l">
              <a:buNone/>
              <a:defRPr sz="1350" b="1" baseline="0">
                <a:solidFill>
                  <a:srgbClr val="41748D"/>
                </a:solidFill>
                <a:latin typeface="Calibri" pitchFamily="34" charset="0"/>
                <a:cs typeface="Calibri" pitchFamily="34" charset="0"/>
              </a:defRPr>
            </a:lvl1pPr>
          </a:lstStyle>
          <a:p>
            <a:pPr lvl="0"/>
            <a:r>
              <a:rPr lang="en-US" dirty="0"/>
              <a:t>&lt;NAME&gt;</a:t>
            </a:r>
          </a:p>
        </p:txBody>
      </p:sp>
      <p:cxnSp>
        <p:nvCxnSpPr>
          <p:cNvPr id="12" name="Straight Connector 11"/>
          <p:cNvCxnSpPr/>
          <p:nvPr userDrawn="1"/>
        </p:nvCxnSpPr>
        <p:spPr>
          <a:xfrm>
            <a:off x="3576059" y="2492205"/>
            <a:ext cx="0" cy="1665127"/>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4" name="Picture Placeholder 12"/>
          <p:cNvSpPr>
            <a:spLocks noGrp="1"/>
          </p:cNvSpPr>
          <p:nvPr>
            <p:ph type="pic" sz="quarter" idx="12" hasCustomPrompt="1"/>
          </p:nvPr>
        </p:nvSpPr>
        <p:spPr>
          <a:xfrm>
            <a:off x="2270739" y="2542956"/>
            <a:ext cx="1210990" cy="1598668"/>
          </a:xfrm>
        </p:spPr>
        <p:txBody>
          <a:bodyPr/>
          <a:lstStyle>
            <a:lvl1pPr marL="0" indent="0">
              <a:buNone/>
              <a:defRPr sz="825"/>
            </a:lvl1pPr>
          </a:lstStyle>
          <a:p>
            <a:r>
              <a:rPr lang="en-US" dirty="0"/>
              <a:t>&lt;HEADSHOT&gt;</a:t>
            </a:r>
          </a:p>
        </p:txBody>
      </p:sp>
      <p:sp>
        <p:nvSpPr>
          <p:cNvPr id="15" name="Text Placeholder 14"/>
          <p:cNvSpPr>
            <a:spLocks noGrp="1"/>
          </p:cNvSpPr>
          <p:nvPr>
            <p:ph type="body" sz="quarter" idx="13" hasCustomPrompt="1"/>
          </p:nvPr>
        </p:nvSpPr>
        <p:spPr>
          <a:xfrm>
            <a:off x="3660795" y="2719170"/>
            <a:ext cx="3318934" cy="183512"/>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&lt;TITLE&gt;</a:t>
            </a:r>
          </a:p>
        </p:txBody>
      </p:sp>
      <p:sp>
        <p:nvSpPr>
          <p:cNvPr id="17" name="Text Placeholder 14"/>
          <p:cNvSpPr>
            <a:spLocks noGrp="1"/>
          </p:cNvSpPr>
          <p:nvPr>
            <p:ph type="body" sz="quarter" idx="15" hasCustomPrompt="1"/>
          </p:nvPr>
        </p:nvSpPr>
        <p:spPr>
          <a:xfrm>
            <a:off x="3665027" y="2935298"/>
            <a:ext cx="3318934" cy="201299"/>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&lt;EMAIL&gt;@ebglaw.com</a:t>
            </a:r>
          </a:p>
        </p:txBody>
      </p:sp>
      <p:sp>
        <p:nvSpPr>
          <p:cNvPr id="18" name="Text Placeholder 14"/>
          <p:cNvSpPr>
            <a:spLocks noGrp="1"/>
          </p:cNvSpPr>
          <p:nvPr>
            <p:ph type="body" sz="quarter" idx="16" hasCustomPrompt="1"/>
          </p:nvPr>
        </p:nvSpPr>
        <p:spPr>
          <a:xfrm>
            <a:off x="3652327" y="3180232"/>
            <a:ext cx="3335866" cy="190277"/>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&lt;PHONE&gt;</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16"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Tree>
    <p:extLst>
      <p:ext uri="{BB962C8B-B14F-4D97-AF65-F5344CB8AC3E}">
        <p14:creationId xmlns:p14="http://schemas.microsoft.com/office/powerpoint/2010/main" val="417399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2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3" name="Text Placeholder 5"/>
          <p:cNvSpPr>
            <a:spLocks noGrp="1"/>
          </p:cNvSpPr>
          <p:nvPr>
            <p:ph type="body" sz="quarter" idx="11" hasCustomPrompt="1"/>
          </p:nvPr>
        </p:nvSpPr>
        <p:spPr>
          <a:xfrm>
            <a:off x="3575734" y="1837071"/>
            <a:ext cx="3327929" cy="246911"/>
          </a:xfrm>
        </p:spPr>
        <p:txBody>
          <a:bodyPr anchor="ctr"/>
          <a:lstStyle>
            <a:lvl1pPr marL="0" indent="0" algn="l">
              <a:buNone/>
              <a:defRPr sz="1350" b="1" baseline="0">
                <a:solidFill>
                  <a:srgbClr val="41748D"/>
                </a:solidFill>
                <a:latin typeface="Calibri" pitchFamily="34" charset="0"/>
                <a:cs typeface="Calibri" pitchFamily="34" charset="0"/>
              </a:defRPr>
            </a:lvl1pPr>
          </a:lstStyle>
          <a:p>
            <a:pPr lvl="0"/>
            <a:r>
              <a:rPr lang="en-US" dirty="0"/>
              <a:t>&lt;NAME&gt;</a:t>
            </a:r>
          </a:p>
        </p:txBody>
      </p:sp>
      <p:cxnSp>
        <p:nvCxnSpPr>
          <p:cNvPr id="24" name="Straight Connector 23"/>
          <p:cNvCxnSpPr/>
          <p:nvPr userDrawn="1"/>
        </p:nvCxnSpPr>
        <p:spPr>
          <a:xfrm>
            <a:off x="3490998" y="1801089"/>
            <a:ext cx="0" cy="1665127"/>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25" name="Picture Placeholder 12"/>
          <p:cNvSpPr>
            <a:spLocks noGrp="1"/>
          </p:cNvSpPr>
          <p:nvPr>
            <p:ph type="pic" sz="quarter" idx="12" hasCustomPrompt="1"/>
          </p:nvPr>
        </p:nvSpPr>
        <p:spPr>
          <a:xfrm>
            <a:off x="2185679" y="1851840"/>
            <a:ext cx="1210990" cy="1598668"/>
          </a:xfrm>
        </p:spPr>
        <p:txBody>
          <a:bodyPr/>
          <a:lstStyle>
            <a:lvl1pPr marL="0" indent="0">
              <a:buNone/>
              <a:defRPr sz="825"/>
            </a:lvl1pPr>
          </a:lstStyle>
          <a:p>
            <a:r>
              <a:rPr lang="en-US" dirty="0"/>
              <a:t>&lt;HEADSHOT&gt;</a:t>
            </a:r>
          </a:p>
        </p:txBody>
      </p:sp>
      <p:sp>
        <p:nvSpPr>
          <p:cNvPr id="26" name="Text Placeholder 14"/>
          <p:cNvSpPr>
            <a:spLocks noGrp="1"/>
          </p:cNvSpPr>
          <p:nvPr>
            <p:ph type="body" sz="quarter" idx="13" hasCustomPrompt="1"/>
          </p:nvPr>
        </p:nvSpPr>
        <p:spPr>
          <a:xfrm>
            <a:off x="3575733" y="2028054"/>
            <a:ext cx="3318934" cy="183512"/>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&lt;TITLE&gt;</a:t>
            </a:r>
          </a:p>
        </p:txBody>
      </p:sp>
      <p:sp>
        <p:nvSpPr>
          <p:cNvPr id="27" name="Text Placeholder 14"/>
          <p:cNvSpPr>
            <a:spLocks noGrp="1"/>
          </p:cNvSpPr>
          <p:nvPr>
            <p:ph type="body" sz="quarter" idx="15" hasCustomPrompt="1"/>
          </p:nvPr>
        </p:nvSpPr>
        <p:spPr>
          <a:xfrm>
            <a:off x="3579966" y="2244182"/>
            <a:ext cx="3318934" cy="201299"/>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&lt;EMAIL&gt;@ebglaw.com</a:t>
            </a:r>
          </a:p>
        </p:txBody>
      </p:sp>
      <p:sp>
        <p:nvSpPr>
          <p:cNvPr id="28" name="Text Placeholder 14"/>
          <p:cNvSpPr>
            <a:spLocks noGrp="1"/>
          </p:cNvSpPr>
          <p:nvPr>
            <p:ph type="body" sz="quarter" idx="16" hasCustomPrompt="1"/>
          </p:nvPr>
        </p:nvSpPr>
        <p:spPr>
          <a:xfrm>
            <a:off x="3567267" y="2489116"/>
            <a:ext cx="3335866" cy="190277"/>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&lt;PHONE&gt;</a:t>
            </a:r>
          </a:p>
        </p:txBody>
      </p:sp>
      <p:sp>
        <p:nvSpPr>
          <p:cNvPr id="29" name="Text Placeholder 5"/>
          <p:cNvSpPr>
            <a:spLocks noGrp="1"/>
          </p:cNvSpPr>
          <p:nvPr>
            <p:ph type="body" sz="quarter" idx="17" hasCustomPrompt="1"/>
          </p:nvPr>
        </p:nvSpPr>
        <p:spPr>
          <a:xfrm>
            <a:off x="3580673" y="3995482"/>
            <a:ext cx="3327929" cy="246911"/>
          </a:xfrm>
        </p:spPr>
        <p:txBody>
          <a:bodyPr anchor="ctr"/>
          <a:lstStyle>
            <a:lvl1pPr marL="0" indent="0" algn="l">
              <a:buNone/>
              <a:defRPr sz="1350" b="1" baseline="0">
                <a:solidFill>
                  <a:srgbClr val="41748D"/>
                </a:solidFill>
                <a:latin typeface="Calibri" pitchFamily="34" charset="0"/>
                <a:cs typeface="Calibri" pitchFamily="34" charset="0"/>
              </a:defRPr>
            </a:lvl1pPr>
          </a:lstStyle>
          <a:p>
            <a:pPr lvl="0"/>
            <a:r>
              <a:rPr lang="en-US" dirty="0"/>
              <a:t>&lt;NAME&gt;</a:t>
            </a:r>
          </a:p>
        </p:txBody>
      </p:sp>
      <p:cxnSp>
        <p:nvCxnSpPr>
          <p:cNvPr id="30" name="Straight Connector 29"/>
          <p:cNvCxnSpPr/>
          <p:nvPr userDrawn="1"/>
        </p:nvCxnSpPr>
        <p:spPr>
          <a:xfrm>
            <a:off x="3495937" y="3959498"/>
            <a:ext cx="0" cy="1665127"/>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31" name="Picture Placeholder 12"/>
          <p:cNvSpPr>
            <a:spLocks noGrp="1"/>
          </p:cNvSpPr>
          <p:nvPr>
            <p:ph type="pic" sz="quarter" idx="18" hasCustomPrompt="1"/>
          </p:nvPr>
        </p:nvSpPr>
        <p:spPr>
          <a:xfrm>
            <a:off x="2190618" y="4010249"/>
            <a:ext cx="1210990" cy="1598668"/>
          </a:xfrm>
        </p:spPr>
        <p:txBody>
          <a:bodyPr/>
          <a:lstStyle>
            <a:lvl1pPr marL="0" indent="0">
              <a:buNone/>
              <a:defRPr sz="825"/>
            </a:lvl1pPr>
          </a:lstStyle>
          <a:p>
            <a:r>
              <a:rPr lang="en-US" dirty="0"/>
              <a:t>&lt;HEADSHOT&gt;</a:t>
            </a:r>
          </a:p>
        </p:txBody>
      </p:sp>
      <p:sp>
        <p:nvSpPr>
          <p:cNvPr id="32" name="Text Placeholder 14"/>
          <p:cNvSpPr>
            <a:spLocks noGrp="1"/>
          </p:cNvSpPr>
          <p:nvPr>
            <p:ph type="body" sz="quarter" idx="19" hasCustomPrompt="1"/>
          </p:nvPr>
        </p:nvSpPr>
        <p:spPr>
          <a:xfrm>
            <a:off x="3580673" y="4186463"/>
            <a:ext cx="3318934" cy="183512"/>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&lt;TITLE&gt;</a:t>
            </a:r>
          </a:p>
        </p:txBody>
      </p:sp>
      <p:sp>
        <p:nvSpPr>
          <p:cNvPr id="33" name="Text Placeholder 14"/>
          <p:cNvSpPr>
            <a:spLocks noGrp="1"/>
          </p:cNvSpPr>
          <p:nvPr>
            <p:ph type="body" sz="quarter" idx="20" hasCustomPrompt="1"/>
          </p:nvPr>
        </p:nvSpPr>
        <p:spPr>
          <a:xfrm>
            <a:off x="3584904" y="4402591"/>
            <a:ext cx="3318934" cy="201299"/>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&lt;EMAIL&gt;@ebglaw.com</a:t>
            </a:r>
          </a:p>
        </p:txBody>
      </p:sp>
      <p:sp>
        <p:nvSpPr>
          <p:cNvPr id="34" name="Text Placeholder 14"/>
          <p:cNvSpPr>
            <a:spLocks noGrp="1"/>
          </p:cNvSpPr>
          <p:nvPr>
            <p:ph type="body" sz="quarter" idx="21" hasCustomPrompt="1"/>
          </p:nvPr>
        </p:nvSpPr>
        <p:spPr>
          <a:xfrm>
            <a:off x="3572205" y="4647525"/>
            <a:ext cx="3335866" cy="190277"/>
          </a:xfrm>
        </p:spPr>
        <p:txBody>
          <a:bodyPr/>
          <a:lstStyle>
            <a:lvl1pPr marL="0" indent="0" algn="l">
              <a:buNone/>
              <a:defRPr sz="1200" b="0">
                <a:solidFill>
                  <a:srgbClr val="606060"/>
                </a:solidFill>
                <a:latin typeface="Calibri" pitchFamily="34" charset="0"/>
                <a:cs typeface="Calibri" pitchFamily="34" charset="0"/>
              </a:defRPr>
            </a:lvl1pPr>
          </a:lstStyle>
          <a:p>
            <a:pPr lvl="0"/>
            <a:r>
              <a:rPr lang="de-DE" dirty="0"/>
              <a:t>&lt;PHONE&gt;</a:t>
            </a:r>
          </a:p>
        </p:txBody>
      </p:sp>
      <p:pic>
        <p:nvPicPr>
          <p:cNvPr id="22"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1" name="Text Placeholder 5"/>
          <p:cNvSpPr>
            <a:spLocks noGrp="1"/>
          </p:cNvSpPr>
          <p:nvPr>
            <p:ph type="body" sz="quarter" idx="11" hasCustomPrompt="1"/>
          </p:nvPr>
        </p:nvSpPr>
        <p:spPr>
          <a:xfrm>
            <a:off x="3556808" y="1771934"/>
            <a:ext cx="3273153" cy="289927"/>
          </a:xfrm>
        </p:spPr>
        <p:txBody>
          <a:bodyPr lIns="0" tIns="0" rIns="0" bIns="0" anchor="t" anchorCtr="0"/>
          <a:lstStyle>
            <a:lvl1pPr marL="0" indent="0" algn="l">
              <a:buNone/>
              <a:defRPr sz="1050" b="1" baseline="0">
                <a:solidFill>
                  <a:srgbClr val="41748D"/>
                </a:solidFill>
                <a:latin typeface="Calibri" pitchFamily="34" charset="0"/>
                <a:cs typeface="Calibri" pitchFamily="34" charset="0"/>
              </a:defRPr>
            </a:lvl1pPr>
          </a:lstStyle>
          <a:p>
            <a:pPr lvl="0"/>
            <a:r>
              <a:rPr lang="en-US" dirty="0"/>
              <a:t>&lt;Name&gt;</a:t>
            </a:r>
          </a:p>
        </p:txBody>
      </p:sp>
      <p:cxnSp>
        <p:nvCxnSpPr>
          <p:cNvPr id="12" name="Straight Connector 11"/>
          <p:cNvCxnSpPr/>
          <p:nvPr userDrawn="1"/>
        </p:nvCxnSpPr>
        <p:spPr>
          <a:xfrm>
            <a:off x="3472073" y="1819287"/>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4" name="Picture Placeholder 12"/>
          <p:cNvSpPr>
            <a:spLocks noGrp="1"/>
          </p:cNvSpPr>
          <p:nvPr>
            <p:ph type="pic" sz="quarter" idx="12" hasCustomPrompt="1"/>
          </p:nvPr>
        </p:nvSpPr>
        <p:spPr>
          <a:xfrm>
            <a:off x="2470664" y="1826424"/>
            <a:ext cx="907079" cy="1219993"/>
          </a:xfrm>
        </p:spPr>
        <p:txBody>
          <a:bodyPr/>
          <a:lstStyle>
            <a:lvl1pPr marL="0" indent="0">
              <a:buNone/>
              <a:defRPr sz="600"/>
            </a:lvl1pPr>
          </a:lstStyle>
          <a:p>
            <a:r>
              <a:rPr lang="en-US" dirty="0"/>
              <a:t>&lt;HEADSHOT&gt;</a:t>
            </a:r>
          </a:p>
        </p:txBody>
      </p:sp>
      <p:sp>
        <p:nvSpPr>
          <p:cNvPr id="15" name="Text Placeholder 14"/>
          <p:cNvSpPr>
            <a:spLocks noGrp="1"/>
          </p:cNvSpPr>
          <p:nvPr>
            <p:ph type="body" sz="quarter" idx="13" hasCustomPrompt="1"/>
          </p:nvPr>
        </p:nvSpPr>
        <p:spPr>
          <a:xfrm>
            <a:off x="3556809" y="1972036"/>
            <a:ext cx="3280288" cy="254602"/>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&lt;TITLE&gt;</a:t>
            </a:r>
          </a:p>
        </p:txBody>
      </p:sp>
      <p:sp>
        <p:nvSpPr>
          <p:cNvPr id="17" name="Text Placeholder 14"/>
          <p:cNvSpPr>
            <a:spLocks noGrp="1"/>
          </p:cNvSpPr>
          <p:nvPr>
            <p:ph type="body" sz="quarter" idx="15" hasCustomPrompt="1"/>
          </p:nvPr>
        </p:nvSpPr>
        <p:spPr>
          <a:xfrm>
            <a:off x="3553906" y="2189604"/>
            <a:ext cx="3283191" cy="259579"/>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&lt;EMAIL&gt;@ebglaw.com</a:t>
            </a:r>
          </a:p>
        </p:txBody>
      </p:sp>
      <p:sp>
        <p:nvSpPr>
          <p:cNvPr id="18" name="Text Placeholder 14"/>
          <p:cNvSpPr>
            <a:spLocks noGrp="1"/>
          </p:cNvSpPr>
          <p:nvPr>
            <p:ph type="body" sz="quarter" idx="16" hasCustomPrompt="1"/>
          </p:nvPr>
        </p:nvSpPr>
        <p:spPr>
          <a:xfrm>
            <a:off x="3555477" y="2387820"/>
            <a:ext cx="3274486" cy="227791"/>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&lt;PHONE&gt;</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cxnSp>
        <p:nvCxnSpPr>
          <p:cNvPr id="57" name="Straight Connector 56"/>
          <p:cNvCxnSpPr/>
          <p:nvPr userDrawn="1"/>
        </p:nvCxnSpPr>
        <p:spPr>
          <a:xfrm>
            <a:off x="3472073" y="3410272"/>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58" name="Picture Placeholder 12"/>
          <p:cNvSpPr>
            <a:spLocks noGrp="1"/>
          </p:cNvSpPr>
          <p:nvPr>
            <p:ph type="pic" sz="quarter" idx="18" hasCustomPrompt="1"/>
          </p:nvPr>
        </p:nvSpPr>
        <p:spPr>
          <a:xfrm>
            <a:off x="2470664" y="3417409"/>
            <a:ext cx="907079" cy="1219993"/>
          </a:xfrm>
        </p:spPr>
        <p:txBody>
          <a:bodyPr/>
          <a:lstStyle>
            <a:lvl1pPr marL="0" indent="0">
              <a:buNone/>
              <a:defRPr sz="600"/>
            </a:lvl1pPr>
          </a:lstStyle>
          <a:p>
            <a:r>
              <a:rPr lang="en-US" dirty="0"/>
              <a:t>&lt;HEADSHOT&gt;</a:t>
            </a:r>
          </a:p>
        </p:txBody>
      </p:sp>
      <p:cxnSp>
        <p:nvCxnSpPr>
          <p:cNvPr id="63" name="Straight Connector 62"/>
          <p:cNvCxnSpPr/>
          <p:nvPr userDrawn="1"/>
        </p:nvCxnSpPr>
        <p:spPr>
          <a:xfrm>
            <a:off x="3472073" y="5015526"/>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64" name="Picture Placeholder 12"/>
          <p:cNvSpPr>
            <a:spLocks noGrp="1"/>
          </p:cNvSpPr>
          <p:nvPr>
            <p:ph type="pic" sz="quarter" idx="23" hasCustomPrompt="1"/>
          </p:nvPr>
        </p:nvSpPr>
        <p:spPr>
          <a:xfrm>
            <a:off x="2470664" y="5022663"/>
            <a:ext cx="907079" cy="1219993"/>
          </a:xfrm>
        </p:spPr>
        <p:txBody>
          <a:bodyPr/>
          <a:lstStyle>
            <a:lvl1pPr marL="0" indent="0">
              <a:buNone/>
              <a:defRPr sz="600"/>
            </a:lvl1pPr>
          </a:lstStyle>
          <a:p>
            <a:r>
              <a:rPr lang="en-US" dirty="0"/>
              <a:t>&lt;HEADSHOT&gt;</a:t>
            </a:r>
          </a:p>
        </p:txBody>
      </p:sp>
      <p:sp>
        <p:nvSpPr>
          <p:cNvPr id="28"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38" name="Text Placeholder 5"/>
          <p:cNvSpPr>
            <a:spLocks noGrp="1"/>
          </p:cNvSpPr>
          <p:nvPr>
            <p:ph type="body" sz="quarter" idx="24" hasCustomPrompt="1"/>
          </p:nvPr>
        </p:nvSpPr>
        <p:spPr>
          <a:xfrm>
            <a:off x="3561026" y="3415086"/>
            <a:ext cx="3273153" cy="289927"/>
          </a:xfrm>
        </p:spPr>
        <p:txBody>
          <a:bodyPr lIns="0" tIns="0" rIns="0" bIns="0" anchor="t" anchorCtr="0"/>
          <a:lstStyle>
            <a:lvl1pPr marL="0" indent="0" algn="l">
              <a:buNone/>
              <a:defRPr sz="1050" b="1" baseline="0">
                <a:solidFill>
                  <a:srgbClr val="41748D"/>
                </a:solidFill>
                <a:latin typeface="Calibri" pitchFamily="34" charset="0"/>
                <a:cs typeface="Calibri" pitchFamily="34" charset="0"/>
              </a:defRPr>
            </a:lvl1pPr>
          </a:lstStyle>
          <a:p>
            <a:pPr lvl="0"/>
            <a:r>
              <a:rPr lang="en-US" dirty="0"/>
              <a:t>&lt;Name&gt;</a:t>
            </a:r>
          </a:p>
        </p:txBody>
      </p:sp>
      <p:sp>
        <p:nvSpPr>
          <p:cNvPr id="39" name="Text Placeholder 14"/>
          <p:cNvSpPr>
            <a:spLocks noGrp="1"/>
          </p:cNvSpPr>
          <p:nvPr>
            <p:ph type="body" sz="quarter" idx="25" hasCustomPrompt="1"/>
          </p:nvPr>
        </p:nvSpPr>
        <p:spPr>
          <a:xfrm>
            <a:off x="3561026" y="3615188"/>
            <a:ext cx="3280288" cy="254602"/>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&lt;TITLE&gt;</a:t>
            </a:r>
          </a:p>
        </p:txBody>
      </p:sp>
      <p:sp>
        <p:nvSpPr>
          <p:cNvPr id="40" name="Text Placeholder 14"/>
          <p:cNvSpPr>
            <a:spLocks noGrp="1"/>
          </p:cNvSpPr>
          <p:nvPr>
            <p:ph type="body" sz="quarter" idx="26" hasCustomPrompt="1"/>
          </p:nvPr>
        </p:nvSpPr>
        <p:spPr>
          <a:xfrm>
            <a:off x="3558122" y="3832756"/>
            <a:ext cx="3283191" cy="259579"/>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&lt;EMAIL&gt;@ebglaw.com</a:t>
            </a:r>
          </a:p>
        </p:txBody>
      </p:sp>
      <p:sp>
        <p:nvSpPr>
          <p:cNvPr id="41" name="Text Placeholder 14"/>
          <p:cNvSpPr>
            <a:spLocks noGrp="1"/>
          </p:cNvSpPr>
          <p:nvPr>
            <p:ph type="body" sz="quarter" idx="27" hasCustomPrompt="1"/>
          </p:nvPr>
        </p:nvSpPr>
        <p:spPr>
          <a:xfrm>
            <a:off x="3559694" y="4030972"/>
            <a:ext cx="3274486" cy="227791"/>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&lt;PHONE&gt;</a:t>
            </a:r>
          </a:p>
        </p:txBody>
      </p:sp>
      <p:sp>
        <p:nvSpPr>
          <p:cNvPr id="42" name="Text Placeholder 5"/>
          <p:cNvSpPr>
            <a:spLocks noGrp="1"/>
          </p:cNvSpPr>
          <p:nvPr>
            <p:ph type="body" sz="quarter" idx="28" hasCustomPrompt="1"/>
          </p:nvPr>
        </p:nvSpPr>
        <p:spPr>
          <a:xfrm>
            <a:off x="3561026" y="5020340"/>
            <a:ext cx="3273153" cy="289927"/>
          </a:xfrm>
        </p:spPr>
        <p:txBody>
          <a:bodyPr lIns="0" tIns="0" rIns="0" bIns="0" anchor="t" anchorCtr="0"/>
          <a:lstStyle>
            <a:lvl1pPr marL="0" indent="0" algn="l">
              <a:buNone/>
              <a:defRPr sz="1050" b="1" baseline="0">
                <a:solidFill>
                  <a:srgbClr val="41748D"/>
                </a:solidFill>
                <a:latin typeface="Calibri" pitchFamily="34" charset="0"/>
                <a:cs typeface="Calibri" pitchFamily="34" charset="0"/>
              </a:defRPr>
            </a:lvl1pPr>
          </a:lstStyle>
          <a:p>
            <a:pPr lvl="0"/>
            <a:r>
              <a:rPr lang="en-US" dirty="0"/>
              <a:t>&lt;Name&gt;</a:t>
            </a:r>
          </a:p>
        </p:txBody>
      </p:sp>
      <p:sp>
        <p:nvSpPr>
          <p:cNvPr id="43" name="Text Placeholder 14"/>
          <p:cNvSpPr>
            <a:spLocks noGrp="1"/>
          </p:cNvSpPr>
          <p:nvPr>
            <p:ph type="body" sz="quarter" idx="29" hasCustomPrompt="1"/>
          </p:nvPr>
        </p:nvSpPr>
        <p:spPr>
          <a:xfrm>
            <a:off x="3561026" y="5220442"/>
            <a:ext cx="3280288" cy="254602"/>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&lt;TITLE&gt;</a:t>
            </a:r>
          </a:p>
        </p:txBody>
      </p:sp>
      <p:sp>
        <p:nvSpPr>
          <p:cNvPr id="44" name="Text Placeholder 14"/>
          <p:cNvSpPr>
            <a:spLocks noGrp="1"/>
          </p:cNvSpPr>
          <p:nvPr>
            <p:ph type="body" sz="quarter" idx="30" hasCustomPrompt="1"/>
          </p:nvPr>
        </p:nvSpPr>
        <p:spPr>
          <a:xfrm>
            <a:off x="3558122" y="5438010"/>
            <a:ext cx="3283191" cy="259579"/>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&lt;EMAIL&gt;@ebglaw.com</a:t>
            </a:r>
          </a:p>
        </p:txBody>
      </p:sp>
      <p:sp>
        <p:nvSpPr>
          <p:cNvPr id="45" name="Text Placeholder 14"/>
          <p:cNvSpPr>
            <a:spLocks noGrp="1"/>
          </p:cNvSpPr>
          <p:nvPr>
            <p:ph type="body" sz="quarter" idx="31" hasCustomPrompt="1"/>
          </p:nvPr>
        </p:nvSpPr>
        <p:spPr>
          <a:xfrm>
            <a:off x="3559694" y="5636226"/>
            <a:ext cx="3274486" cy="227791"/>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&lt;PHONE&gt;</a:t>
            </a:r>
          </a:p>
        </p:txBody>
      </p:sp>
      <p:pic>
        <p:nvPicPr>
          <p:cNvPr id="27"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88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a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11" name="Text Placeholder 5"/>
          <p:cNvSpPr>
            <a:spLocks noGrp="1"/>
          </p:cNvSpPr>
          <p:nvPr>
            <p:ph type="body" sz="quarter" idx="11" hasCustomPrompt="1"/>
          </p:nvPr>
        </p:nvSpPr>
        <p:spPr>
          <a:xfrm>
            <a:off x="1481434" y="1984583"/>
            <a:ext cx="2952344" cy="290784"/>
          </a:xfrm>
        </p:spPr>
        <p:txBody>
          <a:bodyPr lIns="0" tIns="0" rIns="0" bIns="0" anchor="t" anchorCtr="0"/>
          <a:lstStyle>
            <a:lvl1pPr marL="0" indent="0" algn="l">
              <a:buNone/>
              <a:defRPr sz="1050" b="1" baseline="0">
                <a:solidFill>
                  <a:srgbClr val="41748D"/>
                </a:solidFill>
                <a:latin typeface="Calibri" pitchFamily="34" charset="0"/>
                <a:cs typeface="Calibri" pitchFamily="34" charset="0"/>
              </a:defRPr>
            </a:lvl1pPr>
          </a:lstStyle>
          <a:p>
            <a:pPr lvl="0"/>
            <a:r>
              <a:rPr lang="en-US" dirty="0"/>
              <a:t>&lt;Name&gt;</a:t>
            </a:r>
          </a:p>
        </p:txBody>
      </p:sp>
      <p:cxnSp>
        <p:nvCxnSpPr>
          <p:cNvPr id="12" name="Straight Connector 11"/>
          <p:cNvCxnSpPr/>
          <p:nvPr userDrawn="1"/>
        </p:nvCxnSpPr>
        <p:spPr>
          <a:xfrm>
            <a:off x="1396698" y="2031938"/>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4" name="Picture Placeholder 12"/>
          <p:cNvSpPr>
            <a:spLocks noGrp="1"/>
          </p:cNvSpPr>
          <p:nvPr>
            <p:ph type="pic" sz="quarter" idx="12" hasCustomPrompt="1"/>
          </p:nvPr>
        </p:nvSpPr>
        <p:spPr>
          <a:xfrm>
            <a:off x="395289" y="2039075"/>
            <a:ext cx="907079" cy="1219993"/>
          </a:xfrm>
        </p:spPr>
        <p:txBody>
          <a:bodyPr/>
          <a:lstStyle>
            <a:lvl1pPr marL="0" indent="0">
              <a:buNone/>
              <a:defRPr sz="600"/>
            </a:lvl1pPr>
          </a:lstStyle>
          <a:p>
            <a:r>
              <a:rPr lang="en-US" dirty="0"/>
              <a:t>&lt;HEADSHOT&gt;</a:t>
            </a:r>
          </a:p>
        </p:txBody>
      </p:sp>
      <p:sp>
        <p:nvSpPr>
          <p:cNvPr id="15" name="Text Placeholder 14"/>
          <p:cNvSpPr>
            <a:spLocks noGrp="1"/>
          </p:cNvSpPr>
          <p:nvPr>
            <p:ph type="body" sz="quarter" idx="13" hasCustomPrompt="1"/>
          </p:nvPr>
        </p:nvSpPr>
        <p:spPr>
          <a:xfrm>
            <a:off x="1481434" y="2216587"/>
            <a:ext cx="2962976" cy="260797"/>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&lt;TITLE&gt;</a:t>
            </a:r>
          </a:p>
        </p:txBody>
      </p:sp>
      <p:sp>
        <p:nvSpPr>
          <p:cNvPr id="17" name="Text Placeholder 14"/>
          <p:cNvSpPr>
            <a:spLocks noGrp="1"/>
          </p:cNvSpPr>
          <p:nvPr>
            <p:ph type="body" sz="quarter" idx="15" hasCustomPrompt="1"/>
          </p:nvPr>
        </p:nvSpPr>
        <p:spPr>
          <a:xfrm>
            <a:off x="1478531" y="2444787"/>
            <a:ext cx="2965879" cy="255873"/>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&lt;EMAIL&gt;@ebglaw.com</a:t>
            </a:r>
          </a:p>
        </p:txBody>
      </p:sp>
      <p:sp>
        <p:nvSpPr>
          <p:cNvPr id="18" name="Text Placeholder 14"/>
          <p:cNvSpPr>
            <a:spLocks noGrp="1"/>
          </p:cNvSpPr>
          <p:nvPr>
            <p:ph type="body" sz="quarter" idx="16" hasCustomPrompt="1"/>
          </p:nvPr>
        </p:nvSpPr>
        <p:spPr>
          <a:xfrm>
            <a:off x="1480102" y="2690023"/>
            <a:ext cx="2964308" cy="287095"/>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&lt;PHONE&gt;</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cxnSp>
        <p:nvCxnSpPr>
          <p:cNvPr id="41" name="Straight Connector 40"/>
          <p:cNvCxnSpPr/>
          <p:nvPr userDrawn="1"/>
        </p:nvCxnSpPr>
        <p:spPr>
          <a:xfrm>
            <a:off x="1407331" y="3768589"/>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42" name="Picture Placeholder 12"/>
          <p:cNvSpPr>
            <a:spLocks noGrp="1"/>
          </p:cNvSpPr>
          <p:nvPr>
            <p:ph type="pic" sz="quarter" idx="18" hasCustomPrompt="1"/>
          </p:nvPr>
        </p:nvSpPr>
        <p:spPr>
          <a:xfrm>
            <a:off x="405922" y="3775726"/>
            <a:ext cx="907079" cy="1219993"/>
          </a:xfrm>
        </p:spPr>
        <p:txBody>
          <a:bodyPr/>
          <a:lstStyle>
            <a:lvl1pPr marL="0" indent="0">
              <a:buNone/>
              <a:defRPr sz="600"/>
            </a:lvl1pPr>
          </a:lstStyle>
          <a:p>
            <a:r>
              <a:rPr lang="en-US" dirty="0"/>
              <a:t>&lt;HEADSHOT&gt;</a:t>
            </a:r>
          </a:p>
        </p:txBody>
      </p:sp>
      <p:cxnSp>
        <p:nvCxnSpPr>
          <p:cNvPr id="47" name="Straight Connector 46"/>
          <p:cNvCxnSpPr/>
          <p:nvPr userDrawn="1"/>
        </p:nvCxnSpPr>
        <p:spPr>
          <a:xfrm>
            <a:off x="5703068" y="2046206"/>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48" name="Picture Placeholder 12"/>
          <p:cNvSpPr>
            <a:spLocks noGrp="1"/>
          </p:cNvSpPr>
          <p:nvPr>
            <p:ph type="pic" sz="quarter" idx="23" hasCustomPrompt="1"/>
          </p:nvPr>
        </p:nvSpPr>
        <p:spPr>
          <a:xfrm>
            <a:off x="4701659" y="2053343"/>
            <a:ext cx="907079" cy="1219993"/>
          </a:xfrm>
        </p:spPr>
        <p:txBody>
          <a:bodyPr/>
          <a:lstStyle>
            <a:lvl1pPr marL="0" indent="0">
              <a:buNone/>
              <a:defRPr sz="600"/>
            </a:lvl1pPr>
          </a:lstStyle>
          <a:p>
            <a:r>
              <a:rPr lang="en-US" dirty="0"/>
              <a:t>&lt;HEADSHOT&gt;</a:t>
            </a:r>
          </a:p>
        </p:txBody>
      </p:sp>
      <p:cxnSp>
        <p:nvCxnSpPr>
          <p:cNvPr id="53" name="Straight Connector 52"/>
          <p:cNvCxnSpPr/>
          <p:nvPr userDrawn="1"/>
        </p:nvCxnSpPr>
        <p:spPr>
          <a:xfrm>
            <a:off x="5713701" y="3782857"/>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54" name="Picture Placeholder 12"/>
          <p:cNvSpPr>
            <a:spLocks noGrp="1"/>
          </p:cNvSpPr>
          <p:nvPr>
            <p:ph type="pic" sz="quarter" idx="28" hasCustomPrompt="1"/>
          </p:nvPr>
        </p:nvSpPr>
        <p:spPr>
          <a:xfrm>
            <a:off x="4712292" y="3789994"/>
            <a:ext cx="907079" cy="1219993"/>
          </a:xfrm>
        </p:spPr>
        <p:txBody>
          <a:bodyPr/>
          <a:lstStyle>
            <a:lvl1pPr marL="0" indent="0">
              <a:buNone/>
              <a:defRPr sz="600"/>
            </a:lvl1pPr>
          </a:lstStyle>
          <a:p>
            <a:r>
              <a:rPr lang="en-US" dirty="0"/>
              <a:t>&lt;HEADSHOT&gt;</a:t>
            </a:r>
          </a:p>
        </p:txBody>
      </p:sp>
      <p:sp>
        <p:nvSpPr>
          <p:cNvPr id="34"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35" name="Text Placeholder 5"/>
          <p:cNvSpPr>
            <a:spLocks noGrp="1"/>
          </p:cNvSpPr>
          <p:nvPr>
            <p:ph type="body" sz="quarter" idx="29" hasCustomPrompt="1"/>
          </p:nvPr>
        </p:nvSpPr>
        <p:spPr>
          <a:xfrm>
            <a:off x="1495047" y="3768589"/>
            <a:ext cx="2952344" cy="290784"/>
          </a:xfrm>
        </p:spPr>
        <p:txBody>
          <a:bodyPr lIns="0" tIns="0" rIns="0" bIns="0" anchor="t" anchorCtr="0"/>
          <a:lstStyle>
            <a:lvl1pPr marL="0" indent="0" algn="l">
              <a:buNone/>
              <a:defRPr sz="1050" b="1" baseline="0">
                <a:solidFill>
                  <a:srgbClr val="41748D"/>
                </a:solidFill>
                <a:latin typeface="Calibri" pitchFamily="34" charset="0"/>
                <a:cs typeface="Calibri" pitchFamily="34" charset="0"/>
              </a:defRPr>
            </a:lvl1pPr>
          </a:lstStyle>
          <a:p>
            <a:pPr lvl="0"/>
            <a:r>
              <a:rPr lang="en-US" dirty="0"/>
              <a:t>&lt;Name&gt;</a:t>
            </a:r>
          </a:p>
        </p:txBody>
      </p:sp>
      <p:sp>
        <p:nvSpPr>
          <p:cNvPr id="36" name="Text Placeholder 14"/>
          <p:cNvSpPr>
            <a:spLocks noGrp="1"/>
          </p:cNvSpPr>
          <p:nvPr>
            <p:ph type="body" sz="quarter" idx="30" hasCustomPrompt="1"/>
          </p:nvPr>
        </p:nvSpPr>
        <p:spPr>
          <a:xfrm>
            <a:off x="1495045" y="4000593"/>
            <a:ext cx="2962976" cy="260797"/>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&lt;TITLE&gt;</a:t>
            </a:r>
          </a:p>
        </p:txBody>
      </p:sp>
      <p:sp>
        <p:nvSpPr>
          <p:cNvPr id="37" name="Text Placeholder 14"/>
          <p:cNvSpPr>
            <a:spLocks noGrp="1"/>
          </p:cNvSpPr>
          <p:nvPr>
            <p:ph type="body" sz="quarter" idx="31" hasCustomPrompt="1"/>
          </p:nvPr>
        </p:nvSpPr>
        <p:spPr>
          <a:xfrm>
            <a:off x="1492143" y="4228793"/>
            <a:ext cx="2965879" cy="255873"/>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&lt;EMAIL&gt;@ebglaw.com</a:t>
            </a:r>
          </a:p>
        </p:txBody>
      </p:sp>
      <p:sp>
        <p:nvSpPr>
          <p:cNvPr id="38" name="Text Placeholder 14"/>
          <p:cNvSpPr>
            <a:spLocks noGrp="1"/>
          </p:cNvSpPr>
          <p:nvPr>
            <p:ph type="body" sz="quarter" idx="32" hasCustomPrompt="1"/>
          </p:nvPr>
        </p:nvSpPr>
        <p:spPr>
          <a:xfrm>
            <a:off x="1493715" y="4474029"/>
            <a:ext cx="2964308" cy="287095"/>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&lt;PHONE&gt;</a:t>
            </a:r>
          </a:p>
        </p:txBody>
      </p:sp>
      <p:sp>
        <p:nvSpPr>
          <p:cNvPr id="39" name="Text Placeholder 5"/>
          <p:cNvSpPr>
            <a:spLocks noGrp="1"/>
          </p:cNvSpPr>
          <p:nvPr>
            <p:ph type="body" sz="quarter" idx="33" hasCustomPrompt="1"/>
          </p:nvPr>
        </p:nvSpPr>
        <p:spPr>
          <a:xfrm>
            <a:off x="5798437" y="2035573"/>
            <a:ext cx="2952344" cy="290784"/>
          </a:xfrm>
        </p:spPr>
        <p:txBody>
          <a:bodyPr lIns="0" tIns="0" rIns="0" bIns="0" anchor="t" anchorCtr="0"/>
          <a:lstStyle>
            <a:lvl1pPr marL="0" indent="0" algn="l">
              <a:buNone/>
              <a:defRPr sz="1050" b="1" baseline="0">
                <a:solidFill>
                  <a:srgbClr val="41748D"/>
                </a:solidFill>
                <a:latin typeface="Calibri" pitchFamily="34" charset="0"/>
                <a:cs typeface="Calibri" pitchFamily="34" charset="0"/>
              </a:defRPr>
            </a:lvl1pPr>
          </a:lstStyle>
          <a:p>
            <a:pPr lvl="0"/>
            <a:r>
              <a:rPr lang="en-US" dirty="0"/>
              <a:t>&lt;Name&gt;</a:t>
            </a:r>
          </a:p>
        </p:txBody>
      </p:sp>
      <p:sp>
        <p:nvSpPr>
          <p:cNvPr id="56" name="Text Placeholder 14"/>
          <p:cNvSpPr>
            <a:spLocks noGrp="1"/>
          </p:cNvSpPr>
          <p:nvPr>
            <p:ph type="body" sz="quarter" idx="34" hasCustomPrompt="1"/>
          </p:nvPr>
        </p:nvSpPr>
        <p:spPr>
          <a:xfrm>
            <a:off x="5798437" y="2267577"/>
            <a:ext cx="2962976" cy="260797"/>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&lt;TITLE&gt;</a:t>
            </a:r>
          </a:p>
        </p:txBody>
      </p:sp>
      <p:sp>
        <p:nvSpPr>
          <p:cNvPr id="57" name="Text Placeholder 14"/>
          <p:cNvSpPr>
            <a:spLocks noGrp="1"/>
          </p:cNvSpPr>
          <p:nvPr>
            <p:ph type="body" sz="quarter" idx="35" hasCustomPrompt="1"/>
          </p:nvPr>
        </p:nvSpPr>
        <p:spPr>
          <a:xfrm>
            <a:off x="5795534" y="2495777"/>
            <a:ext cx="2965879" cy="255873"/>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&lt;EMAIL&gt;@ebglaw.com</a:t>
            </a:r>
          </a:p>
        </p:txBody>
      </p:sp>
      <p:sp>
        <p:nvSpPr>
          <p:cNvPr id="58" name="Text Placeholder 14"/>
          <p:cNvSpPr>
            <a:spLocks noGrp="1"/>
          </p:cNvSpPr>
          <p:nvPr>
            <p:ph type="body" sz="quarter" idx="36" hasCustomPrompt="1"/>
          </p:nvPr>
        </p:nvSpPr>
        <p:spPr>
          <a:xfrm>
            <a:off x="5797105" y="2741013"/>
            <a:ext cx="2964308" cy="287095"/>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&lt;PHONE&gt;</a:t>
            </a:r>
          </a:p>
        </p:txBody>
      </p:sp>
      <p:sp>
        <p:nvSpPr>
          <p:cNvPr id="59" name="Text Placeholder 5"/>
          <p:cNvSpPr>
            <a:spLocks noGrp="1"/>
          </p:cNvSpPr>
          <p:nvPr>
            <p:ph type="body" sz="quarter" idx="37" hasCustomPrompt="1"/>
          </p:nvPr>
        </p:nvSpPr>
        <p:spPr>
          <a:xfrm>
            <a:off x="5798437" y="3782857"/>
            <a:ext cx="2952344" cy="290784"/>
          </a:xfrm>
        </p:spPr>
        <p:txBody>
          <a:bodyPr lIns="0" tIns="0" rIns="0" bIns="0" anchor="t" anchorCtr="0"/>
          <a:lstStyle>
            <a:lvl1pPr marL="0" indent="0" algn="l">
              <a:buNone/>
              <a:defRPr sz="1050" b="1" baseline="0">
                <a:solidFill>
                  <a:srgbClr val="41748D"/>
                </a:solidFill>
                <a:latin typeface="Calibri" pitchFamily="34" charset="0"/>
                <a:cs typeface="Calibri" pitchFamily="34" charset="0"/>
              </a:defRPr>
            </a:lvl1pPr>
          </a:lstStyle>
          <a:p>
            <a:pPr lvl="0"/>
            <a:r>
              <a:rPr lang="en-US" dirty="0"/>
              <a:t>&lt;Name&gt;</a:t>
            </a:r>
          </a:p>
        </p:txBody>
      </p:sp>
      <p:sp>
        <p:nvSpPr>
          <p:cNvPr id="60" name="Text Placeholder 14"/>
          <p:cNvSpPr>
            <a:spLocks noGrp="1"/>
          </p:cNvSpPr>
          <p:nvPr>
            <p:ph type="body" sz="quarter" idx="38" hasCustomPrompt="1"/>
          </p:nvPr>
        </p:nvSpPr>
        <p:spPr>
          <a:xfrm>
            <a:off x="5798437" y="4014861"/>
            <a:ext cx="2962976" cy="260797"/>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&lt;TITLE&gt;</a:t>
            </a:r>
          </a:p>
        </p:txBody>
      </p:sp>
      <p:sp>
        <p:nvSpPr>
          <p:cNvPr id="61" name="Text Placeholder 14"/>
          <p:cNvSpPr>
            <a:spLocks noGrp="1"/>
          </p:cNvSpPr>
          <p:nvPr>
            <p:ph type="body" sz="quarter" idx="39" hasCustomPrompt="1"/>
          </p:nvPr>
        </p:nvSpPr>
        <p:spPr>
          <a:xfrm>
            <a:off x="5795534" y="4243061"/>
            <a:ext cx="2965879" cy="255873"/>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&lt;EMAIL&gt;@ebglaw.com</a:t>
            </a:r>
          </a:p>
        </p:txBody>
      </p:sp>
      <p:sp>
        <p:nvSpPr>
          <p:cNvPr id="62" name="Text Placeholder 14"/>
          <p:cNvSpPr>
            <a:spLocks noGrp="1"/>
          </p:cNvSpPr>
          <p:nvPr>
            <p:ph type="body" sz="quarter" idx="40" hasCustomPrompt="1"/>
          </p:nvPr>
        </p:nvSpPr>
        <p:spPr>
          <a:xfrm>
            <a:off x="5797105" y="4488297"/>
            <a:ext cx="2964308" cy="287095"/>
          </a:xfrm>
        </p:spPr>
        <p:txBody>
          <a:bodyPr lIns="0" tIns="0" rIns="0" bIns="0" anchor="t" anchorCtr="0"/>
          <a:lstStyle>
            <a:lvl1pPr marL="0" indent="0" algn="l">
              <a:buNone/>
              <a:defRPr sz="1050" b="0">
                <a:solidFill>
                  <a:srgbClr val="606060"/>
                </a:solidFill>
                <a:latin typeface="Calibri" pitchFamily="34" charset="0"/>
                <a:cs typeface="Calibri" pitchFamily="34" charset="0"/>
              </a:defRPr>
            </a:lvl1pPr>
          </a:lstStyle>
          <a:p>
            <a:pPr lvl="0"/>
            <a:r>
              <a:rPr lang="de-DE" dirty="0"/>
              <a:t>&lt;PHONE&gt;</a:t>
            </a:r>
          </a:p>
        </p:txBody>
      </p:sp>
      <p:pic>
        <p:nvPicPr>
          <p:cNvPr id="3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20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b Bio Slide">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145300" y="249991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16"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19"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4110954" y="277971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20" name="Content Placeholder 14">
            <a:extLst>
              <a:ext uri="{FF2B5EF4-FFF2-40B4-BE49-F238E27FC236}">
                <a16:creationId xmlns:a16="http://schemas.microsoft.com/office/drawing/2014/main" id="{2528640A-3FC0-4E06-B371-0EC2DCACCEEF}"/>
              </a:ext>
            </a:extLst>
          </p:cNvPr>
          <p:cNvSpPr>
            <a:spLocks noGrp="1"/>
          </p:cNvSpPr>
          <p:nvPr>
            <p:ph sz="quarter" idx="20" hasCustomPrompt="1"/>
          </p:nvPr>
        </p:nvSpPr>
        <p:spPr>
          <a:xfrm>
            <a:off x="4036200" y="249220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22" name="Picture Placeholder 21"/>
          <p:cNvSpPr>
            <a:spLocks noGrp="1" noChangeAspect="1"/>
          </p:cNvSpPr>
          <p:nvPr>
            <p:ph type="pic" sz="quarter" idx="21" hasCustomPrompt="1"/>
          </p:nvPr>
        </p:nvSpPr>
        <p:spPr>
          <a:xfrm>
            <a:off x="3155125" y="2515501"/>
            <a:ext cx="803588" cy="1428600"/>
          </a:xfrm>
          <a:effectLst/>
        </p:spPr>
        <p:txBody>
          <a:bodyPr/>
          <a:lstStyle>
            <a:lvl1pPr marL="0" indent="0">
              <a:buNone/>
              <a:defRPr sz="1050">
                <a:solidFill>
                  <a:schemeClr val="bg1"/>
                </a:solidFill>
              </a:defRPr>
            </a:lvl1pPr>
          </a:lstStyle>
          <a:p>
            <a:r>
              <a:rPr lang="en-US" dirty="0"/>
              <a:t>Click to add headshot</a:t>
            </a: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5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2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2" name="Rectangle 21"/>
          <p:cNvSpPr>
            <a:spLocks noChangeAspect="1"/>
          </p:cNvSpPr>
          <p:nvPr userDrawn="1"/>
        </p:nvSpPr>
        <p:spPr bwMode="auto">
          <a:xfrm>
            <a:off x="1497430" y="2548569"/>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5"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2463084" y="2828370"/>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36" name="Content Placeholder 14">
            <a:extLst>
              <a:ext uri="{FF2B5EF4-FFF2-40B4-BE49-F238E27FC236}">
                <a16:creationId xmlns:a16="http://schemas.microsoft.com/office/drawing/2014/main" id="{2528640A-3FC0-4E06-B371-0EC2DCACCEEF}"/>
              </a:ext>
            </a:extLst>
          </p:cNvPr>
          <p:cNvSpPr>
            <a:spLocks noGrp="1"/>
          </p:cNvSpPr>
          <p:nvPr>
            <p:ph sz="quarter" idx="20" hasCustomPrompt="1"/>
          </p:nvPr>
        </p:nvSpPr>
        <p:spPr>
          <a:xfrm>
            <a:off x="2388330" y="2540862"/>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7" name="Picture Placeholder 21"/>
          <p:cNvSpPr>
            <a:spLocks noGrp="1" noChangeAspect="1"/>
          </p:cNvSpPr>
          <p:nvPr>
            <p:ph type="pic" sz="quarter" idx="21" hasCustomPrompt="1"/>
          </p:nvPr>
        </p:nvSpPr>
        <p:spPr>
          <a:xfrm>
            <a:off x="1507255" y="2564158"/>
            <a:ext cx="803588" cy="1428600"/>
          </a:xfrm>
          <a:effectLst/>
        </p:spPr>
        <p:txBody>
          <a:bodyPr/>
          <a:lstStyle>
            <a:lvl1pPr marL="0" indent="0">
              <a:buNone/>
              <a:defRPr sz="1050">
                <a:solidFill>
                  <a:schemeClr val="bg1"/>
                </a:solidFill>
              </a:defRPr>
            </a:lvl1pPr>
          </a:lstStyle>
          <a:p>
            <a:r>
              <a:rPr lang="en-US" dirty="0"/>
              <a:t>Click to add headshot</a:t>
            </a:r>
          </a:p>
        </p:txBody>
      </p:sp>
      <p:sp>
        <p:nvSpPr>
          <p:cNvPr id="38" name="Rectangle 37"/>
          <p:cNvSpPr>
            <a:spLocks noChangeAspect="1"/>
          </p:cNvSpPr>
          <p:nvPr userDrawn="1"/>
        </p:nvSpPr>
        <p:spPr bwMode="auto">
          <a:xfrm>
            <a:off x="4462818" y="252527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9" name="Content Placeholder 2">
            <a:extLst>
              <a:ext uri="{FF2B5EF4-FFF2-40B4-BE49-F238E27FC236}">
                <a16:creationId xmlns:a16="http://schemas.microsoft.com/office/drawing/2014/main" id="{FF56D2E5-86E4-473A-A62F-B7029E5B2558}"/>
              </a:ext>
            </a:extLst>
          </p:cNvPr>
          <p:cNvSpPr>
            <a:spLocks noGrp="1"/>
          </p:cNvSpPr>
          <p:nvPr>
            <p:ph idx="22" hasCustomPrompt="1"/>
          </p:nvPr>
        </p:nvSpPr>
        <p:spPr>
          <a:xfrm>
            <a:off x="5428472" y="280507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40" name="Content Placeholder 14">
            <a:extLst>
              <a:ext uri="{FF2B5EF4-FFF2-40B4-BE49-F238E27FC236}">
                <a16:creationId xmlns:a16="http://schemas.microsoft.com/office/drawing/2014/main" id="{2528640A-3FC0-4E06-B371-0EC2DCACCEEF}"/>
              </a:ext>
            </a:extLst>
          </p:cNvPr>
          <p:cNvSpPr>
            <a:spLocks noGrp="1"/>
          </p:cNvSpPr>
          <p:nvPr>
            <p:ph sz="quarter" idx="23" hasCustomPrompt="1"/>
          </p:nvPr>
        </p:nvSpPr>
        <p:spPr>
          <a:xfrm>
            <a:off x="5353718" y="251756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41" name="Picture Placeholder 21"/>
          <p:cNvSpPr>
            <a:spLocks noGrp="1" noChangeAspect="1"/>
          </p:cNvSpPr>
          <p:nvPr>
            <p:ph type="pic" sz="quarter" idx="24" hasCustomPrompt="1"/>
          </p:nvPr>
        </p:nvSpPr>
        <p:spPr>
          <a:xfrm>
            <a:off x="4472644" y="2540861"/>
            <a:ext cx="803588" cy="1428600"/>
          </a:xfrm>
          <a:effectLst/>
        </p:spPr>
        <p:txBody>
          <a:bodyPr/>
          <a:lstStyle>
            <a:lvl1pPr marL="0" indent="0">
              <a:buNone/>
              <a:defRPr sz="1050">
                <a:solidFill>
                  <a:schemeClr val="bg1"/>
                </a:solidFill>
              </a:defRPr>
            </a:lvl1pPr>
          </a:lstStyle>
          <a:p>
            <a:r>
              <a:rPr lang="en-US" dirty="0"/>
              <a:t>Click to add headshot</a:t>
            </a:r>
          </a:p>
        </p:txBody>
      </p:sp>
      <p:pic>
        <p:nvPicPr>
          <p:cNvPr id="17"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02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2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2" name="Rectangle 21"/>
          <p:cNvSpPr>
            <a:spLocks noChangeAspect="1"/>
          </p:cNvSpPr>
          <p:nvPr userDrawn="1"/>
        </p:nvSpPr>
        <p:spPr bwMode="auto">
          <a:xfrm>
            <a:off x="369693" y="2548569"/>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5"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335347" y="2828370"/>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36" name="Content Placeholder 14">
            <a:extLst>
              <a:ext uri="{FF2B5EF4-FFF2-40B4-BE49-F238E27FC236}">
                <a16:creationId xmlns:a16="http://schemas.microsoft.com/office/drawing/2014/main" id="{2528640A-3FC0-4E06-B371-0EC2DCACCEEF}"/>
              </a:ext>
            </a:extLst>
          </p:cNvPr>
          <p:cNvSpPr>
            <a:spLocks noGrp="1"/>
          </p:cNvSpPr>
          <p:nvPr>
            <p:ph sz="quarter" idx="20" hasCustomPrompt="1"/>
          </p:nvPr>
        </p:nvSpPr>
        <p:spPr>
          <a:xfrm>
            <a:off x="1260593" y="2540862"/>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7" name="Picture Placeholder 21"/>
          <p:cNvSpPr>
            <a:spLocks noGrp="1" noChangeAspect="1"/>
          </p:cNvSpPr>
          <p:nvPr>
            <p:ph type="pic" sz="quarter" idx="21" hasCustomPrompt="1"/>
          </p:nvPr>
        </p:nvSpPr>
        <p:spPr>
          <a:xfrm>
            <a:off x="379519" y="2564158"/>
            <a:ext cx="803588" cy="1428600"/>
          </a:xfrm>
          <a:effectLst/>
        </p:spPr>
        <p:txBody>
          <a:bodyPr/>
          <a:lstStyle>
            <a:lvl1pPr marL="0" indent="0">
              <a:buNone/>
              <a:defRPr sz="1050">
                <a:solidFill>
                  <a:schemeClr val="bg1"/>
                </a:solidFill>
              </a:defRPr>
            </a:lvl1pPr>
          </a:lstStyle>
          <a:p>
            <a:r>
              <a:rPr lang="en-US" dirty="0"/>
              <a:t>Click to add headshot</a:t>
            </a:r>
          </a:p>
        </p:txBody>
      </p:sp>
      <p:sp>
        <p:nvSpPr>
          <p:cNvPr id="38" name="Rectangle 37"/>
          <p:cNvSpPr>
            <a:spLocks noChangeAspect="1"/>
          </p:cNvSpPr>
          <p:nvPr userDrawn="1"/>
        </p:nvSpPr>
        <p:spPr bwMode="auto">
          <a:xfrm>
            <a:off x="3218073" y="252527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9" name="Content Placeholder 2">
            <a:extLst>
              <a:ext uri="{FF2B5EF4-FFF2-40B4-BE49-F238E27FC236}">
                <a16:creationId xmlns:a16="http://schemas.microsoft.com/office/drawing/2014/main" id="{FF56D2E5-86E4-473A-A62F-B7029E5B2558}"/>
              </a:ext>
            </a:extLst>
          </p:cNvPr>
          <p:cNvSpPr>
            <a:spLocks noGrp="1"/>
          </p:cNvSpPr>
          <p:nvPr>
            <p:ph idx="22" hasCustomPrompt="1"/>
          </p:nvPr>
        </p:nvSpPr>
        <p:spPr>
          <a:xfrm>
            <a:off x="4183727" y="280507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40" name="Content Placeholder 14">
            <a:extLst>
              <a:ext uri="{FF2B5EF4-FFF2-40B4-BE49-F238E27FC236}">
                <a16:creationId xmlns:a16="http://schemas.microsoft.com/office/drawing/2014/main" id="{2528640A-3FC0-4E06-B371-0EC2DCACCEEF}"/>
              </a:ext>
            </a:extLst>
          </p:cNvPr>
          <p:cNvSpPr>
            <a:spLocks noGrp="1"/>
          </p:cNvSpPr>
          <p:nvPr>
            <p:ph sz="quarter" idx="23" hasCustomPrompt="1"/>
          </p:nvPr>
        </p:nvSpPr>
        <p:spPr>
          <a:xfrm>
            <a:off x="4108973" y="251756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41" name="Picture Placeholder 21"/>
          <p:cNvSpPr>
            <a:spLocks noGrp="1" noChangeAspect="1"/>
          </p:cNvSpPr>
          <p:nvPr>
            <p:ph type="pic" sz="quarter" idx="24" hasCustomPrompt="1"/>
          </p:nvPr>
        </p:nvSpPr>
        <p:spPr>
          <a:xfrm>
            <a:off x="3227899" y="2540861"/>
            <a:ext cx="803588" cy="1428600"/>
          </a:xfrm>
          <a:effectLst/>
        </p:spPr>
        <p:txBody>
          <a:bodyPr/>
          <a:lstStyle>
            <a:lvl1pPr marL="0" indent="0">
              <a:buNone/>
              <a:defRPr sz="1050">
                <a:solidFill>
                  <a:schemeClr val="bg1"/>
                </a:solidFill>
              </a:defRPr>
            </a:lvl1pPr>
          </a:lstStyle>
          <a:p>
            <a:r>
              <a:rPr lang="en-US" dirty="0"/>
              <a:t>Click to add headshot</a:t>
            </a:r>
          </a:p>
        </p:txBody>
      </p:sp>
      <p:sp>
        <p:nvSpPr>
          <p:cNvPr id="17" name="Rectangle 16"/>
          <p:cNvSpPr>
            <a:spLocks noChangeAspect="1"/>
          </p:cNvSpPr>
          <p:nvPr userDrawn="1"/>
        </p:nvSpPr>
        <p:spPr bwMode="auto">
          <a:xfrm>
            <a:off x="6066524" y="2508195"/>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18" name="Content Placeholder 2">
            <a:extLst>
              <a:ext uri="{FF2B5EF4-FFF2-40B4-BE49-F238E27FC236}">
                <a16:creationId xmlns:a16="http://schemas.microsoft.com/office/drawing/2014/main" id="{FF56D2E5-86E4-473A-A62F-B7029E5B2558}"/>
              </a:ext>
            </a:extLst>
          </p:cNvPr>
          <p:cNvSpPr>
            <a:spLocks noGrp="1"/>
          </p:cNvSpPr>
          <p:nvPr>
            <p:ph idx="25" hasCustomPrompt="1"/>
          </p:nvPr>
        </p:nvSpPr>
        <p:spPr>
          <a:xfrm>
            <a:off x="7032178" y="2787996"/>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19" name="Content Placeholder 14">
            <a:extLst>
              <a:ext uri="{FF2B5EF4-FFF2-40B4-BE49-F238E27FC236}">
                <a16:creationId xmlns:a16="http://schemas.microsoft.com/office/drawing/2014/main" id="{2528640A-3FC0-4E06-B371-0EC2DCACCEEF}"/>
              </a:ext>
            </a:extLst>
          </p:cNvPr>
          <p:cNvSpPr>
            <a:spLocks noGrp="1"/>
          </p:cNvSpPr>
          <p:nvPr>
            <p:ph sz="quarter" idx="26" hasCustomPrompt="1"/>
          </p:nvPr>
        </p:nvSpPr>
        <p:spPr>
          <a:xfrm>
            <a:off x="6957423" y="2500488"/>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20" name="Picture Placeholder 21"/>
          <p:cNvSpPr>
            <a:spLocks noGrp="1" noChangeAspect="1"/>
          </p:cNvSpPr>
          <p:nvPr>
            <p:ph type="pic" sz="quarter" idx="27" hasCustomPrompt="1"/>
          </p:nvPr>
        </p:nvSpPr>
        <p:spPr>
          <a:xfrm>
            <a:off x="6076349" y="2523784"/>
            <a:ext cx="803588" cy="1428600"/>
          </a:xfrm>
          <a:effectLst/>
        </p:spPr>
        <p:txBody>
          <a:bodyPr/>
          <a:lstStyle>
            <a:lvl1pPr marL="0" indent="0">
              <a:buNone/>
              <a:defRPr sz="1050">
                <a:solidFill>
                  <a:schemeClr val="bg1"/>
                </a:solidFill>
              </a:defRPr>
            </a:lvl1pPr>
          </a:lstStyle>
          <a:p>
            <a:r>
              <a:rPr lang="en-US" dirty="0"/>
              <a:t>Click to add headshot</a:t>
            </a:r>
          </a:p>
        </p:txBody>
      </p:sp>
      <p:pic>
        <p:nvPicPr>
          <p:cNvPr id="2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0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68301" y="1444625"/>
            <a:ext cx="83947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7" name="Rectangle 18"/>
          <p:cNvSpPr>
            <a:spLocks noChangeArrowheads="1"/>
          </p:cNvSpPr>
          <p:nvPr userDrawn="1"/>
        </p:nvSpPr>
        <p:spPr bwMode="auto">
          <a:xfrm>
            <a:off x="0" y="-7938"/>
            <a:ext cx="9144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1800" dirty="0">
              <a:solidFill>
                <a:srgbClr val="41748D"/>
              </a:solidFill>
              <a:ea typeface="Geneva" charset="0"/>
              <a:cs typeface="Geneva" charset="0"/>
            </a:endParaRPr>
          </a:p>
        </p:txBody>
      </p:sp>
      <p:sp>
        <p:nvSpPr>
          <p:cNvPr id="8" name="Line 5"/>
          <p:cNvSpPr>
            <a:spLocks noChangeShapeType="1"/>
          </p:cNvSpPr>
          <p:nvPr userDrawn="1"/>
        </p:nvSpPr>
        <p:spPr bwMode="auto">
          <a:xfrm>
            <a:off x="1" y="6459538"/>
            <a:ext cx="8232775"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p>
        </p:txBody>
      </p:sp>
      <p:sp>
        <p:nvSpPr>
          <p:cNvPr id="10" name="Text Box 10"/>
          <p:cNvSpPr txBox="1">
            <a:spLocks noChangeArrowheads="1"/>
          </p:cNvSpPr>
          <p:nvPr userDrawn="1"/>
        </p:nvSpPr>
        <p:spPr bwMode="auto">
          <a:xfrm>
            <a:off x="365126" y="6626226"/>
            <a:ext cx="2763838" cy="9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450" dirty="0">
                <a:solidFill>
                  <a:schemeClr val="bg2"/>
                </a:solidFill>
                <a:latin typeface="Calibri"/>
                <a:cs typeface="Calibri"/>
              </a:rPr>
              <a:t>© 2020 Epstein Becker &amp; Green, P.C.  </a:t>
            </a:r>
            <a:r>
              <a:rPr lang="en-US" sz="450" dirty="0">
                <a:solidFill>
                  <a:srgbClr val="EBB02C"/>
                </a:solidFill>
                <a:latin typeface="Microsoft Sans Serif" charset="0"/>
                <a:cs typeface="Microsoft Sans Serif" charset="0"/>
              </a:rPr>
              <a:t>| </a:t>
            </a:r>
            <a:r>
              <a:rPr lang="en-US" sz="450" dirty="0">
                <a:solidFill>
                  <a:srgbClr val="1E4C62"/>
                </a:solidFill>
                <a:latin typeface="Microsoft Sans Serif" charset="0"/>
                <a:cs typeface="Microsoft Sans Serif" charset="0"/>
              </a:rPr>
              <a:t> </a:t>
            </a:r>
            <a:r>
              <a:rPr lang="en-US" sz="450" dirty="0">
                <a:solidFill>
                  <a:srgbClr val="808080"/>
                </a:solidFill>
                <a:latin typeface="Calibri"/>
                <a:cs typeface="Calibri"/>
              </a:rPr>
              <a:t>All Rights Reserved. </a:t>
            </a:r>
            <a:r>
              <a:rPr lang="en-US" sz="450" dirty="0">
                <a:solidFill>
                  <a:srgbClr val="EBB02C"/>
                </a:solidFill>
                <a:latin typeface="Calibri"/>
                <a:cs typeface="Calibri"/>
              </a:rPr>
              <a:t> </a:t>
            </a:r>
            <a:r>
              <a:rPr lang="en-US" sz="450" dirty="0">
                <a:solidFill>
                  <a:srgbClr val="EBB02C"/>
                </a:solidFill>
                <a:latin typeface="Microsoft Sans Serif" charset="0"/>
                <a:cs typeface="Microsoft Sans Serif" charset="0"/>
              </a:rPr>
              <a:t>|  </a:t>
            </a:r>
            <a:r>
              <a:rPr lang="en-US" sz="600" b="1" i="0" dirty="0">
                <a:solidFill>
                  <a:srgbClr val="41748D"/>
                </a:solidFill>
                <a:latin typeface="Calibri"/>
                <a:cs typeface="Calibri"/>
              </a:rPr>
              <a:t>ebglaw.com</a:t>
            </a:r>
          </a:p>
        </p:txBody>
      </p:sp>
      <p:sp>
        <p:nvSpPr>
          <p:cNvPr id="3" name="TextBox 2"/>
          <p:cNvSpPr txBox="1"/>
          <p:nvPr userDrawn="1"/>
        </p:nvSpPr>
        <p:spPr>
          <a:xfrm>
            <a:off x="395289" y="398464"/>
            <a:ext cx="4801648" cy="369332"/>
          </a:xfrm>
          <a:prstGeom prst="rect">
            <a:avLst/>
          </a:prstGeom>
          <a:noFill/>
        </p:spPr>
        <p:txBody>
          <a:bodyPr wrap="square" lIns="0" tIns="0" rIns="0" bIns="0" rtlCol="0">
            <a:spAutoFit/>
          </a:bodyPr>
          <a:lstStyle/>
          <a:p>
            <a:pPr>
              <a:buNone/>
            </a:pPr>
            <a:r>
              <a:rPr lang="en-US" sz="2400" b="1" dirty="0">
                <a:solidFill>
                  <a:srgbClr val="41748D"/>
                </a:solidFill>
                <a:latin typeface="Calibri"/>
                <a:cs typeface="Calibri"/>
              </a:rPr>
              <a:t>Presented by</a:t>
            </a:r>
          </a:p>
        </p:txBody>
      </p:sp>
      <p:sp>
        <p:nvSpPr>
          <p:cNvPr id="21" name="Rectangle 6"/>
          <p:cNvSpPr txBox="1">
            <a:spLocks noChangeArrowheads="1"/>
          </p:cNvSpPr>
          <p:nvPr userDrawn="1"/>
        </p:nvSpPr>
        <p:spPr bwMode="auto">
          <a:xfrm>
            <a:off x="4344693" y="6619081"/>
            <a:ext cx="436562"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675" smtClean="0"/>
              <a:pPr>
                <a:defRPr/>
              </a:pPr>
              <a:t>‹#›</a:t>
            </a:fld>
            <a:endParaRPr lang="en-US" sz="675" dirty="0">
              <a:solidFill>
                <a:srgbClr val="EBB02C"/>
              </a:solidFill>
            </a:endParaRPr>
          </a:p>
        </p:txBody>
      </p:sp>
      <p:sp>
        <p:nvSpPr>
          <p:cNvPr id="22" name="Rectangle 21"/>
          <p:cNvSpPr>
            <a:spLocks noChangeAspect="1"/>
          </p:cNvSpPr>
          <p:nvPr userDrawn="1"/>
        </p:nvSpPr>
        <p:spPr bwMode="auto">
          <a:xfrm>
            <a:off x="1452023" y="1755511"/>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5"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2417677" y="2035312"/>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36" name="Content Placeholder 14">
            <a:extLst>
              <a:ext uri="{FF2B5EF4-FFF2-40B4-BE49-F238E27FC236}">
                <a16:creationId xmlns:a16="http://schemas.microsoft.com/office/drawing/2014/main" id="{2528640A-3FC0-4E06-B371-0EC2DCACCEEF}"/>
              </a:ext>
            </a:extLst>
          </p:cNvPr>
          <p:cNvSpPr>
            <a:spLocks noGrp="1"/>
          </p:cNvSpPr>
          <p:nvPr>
            <p:ph sz="quarter" idx="20" hasCustomPrompt="1"/>
          </p:nvPr>
        </p:nvSpPr>
        <p:spPr>
          <a:xfrm>
            <a:off x="2342922" y="1747804"/>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7" name="Picture Placeholder 21"/>
          <p:cNvSpPr>
            <a:spLocks noGrp="1" noChangeAspect="1"/>
          </p:cNvSpPr>
          <p:nvPr>
            <p:ph type="pic" sz="quarter" idx="21" hasCustomPrompt="1"/>
          </p:nvPr>
        </p:nvSpPr>
        <p:spPr>
          <a:xfrm>
            <a:off x="1461848" y="1771100"/>
            <a:ext cx="803588" cy="1428600"/>
          </a:xfrm>
          <a:effectLst/>
        </p:spPr>
        <p:txBody>
          <a:bodyPr/>
          <a:lstStyle>
            <a:lvl1pPr marL="0" indent="0">
              <a:buNone/>
              <a:defRPr sz="1050">
                <a:solidFill>
                  <a:schemeClr val="bg1"/>
                </a:solidFill>
              </a:defRPr>
            </a:lvl1pPr>
          </a:lstStyle>
          <a:p>
            <a:r>
              <a:rPr lang="en-US" dirty="0"/>
              <a:t>Click to add headshot</a:t>
            </a:r>
          </a:p>
        </p:txBody>
      </p:sp>
      <p:sp>
        <p:nvSpPr>
          <p:cNvPr id="38" name="Rectangle 37"/>
          <p:cNvSpPr>
            <a:spLocks noChangeAspect="1"/>
          </p:cNvSpPr>
          <p:nvPr userDrawn="1"/>
        </p:nvSpPr>
        <p:spPr bwMode="auto">
          <a:xfrm>
            <a:off x="4300403" y="1732214"/>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39" name="Content Placeholder 2">
            <a:extLst>
              <a:ext uri="{FF2B5EF4-FFF2-40B4-BE49-F238E27FC236}">
                <a16:creationId xmlns:a16="http://schemas.microsoft.com/office/drawing/2014/main" id="{FF56D2E5-86E4-473A-A62F-B7029E5B2558}"/>
              </a:ext>
            </a:extLst>
          </p:cNvPr>
          <p:cNvSpPr>
            <a:spLocks noGrp="1"/>
          </p:cNvSpPr>
          <p:nvPr>
            <p:ph idx="22" hasCustomPrompt="1"/>
          </p:nvPr>
        </p:nvSpPr>
        <p:spPr>
          <a:xfrm>
            <a:off x="5266057" y="2012015"/>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40" name="Content Placeholder 14">
            <a:extLst>
              <a:ext uri="{FF2B5EF4-FFF2-40B4-BE49-F238E27FC236}">
                <a16:creationId xmlns:a16="http://schemas.microsoft.com/office/drawing/2014/main" id="{2528640A-3FC0-4E06-B371-0EC2DCACCEEF}"/>
              </a:ext>
            </a:extLst>
          </p:cNvPr>
          <p:cNvSpPr>
            <a:spLocks noGrp="1"/>
          </p:cNvSpPr>
          <p:nvPr>
            <p:ph sz="quarter" idx="23" hasCustomPrompt="1"/>
          </p:nvPr>
        </p:nvSpPr>
        <p:spPr>
          <a:xfrm>
            <a:off x="5191302" y="1724507"/>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41" name="Picture Placeholder 21"/>
          <p:cNvSpPr>
            <a:spLocks noGrp="1" noChangeAspect="1"/>
          </p:cNvSpPr>
          <p:nvPr>
            <p:ph type="pic" sz="quarter" idx="24" hasCustomPrompt="1"/>
          </p:nvPr>
        </p:nvSpPr>
        <p:spPr>
          <a:xfrm>
            <a:off x="4310228" y="1747803"/>
            <a:ext cx="803588" cy="1428600"/>
          </a:xfrm>
          <a:effectLst/>
        </p:spPr>
        <p:txBody>
          <a:bodyPr/>
          <a:lstStyle>
            <a:lvl1pPr marL="0" indent="0">
              <a:buNone/>
              <a:defRPr sz="1050">
                <a:solidFill>
                  <a:schemeClr val="bg1"/>
                </a:solidFill>
              </a:defRPr>
            </a:lvl1pPr>
          </a:lstStyle>
          <a:p>
            <a:r>
              <a:rPr lang="en-US" dirty="0"/>
              <a:t>Click to add headshot</a:t>
            </a:r>
          </a:p>
        </p:txBody>
      </p:sp>
      <p:sp>
        <p:nvSpPr>
          <p:cNvPr id="23" name="Rectangle 22"/>
          <p:cNvSpPr>
            <a:spLocks noChangeAspect="1"/>
          </p:cNvSpPr>
          <p:nvPr userDrawn="1"/>
        </p:nvSpPr>
        <p:spPr bwMode="auto">
          <a:xfrm>
            <a:off x="1461858" y="4119002"/>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24" name="Content Placeholder 2">
            <a:extLst>
              <a:ext uri="{FF2B5EF4-FFF2-40B4-BE49-F238E27FC236}">
                <a16:creationId xmlns:a16="http://schemas.microsoft.com/office/drawing/2014/main" id="{FF56D2E5-86E4-473A-A62F-B7029E5B2558}"/>
              </a:ext>
            </a:extLst>
          </p:cNvPr>
          <p:cNvSpPr>
            <a:spLocks noGrp="1"/>
          </p:cNvSpPr>
          <p:nvPr>
            <p:ph idx="25" hasCustomPrompt="1"/>
          </p:nvPr>
        </p:nvSpPr>
        <p:spPr>
          <a:xfrm>
            <a:off x="2427512" y="4398803"/>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25" name="Content Placeholder 14">
            <a:extLst>
              <a:ext uri="{FF2B5EF4-FFF2-40B4-BE49-F238E27FC236}">
                <a16:creationId xmlns:a16="http://schemas.microsoft.com/office/drawing/2014/main" id="{2528640A-3FC0-4E06-B371-0EC2DCACCEEF}"/>
              </a:ext>
            </a:extLst>
          </p:cNvPr>
          <p:cNvSpPr>
            <a:spLocks noGrp="1"/>
          </p:cNvSpPr>
          <p:nvPr>
            <p:ph sz="quarter" idx="26" hasCustomPrompt="1"/>
          </p:nvPr>
        </p:nvSpPr>
        <p:spPr>
          <a:xfrm>
            <a:off x="2352758" y="4111295"/>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26" name="Picture Placeholder 21"/>
          <p:cNvSpPr>
            <a:spLocks noGrp="1" noChangeAspect="1"/>
          </p:cNvSpPr>
          <p:nvPr>
            <p:ph type="pic" sz="quarter" idx="27" hasCustomPrompt="1"/>
          </p:nvPr>
        </p:nvSpPr>
        <p:spPr>
          <a:xfrm>
            <a:off x="1471684" y="4134591"/>
            <a:ext cx="803588" cy="1428600"/>
          </a:xfrm>
          <a:effectLst/>
        </p:spPr>
        <p:txBody>
          <a:bodyPr/>
          <a:lstStyle>
            <a:lvl1pPr marL="0" indent="0">
              <a:buNone/>
              <a:defRPr sz="1050">
                <a:solidFill>
                  <a:schemeClr val="bg1"/>
                </a:solidFill>
              </a:defRPr>
            </a:lvl1pPr>
          </a:lstStyle>
          <a:p>
            <a:r>
              <a:rPr lang="en-US" dirty="0"/>
              <a:t>Click to add headshot</a:t>
            </a:r>
          </a:p>
        </p:txBody>
      </p:sp>
      <p:sp>
        <p:nvSpPr>
          <p:cNvPr id="27" name="Rectangle 26"/>
          <p:cNvSpPr>
            <a:spLocks noChangeAspect="1"/>
          </p:cNvSpPr>
          <p:nvPr userDrawn="1"/>
        </p:nvSpPr>
        <p:spPr bwMode="auto">
          <a:xfrm>
            <a:off x="4310238" y="4095705"/>
            <a:ext cx="823249" cy="1457172"/>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None/>
              <a:tabLst/>
            </a:pPr>
            <a:endParaRPr kumimoji="0" lang="en-US" sz="2700" b="0" i="0" u="none" strike="noStrike" cap="none" normalizeH="0" baseline="0" dirty="0">
              <a:ln>
                <a:noFill/>
              </a:ln>
              <a:solidFill>
                <a:schemeClr val="bg1"/>
              </a:solidFill>
              <a:effectLst/>
              <a:latin typeface="+mn-lt"/>
              <a:ea typeface="ＭＳ Ｐゴシック" charset="0"/>
              <a:cs typeface="Geneva" charset="0"/>
            </a:endParaRPr>
          </a:p>
        </p:txBody>
      </p:sp>
      <p:sp>
        <p:nvSpPr>
          <p:cNvPr id="28" name="Content Placeholder 2">
            <a:extLst>
              <a:ext uri="{FF2B5EF4-FFF2-40B4-BE49-F238E27FC236}">
                <a16:creationId xmlns:a16="http://schemas.microsoft.com/office/drawing/2014/main" id="{FF56D2E5-86E4-473A-A62F-B7029E5B2558}"/>
              </a:ext>
            </a:extLst>
          </p:cNvPr>
          <p:cNvSpPr>
            <a:spLocks noGrp="1"/>
          </p:cNvSpPr>
          <p:nvPr>
            <p:ph idx="28" hasCustomPrompt="1"/>
          </p:nvPr>
        </p:nvSpPr>
        <p:spPr>
          <a:xfrm>
            <a:off x="5275892" y="4375506"/>
            <a:ext cx="1850903" cy="1909296"/>
          </a:xfrm>
          <a:prstGeom prst="rect">
            <a:avLst/>
          </a:prstGeom>
        </p:spPr>
        <p:txBody>
          <a:bodyPr lIns="0" tIns="0" rIns="0" bIns="0">
            <a:noAutofit/>
          </a:bodyPr>
          <a:lstStyle>
            <a:lvl1pPr marL="0" indent="0" algn="l">
              <a:buNone/>
              <a:defRPr sz="105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stStyle>
          <a:p>
            <a:pPr lvl="0"/>
            <a:r>
              <a:rPr lang="en-US" noProof="0" dirty="0"/>
              <a:t>Click to add contact info</a:t>
            </a:r>
          </a:p>
        </p:txBody>
      </p:sp>
      <p:sp>
        <p:nvSpPr>
          <p:cNvPr id="29" name="Content Placeholder 14">
            <a:extLst>
              <a:ext uri="{FF2B5EF4-FFF2-40B4-BE49-F238E27FC236}">
                <a16:creationId xmlns:a16="http://schemas.microsoft.com/office/drawing/2014/main" id="{2528640A-3FC0-4E06-B371-0EC2DCACCEEF}"/>
              </a:ext>
            </a:extLst>
          </p:cNvPr>
          <p:cNvSpPr>
            <a:spLocks noGrp="1"/>
          </p:cNvSpPr>
          <p:nvPr>
            <p:ph sz="quarter" idx="29" hasCustomPrompt="1"/>
          </p:nvPr>
        </p:nvSpPr>
        <p:spPr>
          <a:xfrm>
            <a:off x="5201138" y="4087998"/>
            <a:ext cx="1941910" cy="262149"/>
          </a:xfrm>
        </p:spPr>
        <p:txBody>
          <a:bodyPr anchor="ctr">
            <a:noAutofit/>
          </a:bodyPr>
          <a:lstStyle>
            <a:lvl1pPr marL="0" indent="0" algn="l">
              <a:buNone/>
              <a:defRPr sz="1500" b="1">
                <a:solidFill>
                  <a:srgbClr val="41748D"/>
                </a:solidFill>
              </a:defRPr>
            </a:lvl1pPr>
          </a:lstStyle>
          <a:p>
            <a:pPr lvl="0"/>
            <a:r>
              <a:rPr lang="en-US" dirty="0"/>
              <a:t>Name</a:t>
            </a:r>
          </a:p>
        </p:txBody>
      </p:sp>
      <p:sp>
        <p:nvSpPr>
          <p:cNvPr id="30" name="Picture Placeholder 21"/>
          <p:cNvSpPr>
            <a:spLocks noGrp="1" noChangeAspect="1"/>
          </p:cNvSpPr>
          <p:nvPr>
            <p:ph type="pic" sz="quarter" idx="30" hasCustomPrompt="1"/>
          </p:nvPr>
        </p:nvSpPr>
        <p:spPr>
          <a:xfrm>
            <a:off x="4320063" y="4111294"/>
            <a:ext cx="803588" cy="1428600"/>
          </a:xfrm>
          <a:effectLst/>
        </p:spPr>
        <p:txBody>
          <a:bodyPr/>
          <a:lstStyle>
            <a:lvl1pPr marL="0" indent="0">
              <a:buNone/>
              <a:defRPr sz="1050">
                <a:solidFill>
                  <a:schemeClr val="bg1"/>
                </a:solidFill>
              </a:defRPr>
            </a:lvl1pPr>
          </a:lstStyle>
          <a:p>
            <a:r>
              <a:rPr lang="en-US" dirty="0"/>
              <a:t>Click to add headshot</a:t>
            </a:r>
          </a:p>
        </p:txBody>
      </p:sp>
      <p:pic>
        <p:nvPicPr>
          <p:cNvPr id="31"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525" y="6459538"/>
            <a:ext cx="327068" cy="3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91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buFontTx/>
              <a:buNone/>
              <a:defRPr sz="1050">
                <a:latin typeface="+mn-lt"/>
                <a:ea typeface="ＭＳ Ｐゴシック" charset="0"/>
                <a:cs typeface="Geneva"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buFontTx/>
              <a:buNone/>
              <a:defRPr sz="1050">
                <a:latin typeface="+mn-lt"/>
                <a:ea typeface="ＭＳ Ｐゴシック" charset="0"/>
                <a:cs typeface="Geneva"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buFontTx/>
              <a:buNone/>
              <a:defRPr sz="1050">
                <a:latin typeface="+mn-lt"/>
                <a:ea typeface="Geneva" charset="0"/>
                <a:cs typeface="Geneva" charset="0"/>
              </a:defRPr>
            </a:lvl1pPr>
          </a:lstStyle>
          <a:p>
            <a:pPr>
              <a:defRPr/>
            </a:pPr>
            <a:fld id="{1BAC2758-79ED-E343-8524-1DED98A4664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55" r:id="rId2"/>
    <p:sldLayoutId id="2147483780" r:id="rId3"/>
    <p:sldLayoutId id="2147483761" r:id="rId4"/>
    <p:sldLayoutId id="2147483762" r:id="rId5"/>
    <p:sldLayoutId id="2147483752" r:id="rId6"/>
    <p:sldLayoutId id="2147483779" r:id="rId7"/>
    <p:sldLayoutId id="2147483781" r:id="rId8"/>
    <p:sldLayoutId id="2147483782" r:id="rId9"/>
    <p:sldLayoutId id="2147483783" r:id="rId10"/>
    <p:sldLayoutId id="2147483784" r:id="rId11"/>
    <p:sldLayoutId id="2147483753" r:id="rId12"/>
    <p:sldLayoutId id="2147483751" r:id="rId13"/>
    <p:sldLayoutId id="2147483768" r:id="rId14"/>
    <p:sldLayoutId id="2147483747" r:id="rId15"/>
    <p:sldLayoutId id="2147483758" r:id="rId16"/>
    <p:sldLayoutId id="2147483748" r:id="rId17"/>
    <p:sldLayoutId id="2147483757" r:id="rId18"/>
    <p:sldLayoutId id="2147483754" r:id="rId19"/>
    <p:sldLayoutId id="2147483759" r:id="rId20"/>
    <p:sldLayoutId id="2147483749" r:id="rId21"/>
    <p:sldLayoutId id="2147483760" r:id="rId22"/>
    <p:sldLayoutId id="2147483750" r:id="rId23"/>
    <p:sldLayoutId id="2147483766" r:id="rId24"/>
    <p:sldLayoutId id="2147483788" r:id="rId25"/>
    <p:sldLayoutId id="2147483772" r:id="rId26"/>
    <p:sldLayoutId id="2147483774" r:id="rId27"/>
    <p:sldLayoutId id="2147483789" r:id="rId28"/>
  </p:sldLayoutIdLst>
  <p:hf hdr="0" ftr="0" dt="0"/>
  <p:txStyles>
    <p:titleStyle>
      <a:lvl1pPr algn="ctr" rtl="0" eaLnBrk="1" fontAlgn="base" hangingPunct="1">
        <a:spcBef>
          <a:spcPct val="0"/>
        </a:spcBef>
        <a:spcAft>
          <a:spcPct val="0"/>
        </a:spcAft>
        <a:defRPr sz="3300" b="1">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2pPr>
      <a:lvl3pPr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3pPr>
      <a:lvl4pPr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4pPr>
      <a:lvl5pPr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5pPr>
      <a:lvl6pPr marL="342900"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6pPr>
      <a:lvl7pPr marL="685800"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7pPr>
      <a:lvl8pPr marL="1028700"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8pPr>
      <a:lvl9pPr marL="1371600" algn="ctr" rtl="0" eaLnBrk="1" fontAlgn="base" hangingPunct="1">
        <a:spcBef>
          <a:spcPct val="0"/>
        </a:spcBef>
        <a:spcAft>
          <a:spcPct val="0"/>
        </a:spcAft>
        <a:defRPr sz="3300">
          <a:solidFill>
            <a:schemeClr val="tx2"/>
          </a:solidFill>
          <a:latin typeface="Lucida Grande" charset="0"/>
          <a:ea typeface="ＭＳ Ｐゴシック" charset="0"/>
          <a:cs typeface="Geneva"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Geneva" charset="0"/>
          <a:cs typeface="+mn-cs"/>
        </a:defRPr>
      </a:lvl2pPr>
      <a:lvl3pPr marL="857250" indent="-171450" algn="l" rtl="0" eaLnBrk="1" fontAlgn="base" hangingPunct="1">
        <a:spcBef>
          <a:spcPct val="20000"/>
        </a:spcBef>
        <a:spcAft>
          <a:spcPct val="0"/>
        </a:spcAft>
        <a:buChar char="•"/>
        <a:defRPr sz="1800">
          <a:solidFill>
            <a:schemeClr val="tx1"/>
          </a:solidFill>
          <a:latin typeface="+mn-lt"/>
          <a:ea typeface="Geneva" charset="0"/>
          <a:cs typeface="+mn-cs"/>
        </a:defRPr>
      </a:lvl3pPr>
      <a:lvl4pPr marL="1200150" indent="-171450" algn="l" rtl="0" eaLnBrk="1" fontAlgn="base" hangingPunct="1">
        <a:spcBef>
          <a:spcPct val="20000"/>
        </a:spcBef>
        <a:spcAft>
          <a:spcPct val="0"/>
        </a:spcAft>
        <a:buChar char="–"/>
        <a:defRPr sz="1500">
          <a:solidFill>
            <a:schemeClr val="tx1"/>
          </a:solidFill>
          <a:latin typeface="+mn-lt"/>
          <a:ea typeface="Geneva" charset="0"/>
          <a:cs typeface="+mn-cs"/>
        </a:defRPr>
      </a:lvl4pPr>
      <a:lvl5pPr marL="1543050" indent="-171450" algn="l" rtl="0" eaLnBrk="1" fontAlgn="base" hangingPunct="1">
        <a:spcBef>
          <a:spcPct val="20000"/>
        </a:spcBef>
        <a:spcAft>
          <a:spcPct val="0"/>
        </a:spcAft>
        <a:buChar char="»"/>
        <a:defRPr sz="1500">
          <a:solidFill>
            <a:schemeClr val="tx1"/>
          </a:solidFill>
          <a:latin typeface="+mn-lt"/>
          <a:ea typeface="Geneva" charset="0"/>
          <a:cs typeface="+mn-cs"/>
        </a:defRPr>
      </a:lvl5pPr>
      <a:lvl6pPr marL="1885950" indent="-171450" algn="l" rtl="0" eaLnBrk="1" fontAlgn="base" hangingPunct="1">
        <a:spcBef>
          <a:spcPct val="20000"/>
        </a:spcBef>
        <a:spcAft>
          <a:spcPct val="0"/>
        </a:spcAft>
        <a:buChar char="»"/>
        <a:defRPr sz="1500">
          <a:solidFill>
            <a:schemeClr val="tx1"/>
          </a:solidFill>
          <a:latin typeface="+mn-lt"/>
          <a:ea typeface="Geneva" charset="0"/>
          <a:cs typeface="+mn-cs"/>
        </a:defRPr>
      </a:lvl6pPr>
      <a:lvl7pPr marL="2228850" indent="-171450" algn="l" rtl="0" eaLnBrk="1" fontAlgn="base" hangingPunct="1">
        <a:spcBef>
          <a:spcPct val="20000"/>
        </a:spcBef>
        <a:spcAft>
          <a:spcPct val="0"/>
        </a:spcAft>
        <a:buChar char="»"/>
        <a:defRPr sz="1500">
          <a:solidFill>
            <a:schemeClr val="tx1"/>
          </a:solidFill>
          <a:latin typeface="+mn-lt"/>
          <a:ea typeface="Geneva" charset="0"/>
          <a:cs typeface="+mn-cs"/>
        </a:defRPr>
      </a:lvl7pPr>
      <a:lvl8pPr marL="2571750" indent="-171450" algn="l" rtl="0" eaLnBrk="1" fontAlgn="base" hangingPunct="1">
        <a:spcBef>
          <a:spcPct val="20000"/>
        </a:spcBef>
        <a:spcAft>
          <a:spcPct val="0"/>
        </a:spcAft>
        <a:buChar char="»"/>
        <a:defRPr sz="1500">
          <a:solidFill>
            <a:schemeClr val="tx1"/>
          </a:solidFill>
          <a:latin typeface="+mn-lt"/>
          <a:ea typeface="Geneva" charset="0"/>
          <a:cs typeface="+mn-cs"/>
        </a:defRPr>
      </a:lvl8pPr>
      <a:lvl9pPr marL="2914650" indent="-171450" algn="l" rtl="0" eaLnBrk="1" fontAlgn="base" hangingPunct="1">
        <a:spcBef>
          <a:spcPct val="20000"/>
        </a:spcBef>
        <a:spcAft>
          <a:spcPct val="0"/>
        </a:spcAft>
        <a:buChar char="»"/>
        <a:defRPr sz="1500">
          <a:solidFill>
            <a:schemeClr val="tx1"/>
          </a:solidFill>
          <a:latin typeface="+mn-lt"/>
          <a:ea typeface="Geneva" charset="0"/>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https://www1.nyc.gov/site/doh/covid/covid-19-posters-and-flyers.page"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hyperlink" Target="https://www.ebglaw.com/coronavirus-resource-center/"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hyperlink" Target="https://www.ebglaw.com/subscribe" TargetMode="External"/><Relationship Id="rId5" Type="http://schemas.openxmlformats.org/officeDocument/2006/relationships/hyperlink" Target="https://www.ebglaw.com/coronavirus-resource-center/#elwm" TargetMode="External"/><Relationship Id="rId4" Type="http://schemas.openxmlformats.org/officeDocument/2006/relationships/hyperlink" Target="https://www.ebglaw.com/coronavirus-resource-center/#hcl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65.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66.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382" y="2193147"/>
            <a:ext cx="7686000" cy="910855"/>
          </a:xfrm>
        </p:spPr>
        <p:txBody>
          <a:bodyPr/>
          <a:lstStyle/>
          <a:p>
            <a:pPr algn="ctr"/>
            <a:r>
              <a:rPr lang="en-US" altLang="en-US" dirty="0">
                <a:latin typeface="Calibri" panose="020F0502020204030204" pitchFamily="34" charset="0"/>
                <a:cs typeface="Calibri" panose="020F0502020204030204" pitchFamily="34" charset="0"/>
              </a:rPr>
              <a:t>Return to Office Considerations and Employment Law Update</a:t>
            </a:r>
            <a:br>
              <a:rPr lang="en-US" altLang="en-US" dirty="0">
                <a:latin typeface="Calibri" panose="020F0502020204030204" pitchFamily="34" charset="0"/>
                <a:cs typeface="Calibri" panose="020F0502020204030204" pitchFamily="34" charset="0"/>
              </a:rPr>
            </a:br>
            <a:endParaRPr lang="en-US" sz="2400" dirty="0"/>
          </a:p>
        </p:txBody>
      </p:sp>
      <p:sp>
        <p:nvSpPr>
          <p:cNvPr id="3" name="Subtitle 2"/>
          <p:cNvSpPr>
            <a:spLocks noGrp="1"/>
          </p:cNvSpPr>
          <p:nvPr>
            <p:ph type="subTitle" idx="1"/>
          </p:nvPr>
        </p:nvSpPr>
        <p:spPr>
          <a:xfrm>
            <a:off x="1070650" y="4231036"/>
            <a:ext cx="7787600" cy="2055464"/>
          </a:xfrm>
        </p:spPr>
        <p:txBody>
          <a:bodyPr/>
          <a:lstStyle/>
          <a:p>
            <a:pPr algn="ctr">
              <a:spcBef>
                <a:spcPct val="0"/>
              </a:spcBef>
            </a:pPr>
            <a:r>
              <a:rPr lang="en-US" sz="2400" dirty="0">
                <a:solidFill>
                  <a:schemeClr val="bg1"/>
                </a:solidFill>
              </a:rPr>
              <a:t>Presented  to the NYC Chapter of the                                            Association of Legal Administrators </a:t>
            </a:r>
          </a:p>
          <a:p>
            <a:pPr algn="ctr">
              <a:spcBef>
                <a:spcPct val="0"/>
              </a:spcBef>
            </a:pPr>
            <a:r>
              <a:rPr lang="en-US" sz="2400" dirty="0">
                <a:solidFill>
                  <a:schemeClr val="bg1"/>
                </a:solidFill>
              </a:rPr>
              <a:t>by </a:t>
            </a:r>
          </a:p>
          <a:p>
            <a:pPr algn="ctr">
              <a:spcBef>
                <a:spcPct val="0"/>
              </a:spcBef>
            </a:pPr>
            <a:r>
              <a:rPr lang="en-US" sz="2400" dirty="0"/>
              <a:t>Dean L. Silverberg, Esq. </a:t>
            </a:r>
          </a:p>
          <a:p>
            <a:pPr algn="ctr">
              <a:spcBef>
                <a:spcPct val="0"/>
              </a:spcBef>
            </a:pPr>
            <a:r>
              <a:rPr lang="en-US" altLang="en-US" sz="2400" dirty="0">
                <a:solidFill>
                  <a:schemeClr val="bg1"/>
                </a:solidFill>
                <a:cs typeface="Calibri" panose="020F0502020204030204" pitchFamily="34" charset="0"/>
              </a:rPr>
              <a:t>June 9, 2020</a:t>
            </a:r>
          </a:p>
        </p:txBody>
      </p:sp>
      <p:sp>
        <p:nvSpPr>
          <p:cNvPr id="6" name="TextBox 5"/>
          <p:cNvSpPr txBox="1"/>
          <p:nvPr/>
        </p:nvSpPr>
        <p:spPr>
          <a:xfrm>
            <a:off x="2055043" y="6617616"/>
            <a:ext cx="1904215" cy="246221"/>
          </a:xfrm>
          <a:prstGeom prst="rect">
            <a:avLst/>
          </a:prstGeom>
          <a:noFill/>
          <a:ln>
            <a:noFill/>
          </a:ln>
        </p:spPr>
        <p:txBody>
          <a:bodyPr wrap="square" rtlCol="0">
            <a:spAutoFit/>
          </a:bodyPr>
          <a:lstStyle/>
          <a:p>
            <a:pPr>
              <a:buNone/>
            </a:pPr>
            <a:r>
              <a:rPr lang="en-US" sz="1000" dirty="0">
                <a:solidFill>
                  <a:srgbClr val="595959"/>
                </a:solidFill>
                <a:latin typeface="Times New Roman" panose="02020603050405020304" pitchFamily="18" charset="0"/>
                <a:cs typeface="Times New Roman" panose="02020603050405020304" pitchFamily="18" charset="0"/>
              </a:rPr>
              <a:t>NY:49164394V1</a:t>
            </a:r>
          </a:p>
        </p:txBody>
      </p:sp>
    </p:spTree>
    <p:extLst>
      <p:ext uri="{BB962C8B-B14F-4D97-AF65-F5344CB8AC3E}">
        <p14:creationId xmlns:p14="http://schemas.microsoft.com/office/powerpoint/2010/main" val="23864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Before Employees Arrive (Overview) </a:t>
            </a:r>
            <a:br>
              <a:rPr lang="en-US" dirty="0"/>
            </a:br>
            <a:endParaRPr lang="en-US" dirty="0"/>
          </a:p>
        </p:txBody>
      </p:sp>
      <p:sp>
        <p:nvSpPr>
          <p:cNvPr id="3" name="Content Placeholder 2"/>
          <p:cNvSpPr>
            <a:spLocks noGrp="1"/>
          </p:cNvSpPr>
          <p:nvPr>
            <p:ph idx="1"/>
          </p:nvPr>
        </p:nvSpPr>
        <p:spPr>
          <a:xfrm>
            <a:off x="178904" y="1030910"/>
            <a:ext cx="8408504" cy="5310255"/>
          </a:xfrm>
        </p:spPr>
        <p:txBody>
          <a:bodyPr/>
          <a:lstStyle/>
          <a:p>
            <a:pPr marL="285750" indent="-285750">
              <a:buFont typeface="Arial" panose="020B0604020202020204" pitchFamily="34" charset="0"/>
              <a:buChar char="•"/>
            </a:pPr>
            <a:r>
              <a:rPr lang="en-US" sz="1800" b="1" dirty="0">
                <a:solidFill>
                  <a:srgbClr val="C00000"/>
                </a:solidFill>
              </a:rPr>
              <a:t>Bringing back the workforce</a:t>
            </a:r>
          </a:p>
          <a:p>
            <a:pPr marL="457200" lvl="1" indent="-285750">
              <a:buFont typeface="Arial" panose="020B0604020202020204" pitchFamily="34" charset="0"/>
              <a:buChar char="•"/>
            </a:pPr>
            <a:r>
              <a:rPr lang="en-US" sz="1650" dirty="0"/>
              <a:t>Phased-in reopening? Recommended!</a:t>
            </a:r>
          </a:p>
          <a:p>
            <a:pPr marL="457200" lvl="1" indent="-285750">
              <a:buFont typeface="Arial" panose="020B0604020202020204" pitchFamily="34" charset="0"/>
              <a:buChar char="•"/>
            </a:pPr>
            <a:r>
              <a:rPr lang="en-US" sz="1650" dirty="0"/>
              <a:t>Voluntary? If so:</a:t>
            </a:r>
          </a:p>
          <a:p>
            <a:pPr marL="754857" lvl="2" indent="-285750">
              <a:buFont typeface="Arial" panose="020B0604020202020204" pitchFamily="34" charset="0"/>
              <a:buChar char="•"/>
            </a:pPr>
            <a:r>
              <a:rPr lang="en-US" sz="1500" dirty="0"/>
              <a:t>Questionnaires?</a:t>
            </a:r>
          </a:p>
          <a:p>
            <a:pPr marL="921544" lvl="3" indent="-285750"/>
            <a:r>
              <a:rPr lang="en-US" sz="1500" dirty="0"/>
              <a:t>Who does/does not want to return right away?</a:t>
            </a:r>
          </a:p>
          <a:p>
            <a:pPr marL="921544" lvl="3" indent="-285750"/>
            <a:r>
              <a:rPr lang="en-US" sz="1500" dirty="0"/>
              <a:t>How will you handle high-risk employees who do/do not                                                                               want to return?</a:t>
            </a:r>
          </a:p>
          <a:p>
            <a:pPr marL="457200" lvl="1" indent="-285750">
              <a:buFont typeface="Arial" panose="020B0604020202020204" pitchFamily="34" charset="0"/>
              <a:buChar char="•"/>
            </a:pPr>
            <a:r>
              <a:rPr lang="en-US" sz="1650" dirty="0"/>
              <a:t>Instruct employees who are successfully teleworking to                                                                 continue to do so?</a:t>
            </a:r>
          </a:p>
          <a:p>
            <a:pPr marL="457200" lvl="1" indent="-285750">
              <a:buFont typeface="Arial" panose="020B0604020202020204" pitchFamily="34" charset="0"/>
              <a:buChar char="•"/>
            </a:pPr>
            <a:r>
              <a:rPr lang="en-US" sz="1650" dirty="0"/>
              <a:t>Consider part-time telework/part-time onsite?</a:t>
            </a:r>
          </a:p>
          <a:p>
            <a:pPr marL="457200" lvl="1" indent="-285750">
              <a:buFont typeface="Arial" panose="020B0604020202020204" pitchFamily="34" charset="0"/>
              <a:buChar char="•"/>
            </a:pPr>
            <a:r>
              <a:rPr lang="en-US" sz="1650" dirty="0"/>
              <a:t>Stagger day/week schedules, e.g., Teams A, B, C work                                                                     alternating days/weeks?</a:t>
            </a:r>
          </a:p>
          <a:p>
            <a:pPr marL="457200" lvl="1" indent="-285750">
              <a:buFont typeface="Arial" panose="020B0604020202020204" pitchFamily="34" charset="0"/>
              <a:buChar char="•"/>
            </a:pPr>
            <a:endParaRPr lang="en-US" sz="1650" dirty="0"/>
          </a:p>
          <a:p>
            <a:pPr marL="285750" indent="-285750">
              <a:buFont typeface="Arial" panose="020B0604020202020204" pitchFamily="34" charset="0"/>
              <a:buChar char="•"/>
            </a:pPr>
            <a:r>
              <a:rPr lang="en-US" sz="1800" b="1" dirty="0">
                <a:solidFill>
                  <a:srgbClr val="C00000"/>
                </a:solidFill>
              </a:rPr>
              <a:t>Training for all employees and managers</a:t>
            </a:r>
          </a:p>
          <a:p>
            <a:pPr marL="457200" lvl="1" indent="-285750">
              <a:buFont typeface="Arial" panose="020B0604020202020204" pitchFamily="34" charset="0"/>
              <a:buChar char="•"/>
            </a:pPr>
            <a:r>
              <a:rPr lang="en-US" sz="1650" dirty="0"/>
              <a:t>New safety and capacity rules</a:t>
            </a:r>
          </a:p>
          <a:p>
            <a:pPr marL="457200" lvl="1" indent="-285750">
              <a:buFont typeface="Arial" panose="020B0604020202020204" pitchFamily="34" charset="0"/>
              <a:buChar char="•"/>
            </a:pPr>
            <a:r>
              <a:rPr lang="en-US" sz="1650" dirty="0"/>
              <a:t>New company policies/procedures</a:t>
            </a:r>
          </a:p>
          <a:p>
            <a:pPr marL="457200" lvl="1" indent="-285750">
              <a:buFont typeface="Arial" panose="020B0604020202020204" pitchFamily="34" charset="0"/>
              <a:buChar char="•"/>
            </a:pPr>
            <a:endParaRPr lang="en-US" sz="1650" dirty="0"/>
          </a:p>
          <a:p>
            <a:pPr marL="285750" indent="-285750">
              <a:buFont typeface="Arial" panose="020B0604020202020204" pitchFamily="34" charset="0"/>
              <a:buChar char="•"/>
            </a:pPr>
            <a:r>
              <a:rPr lang="en-US" sz="1800" b="1" dirty="0">
                <a:solidFill>
                  <a:srgbClr val="C00000"/>
                </a:solidFill>
              </a:rPr>
              <a:t>Changes to the office</a:t>
            </a:r>
          </a:p>
          <a:p>
            <a:pPr marL="457200" lvl="1" indent="-285750">
              <a:buFont typeface="Arial" panose="020B0604020202020204" pitchFamily="34" charset="0"/>
              <a:buChar char="•"/>
            </a:pPr>
            <a:r>
              <a:rPr lang="en-US" sz="1650" dirty="0"/>
              <a:t>Physical changes, e.g., one-directional hallways, partitions, etc.</a:t>
            </a:r>
          </a:p>
          <a:p>
            <a:pPr marL="457200" lvl="1" indent="-285750">
              <a:buFont typeface="Arial" panose="020B0604020202020204" pitchFamily="34" charset="0"/>
              <a:buChar char="•"/>
            </a:pPr>
            <a:r>
              <a:rPr lang="en-US" sz="1650" dirty="0"/>
              <a:t>Process changes, e.g., eliminate communal equipment, revise mail delivery system</a:t>
            </a:r>
          </a:p>
          <a:p>
            <a:pPr marL="457200" lvl="1" indent="-285750">
              <a:buFont typeface="Arial" panose="020B0604020202020204" pitchFamily="34" charset="0"/>
              <a:buChar char="•"/>
            </a:pPr>
            <a:endParaRPr lang="en-US" sz="1650" dirty="0"/>
          </a:p>
          <a:p>
            <a:pPr marL="285750" indent="-285750">
              <a:buFont typeface="Arial" panose="020B0604020202020204" pitchFamily="34" charset="0"/>
              <a:buChar char="•"/>
            </a:pPr>
            <a:endParaRPr lang="en-US" sz="1800" dirty="0"/>
          </a:p>
        </p:txBody>
      </p:sp>
      <p:sp>
        <p:nvSpPr>
          <p:cNvPr id="6" name="Rectangle 5"/>
          <p:cNvSpPr/>
          <p:nvPr/>
        </p:nvSpPr>
        <p:spPr bwMode="auto">
          <a:xfrm>
            <a:off x="6142383" y="1172817"/>
            <a:ext cx="2445025" cy="4452731"/>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en-US" sz="3600" b="0" i="0" u="none" strike="noStrike" cap="none" normalizeH="0" baseline="0" dirty="0" err="1">
              <a:ln>
                <a:noFill/>
              </a:ln>
              <a:solidFill>
                <a:schemeClr val="bg1"/>
              </a:solidFill>
              <a:effectLst/>
              <a:latin typeface="+mn-lt"/>
              <a:ea typeface="ＭＳ Ｐゴシック" charset="0"/>
              <a:cs typeface="Geneva" charset="0"/>
            </a:endParaRPr>
          </a:p>
        </p:txBody>
      </p:sp>
      <p:pic>
        <p:nvPicPr>
          <p:cNvPr id="7" name="Picture 6"/>
          <p:cNvPicPr>
            <a:picLocks noChangeAspect="1"/>
          </p:cNvPicPr>
          <p:nvPr/>
        </p:nvPicPr>
        <p:blipFill>
          <a:blip r:embed="rId3"/>
          <a:stretch>
            <a:fillRect/>
          </a:stretch>
        </p:blipFill>
        <p:spPr>
          <a:xfrm>
            <a:off x="6468928" y="1195059"/>
            <a:ext cx="1671772" cy="4430489"/>
          </a:xfrm>
          <a:prstGeom prst="rect">
            <a:avLst/>
          </a:prstGeom>
        </p:spPr>
      </p:pic>
    </p:spTree>
    <p:extLst>
      <p:ext uri="{BB962C8B-B14F-4D97-AF65-F5344CB8AC3E}">
        <p14:creationId xmlns:p14="http://schemas.microsoft.com/office/powerpoint/2010/main" val="60988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Before Employees Arrive </a:t>
            </a:r>
            <a:r>
              <a:rPr lang="en-US" sz="1800" dirty="0"/>
              <a:t>(cont’d)</a:t>
            </a:r>
            <a:br>
              <a:rPr lang="en-US" sz="1800" dirty="0"/>
            </a:br>
            <a:endParaRPr lang="en-US" sz="1800" dirty="0"/>
          </a:p>
        </p:txBody>
      </p:sp>
      <p:sp>
        <p:nvSpPr>
          <p:cNvPr id="3" name="Content Placeholder 2"/>
          <p:cNvSpPr>
            <a:spLocks noGrp="1"/>
          </p:cNvSpPr>
          <p:nvPr>
            <p:ph idx="1"/>
          </p:nvPr>
        </p:nvSpPr>
        <p:spPr>
          <a:xfrm>
            <a:off x="368300" y="1292087"/>
            <a:ext cx="8219110" cy="5168348"/>
          </a:xfrm>
        </p:spPr>
        <p:txBody>
          <a:bodyPr/>
          <a:lstStyle/>
          <a:p>
            <a:pPr>
              <a:buFont typeface="Arial" panose="020B0604020202020204" pitchFamily="34" charset="0"/>
              <a:buChar char="•"/>
            </a:pPr>
            <a:r>
              <a:rPr lang="en-US" sz="2000" b="1" dirty="0">
                <a:solidFill>
                  <a:srgbClr val="C00000"/>
                </a:solidFill>
              </a:rPr>
              <a:t>Create a Return-to-Office Management Team</a:t>
            </a:r>
          </a:p>
          <a:p>
            <a:pPr lvl="1">
              <a:buFont typeface="Arial" panose="020B0604020202020204" pitchFamily="34" charset="0"/>
              <a:buChar char="•"/>
            </a:pPr>
            <a:r>
              <a:rPr lang="en-US" sz="1650" dirty="0">
                <a:solidFill>
                  <a:schemeClr val="tx2"/>
                </a:solidFill>
              </a:rPr>
              <a:t>Include: HR, IT, Legal, Security, Office Management, etc.</a:t>
            </a:r>
          </a:p>
          <a:p>
            <a:pPr>
              <a:buFont typeface="Arial" panose="020B0604020202020204" pitchFamily="34" charset="0"/>
              <a:buChar char="•"/>
            </a:pPr>
            <a:endParaRPr lang="en-US" sz="1950" b="1" dirty="0">
              <a:solidFill>
                <a:srgbClr val="C00000"/>
              </a:solidFill>
            </a:endParaRPr>
          </a:p>
          <a:p>
            <a:pPr>
              <a:buFont typeface="Arial" panose="020B0604020202020204" pitchFamily="34" charset="0"/>
              <a:buChar char="•"/>
            </a:pPr>
            <a:r>
              <a:rPr lang="en-US" sz="2000" b="1" dirty="0">
                <a:solidFill>
                  <a:srgbClr val="C00000"/>
                </a:solidFill>
              </a:rPr>
              <a:t>Identify who will oversee each aspect of the transition process, e.g.:</a:t>
            </a:r>
          </a:p>
          <a:p>
            <a:pPr marL="546497" lvl="1" indent="-285750">
              <a:buFont typeface="Arial" panose="020B0604020202020204" pitchFamily="34" charset="0"/>
              <a:buChar char="•"/>
            </a:pPr>
            <a:r>
              <a:rPr lang="en-US" sz="1650" dirty="0"/>
              <a:t>Select employees – who returns first? </a:t>
            </a:r>
          </a:p>
          <a:p>
            <a:pPr marL="546497" lvl="1" indent="-285750">
              <a:buFont typeface="Arial" panose="020B0604020202020204" pitchFamily="34" charset="0"/>
              <a:buChar char="•"/>
            </a:pPr>
            <a:r>
              <a:rPr lang="en-US" sz="1650" dirty="0"/>
              <a:t>Design a safety program – who will:</a:t>
            </a:r>
          </a:p>
          <a:p>
            <a:pPr marL="806054" lvl="2" indent="-285750">
              <a:buFont typeface="Arial" panose="020B0604020202020204" pitchFamily="34" charset="0"/>
              <a:buChar char="•"/>
            </a:pPr>
            <a:r>
              <a:rPr lang="en-US" sz="1500" dirty="0"/>
              <a:t>Oversee implementation?</a:t>
            </a:r>
          </a:p>
          <a:p>
            <a:pPr marL="806054" lvl="2" indent="-285750">
              <a:buFont typeface="Arial" panose="020B0604020202020204" pitchFamily="34" charset="0"/>
              <a:buChar char="•"/>
            </a:pPr>
            <a:r>
              <a:rPr lang="en-US" sz="1500" dirty="0"/>
              <a:t>Conduct employee training?</a:t>
            </a:r>
          </a:p>
          <a:p>
            <a:pPr marL="806054" lvl="2" indent="-285750">
              <a:buFont typeface="Arial" panose="020B0604020202020204" pitchFamily="34" charset="0"/>
              <a:buChar char="•"/>
            </a:pPr>
            <a:r>
              <a:rPr lang="en-US" sz="1500" dirty="0"/>
              <a:t>Ensure employee privacy rights?</a:t>
            </a:r>
          </a:p>
          <a:p>
            <a:pPr marL="546497" lvl="1" indent="-285750">
              <a:buFont typeface="Arial" panose="020B0604020202020204" pitchFamily="34" charset="0"/>
              <a:buChar char="•"/>
            </a:pPr>
            <a:r>
              <a:rPr lang="en-US" sz="1650" dirty="0"/>
              <a:t>Evaluate/oversee structural/design changes                                                                                                 to workspace</a:t>
            </a:r>
          </a:p>
          <a:p>
            <a:pPr marL="546497" lvl="1" indent="-285750">
              <a:buFont typeface="Arial" panose="020B0604020202020204" pitchFamily="34" charset="0"/>
              <a:buChar char="•"/>
            </a:pPr>
            <a:r>
              <a:rPr lang="en-US" sz="1650" dirty="0"/>
              <a:t>Handle employee communications </a:t>
            </a:r>
          </a:p>
          <a:p>
            <a:pPr marL="806054" lvl="2" indent="-285750">
              <a:buFont typeface="Arial" panose="020B0604020202020204" pitchFamily="34" charset="0"/>
              <a:buChar char="•"/>
            </a:pPr>
            <a:r>
              <a:rPr lang="en-US" sz="1500" dirty="0"/>
              <a:t>Identify employee contact person</a:t>
            </a:r>
          </a:p>
          <a:p>
            <a:pPr marL="546497" lvl="1" indent="-285750">
              <a:buFont typeface="Arial" panose="020B0604020202020204" pitchFamily="34" charset="0"/>
              <a:buChar char="•"/>
            </a:pPr>
            <a:r>
              <a:rPr lang="en-US" sz="1650" dirty="0"/>
              <a:t>Address transportation issues</a:t>
            </a:r>
          </a:p>
          <a:p>
            <a:pPr marL="546497" lvl="1" indent="-285750">
              <a:buFont typeface="Arial" panose="020B0604020202020204" pitchFamily="34" charset="0"/>
              <a:buChar char="•"/>
            </a:pPr>
            <a:r>
              <a:rPr lang="en-US" sz="1650" dirty="0"/>
              <a:t>Develop “what if” protocols, e.g., </a:t>
            </a:r>
          </a:p>
          <a:p>
            <a:pPr marL="806054" lvl="2" indent="-285750">
              <a:buFont typeface="Arial" panose="020B0604020202020204" pitchFamily="34" charset="0"/>
              <a:buChar char="•"/>
            </a:pPr>
            <a:r>
              <a:rPr lang="en-US" sz="1500" dirty="0"/>
              <a:t>Employee refuses to return to work</a:t>
            </a:r>
          </a:p>
          <a:p>
            <a:pPr marL="806054" lvl="2" indent="-285750">
              <a:buFont typeface="Arial" panose="020B0604020202020204" pitchFamily="34" charset="0"/>
              <a:buChar char="•"/>
            </a:pPr>
            <a:r>
              <a:rPr lang="en-US" sz="1500" dirty="0"/>
              <a:t>Employee refuses to leave office after exhibiting symptoms</a:t>
            </a:r>
          </a:p>
          <a:p>
            <a:pPr marL="213122" lvl="1" indent="0">
              <a:buNone/>
            </a:pPr>
            <a:endParaRPr lang="en-US" sz="1650" dirty="0"/>
          </a:p>
          <a:p>
            <a:pPr>
              <a:buFont typeface="Arial" panose="020B0604020202020204" pitchFamily="34" charset="0"/>
              <a:buChar char="•"/>
            </a:pPr>
            <a:r>
              <a:rPr lang="en-US" sz="2000" b="1" dirty="0">
                <a:solidFill>
                  <a:srgbClr val="C00000"/>
                </a:solidFill>
              </a:rPr>
              <a:t>Ensure coordination among team members</a:t>
            </a:r>
          </a:p>
          <a:p>
            <a:pPr marL="0" indent="0">
              <a:buNone/>
            </a:pPr>
            <a:endParaRPr lang="en-US" dirty="0"/>
          </a:p>
        </p:txBody>
      </p:sp>
      <p:sp>
        <p:nvSpPr>
          <p:cNvPr id="5" name="Rectangle 4"/>
          <p:cNvSpPr/>
          <p:nvPr/>
        </p:nvSpPr>
        <p:spPr bwMode="auto">
          <a:xfrm>
            <a:off x="5108713" y="2784228"/>
            <a:ext cx="3478697" cy="2662415"/>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en-US" sz="3600" b="0" i="0" u="none" strike="noStrike" cap="none" normalizeH="0" baseline="0" dirty="0" err="1">
              <a:ln>
                <a:noFill/>
              </a:ln>
              <a:solidFill>
                <a:schemeClr val="bg1"/>
              </a:solidFill>
              <a:effectLst/>
              <a:latin typeface="+mn-lt"/>
              <a:ea typeface="ＭＳ Ｐゴシック" charset="0"/>
              <a:cs typeface="Geneva" charset="0"/>
            </a:endParaRPr>
          </a:p>
        </p:txBody>
      </p:sp>
      <p:pic>
        <p:nvPicPr>
          <p:cNvPr id="6" name="Picture 5"/>
          <p:cNvPicPr>
            <a:picLocks noChangeAspect="1"/>
          </p:cNvPicPr>
          <p:nvPr/>
        </p:nvPicPr>
        <p:blipFill>
          <a:blip r:embed="rId3"/>
          <a:stretch>
            <a:fillRect/>
          </a:stretch>
        </p:blipFill>
        <p:spPr>
          <a:xfrm>
            <a:off x="5455004" y="3001616"/>
            <a:ext cx="2786113" cy="2226367"/>
          </a:xfrm>
          <a:prstGeom prst="rect">
            <a:avLst/>
          </a:prstGeom>
        </p:spPr>
      </p:pic>
    </p:spTree>
    <p:extLst>
      <p:ext uri="{BB962C8B-B14F-4D97-AF65-F5344CB8AC3E}">
        <p14:creationId xmlns:p14="http://schemas.microsoft.com/office/powerpoint/2010/main" val="336994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4120" y="2314729"/>
            <a:ext cx="7627826" cy="3226033"/>
          </a:xfrm>
        </p:spPr>
        <p:txBody>
          <a:bodyPr>
            <a:normAutofit fontScale="92500" lnSpcReduction="10000"/>
          </a:bodyPr>
          <a:lstStyle/>
          <a:p>
            <a:r>
              <a:rPr lang="en-US" dirty="0"/>
              <a:t>Fewer employees: many employees will continue to work from home</a:t>
            </a:r>
          </a:p>
          <a:p>
            <a:pPr>
              <a:lnSpc>
                <a:spcPct val="100000"/>
              </a:lnSpc>
              <a:spcBef>
                <a:spcPts val="450"/>
              </a:spcBef>
            </a:pPr>
            <a:endParaRPr lang="en-US" dirty="0"/>
          </a:p>
          <a:p>
            <a:r>
              <a:rPr lang="en-US" dirty="0"/>
              <a:t>One-way hallways (e.g., clockwise flow only); floor markings (including six-foot indicators)</a:t>
            </a:r>
          </a:p>
          <a:p>
            <a:r>
              <a:rPr lang="en-US" dirty="0"/>
              <a:t>Sneeze guards at reception desk, spread out employees (blocked out cubicles)</a:t>
            </a:r>
          </a:p>
          <a:p>
            <a:r>
              <a:rPr lang="en-US" dirty="0"/>
              <a:t>Elimination of community equipment (printers, refrigerators, coffee machines)</a:t>
            </a:r>
          </a:p>
          <a:p>
            <a:r>
              <a:rPr lang="en-US" dirty="0"/>
              <a:t>New “no touch” equipment (garbage, key fobs, doors)</a:t>
            </a:r>
          </a:p>
          <a:p>
            <a:pPr>
              <a:lnSpc>
                <a:spcPct val="100000"/>
              </a:lnSpc>
              <a:spcBef>
                <a:spcPts val="450"/>
              </a:spcBef>
            </a:pPr>
            <a:endParaRPr lang="en-US" sz="750" dirty="0"/>
          </a:p>
          <a:p>
            <a:r>
              <a:rPr lang="en-US" dirty="0"/>
              <a:t>Altered schedules (Team A/B; multiple offices; staggered schedules)</a:t>
            </a:r>
          </a:p>
          <a:p>
            <a:pPr>
              <a:lnSpc>
                <a:spcPct val="100000"/>
              </a:lnSpc>
              <a:spcBef>
                <a:spcPts val="0"/>
              </a:spcBef>
            </a:pPr>
            <a:endParaRPr lang="en-US" dirty="0"/>
          </a:p>
          <a:p>
            <a:r>
              <a:rPr lang="en-US" dirty="0"/>
              <a:t>Social Distancing (offices, conference rooms, trading floors, cafeterias)</a:t>
            </a:r>
          </a:p>
          <a:p>
            <a:r>
              <a:rPr lang="en-US" dirty="0"/>
              <a:t>Ventilation changes – increased air flow, include outside air</a:t>
            </a:r>
          </a:p>
        </p:txBody>
      </p:sp>
      <p:sp>
        <p:nvSpPr>
          <p:cNvPr id="3" name="Title 2"/>
          <p:cNvSpPr>
            <a:spLocks noGrp="1"/>
          </p:cNvSpPr>
          <p:nvPr>
            <p:ph type="title"/>
          </p:nvPr>
        </p:nvSpPr>
        <p:spPr/>
        <p:txBody>
          <a:bodyPr/>
          <a:lstStyle/>
          <a:p>
            <a:r>
              <a:rPr lang="en-US" dirty="0"/>
              <a:t>What Will the Workplace Look Like?</a:t>
            </a:r>
          </a:p>
        </p:txBody>
      </p:sp>
      <p:sp>
        <p:nvSpPr>
          <p:cNvPr id="4" name="Text Placeholder 3"/>
          <p:cNvSpPr>
            <a:spLocks noGrp="1"/>
          </p:cNvSpPr>
          <p:nvPr>
            <p:ph type="body" sz="quarter" idx="11"/>
          </p:nvPr>
        </p:nvSpPr>
        <p:spPr/>
        <p:txBody>
          <a:bodyPr/>
          <a:lstStyle/>
          <a:p>
            <a:r>
              <a:rPr lang="en-US" dirty="0"/>
              <a:t>COVID-19’s Impact</a:t>
            </a:r>
          </a:p>
        </p:txBody>
      </p:sp>
      <p:sp>
        <p:nvSpPr>
          <p:cNvPr id="10" name="Rectangle 9">
            <a:extLst>
              <a:ext uri="{FF2B5EF4-FFF2-40B4-BE49-F238E27FC236}">
                <a16:creationId xmlns:a16="http://schemas.microsoft.com/office/drawing/2014/main" id="{381F46C4-00A4-4DB6-A9A5-4BD1E70458B8}"/>
              </a:ext>
            </a:extLst>
          </p:cNvPr>
          <p:cNvSpPr/>
          <p:nvPr/>
        </p:nvSpPr>
        <p:spPr>
          <a:xfrm>
            <a:off x="519462" y="3136307"/>
            <a:ext cx="491771" cy="4974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sp>
        <p:nvSpPr>
          <p:cNvPr id="17" name="Rectangle 16">
            <a:extLst>
              <a:ext uri="{FF2B5EF4-FFF2-40B4-BE49-F238E27FC236}">
                <a16:creationId xmlns:a16="http://schemas.microsoft.com/office/drawing/2014/main" id="{D189AA30-AA82-4603-A7D8-BE7E6927C73C}"/>
              </a:ext>
            </a:extLst>
          </p:cNvPr>
          <p:cNvSpPr/>
          <p:nvPr/>
        </p:nvSpPr>
        <p:spPr>
          <a:xfrm>
            <a:off x="499497" y="2314730"/>
            <a:ext cx="491771" cy="4974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grpSp>
        <p:nvGrpSpPr>
          <p:cNvPr id="18" name="Group 17">
            <a:extLst>
              <a:ext uri="{FF2B5EF4-FFF2-40B4-BE49-F238E27FC236}">
                <a16:creationId xmlns:a16="http://schemas.microsoft.com/office/drawing/2014/main" id="{8BCD3F0D-856F-4B36-80E2-94469532FCA6}"/>
              </a:ext>
            </a:extLst>
          </p:cNvPr>
          <p:cNvGrpSpPr>
            <a:grpSpLocks noChangeAspect="1"/>
          </p:cNvGrpSpPr>
          <p:nvPr/>
        </p:nvGrpSpPr>
        <p:grpSpPr>
          <a:xfrm>
            <a:off x="573932" y="2391985"/>
            <a:ext cx="342900" cy="342900"/>
            <a:chOff x="5554663" y="1819275"/>
            <a:chExt cx="360363" cy="346075"/>
          </a:xfrm>
          <a:solidFill>
            <a:schemeClr val="bg1"/>
          </a:solidFill>
        </p:grpSpPr>
        <p:sp>
          <p:nvSpPr>
            <p:cNvPr id="19" name="Freeform 65">
              <a:extLst>
                <a:ext uri="{FF2B5EF4-FFF2-40B4-BE49-F238E27FC236}">
                  <a16:creationId xmlns:a16="http://schemas.microsoft.com/office/drawing/2014/main" id="{FD69CB8E-97A9-40A1-A489-C5424C553163}"/>
                </a:ext>
              </a:extLst>
            </p:cNvPr>
            <p:cNvSpPr>
              <a:spLocks/>
            </p:cNvSpPr>
            <p:nvPr/>
          </p:nvSpPr>
          <p:spPr bwMode="auto">
            <a:xfrm>
              <a:off x="5788025" y="1833563"/>
              <a:ext cx="82550" cy="82550"/>
            </a:xfrm>
            <a:custGeom>
              <a:avLst/>
              <a:gdLst>
                <a:gd name="T0" fmla="*/ 19 w 22"/>
                <a:gd name="T1" fmla="*/ 21 h 22"/>
                <a:gd name="T2" fmla="*/ 20 w 22"/>
                <a:gd name="T3" fmla="*/ 22 h 22"/>
                <a:gd name="T4" fmla="*/ 22 w 22"/>
                <a:gd name="T5" fmla="*/ 20 h 22"/>
                <a:gd name="T6" fmla="*/ 22 w 22"/>
                <a:gd name="T7" fmla="*/ 2 h 22"/>
                <a:gd name="T8" fmla="*/ 20 w 22"/>
                <a:gd name="T9" fmla="*/ 0 h 22"/>
                <a:gd name="T10" fmla="*/ 2 w 22"/>
                <a:gd name="T11" fmla="*/ 0 h 22"/>
                <a:gd name="T12" fmla="*/ 0 w 22"/>
                <a:gd name="T13" fmla="*/ 1 h 22"/>
                <a:gd name="T14" fmla="*/ 1 w 22"/>
                <a:gd name="T15" fmla="*/ 3 h 22"/>
                <a:gd name="T16" fmla="*/ 19 w 22"/>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19" y="21"/>
                  </a:moveTo>
                  <a:cubicBezTo>
                    <a:pt x="19" y="22"/>
                    <a:pt x="19" y="22"/>
                    <a:pt x="20" y="22"/>
                  </a:cubicBezTo>
                  <a:cubicBezTo>
                    <a:pt x="21" y="22"/>
                    <a:pt x="22" y="21"/>
                    <a:pt x="22" y="20"/>
                  </a:cubicBezTo>
                  <a:cubicBezTo>
                    <a:pt x="22" y="2"/>
                    <a:pt x="22" y="2"/>
                    <a:pt x="22" y="2"/>
                  </a:cubicBezTo>
                  <a:cubicBezTo>
                    <a:pt x="22" y="1"/>
                    <a:pt x="21" y="0"/>
                    <a:pt x="20" y="0"/>
                  </a:cubicBezTo>
                  <a:cubicBezTo>
                    <a:pt x="2" y="0"/>
                    <a:pt x="2" y="0"/>
                    <a:pt x="2" y="0"/>
                  </a:cubicBezTo>
                  <a:cubicBezTo>
                    <a:pt x="1" y="0"/>
                    <a:pt x="0" y="1"/>
                    <a:pt x="0" y="1"/>
                  </a:cubicBezTo>
                  <a:cubicBezTo>
                    <a:pt x="0" y="2"/>
                    <a:pt x="0" y="3"/>
                    <a:pt x="1" y="3"/>
                  </a:cubicBezTo>
                  <a:lnTo>
                    <a:pt x="1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800"/>
            </a:p>
          </p:txBody>
        </p:sp>
        <p:sp>
          <p:nvSpPr>
            <p:cNvPr id="20" name="Freeform 66">
              <a:extLst>
                <a:ext uri="{FF2B5EF4-FFF2-40B4-BE49-F238E27FC236}">
                  <a16:creationId xmlns:a16="http://schemas.microsoft.com/office/drawing/2014/main" id="{75C9C8A0-C1B4-4B85-84D8-21B4AC84B4DA}"/>
                </a:ext>
              </a:extLst>
            </p:cNvPr>
            <p:cNvSpPr>
              <a:spLocks/>
            </p:cNvSpPr>
            <p:nvPr/>
          </p:nvSpPr>
          <p:spPr bwMode="auto">
            <a:xfrm>
              <a:off x="5600700" y="1860550"/>
              <a:ext cx="269875" cy="304800"/>
            </a:xfrm>
            <a:custGeom>
              <a:avLst/>
              <a:gdLst>
                <a:gd name="T0" fmla="*/ 0 w 170"/>
                <a:gd name="T1" fmla="*/ 85 h 192"/>
                <a:gd name="T2" fmla="*/ 0 w 170"/>
                <a:gd name="T3" fmla="*/ 192 h 192"/>
                <a:gd name="T4" fmla="*/ 66 w 170"/>
                <a:gd name="T5" fmla="*/ 192 h 192"/>
                <a:gd name="T6" fmla="*/ 66 w 170"/>
                <a:gd name="T7" fmla="*/ 125 h 192"/>
                <a:gd name="T8" fmla="*/ 104 w 170"/>
                <a:gd name="T9" fmla="*/ 125 h 192"/>
                <a:gd name="T10" fmla="*/ 104 w 170"/>
                <a:gd name="T11" fmla="*/ 192 h 192"/>
                <a:gd name="T12" fmla="*/ 170 w 170"/>
                <a:gd name="T13" fmla="*/ 192 h 192"/>
                <a:gd name="T14" fmla="*/ 170 w 170"/>
                <a:gd name="T15" fmla="*/ 85 h 192"/>
                <a:gd name="T16" fmla="*/ 85 w 170"/>
                <a:gd name="T17" fmla="*/ 0 h 192"/>
                <a:gd name="T18" fmla="*/ 0 w 170"/>
                <a:gd name="T19" fmla="*/ 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2">
                  <a:moveTo>
                    <a:pt x="0" y="85"/>
                  </a:moveTo>
                  <a:lnTo>
                    <a:pt x="0" y="192"/>
                  </a:lnTo>
                  <a:lnTo>
                    <a:pt x="66" y="192"/>
                  </a:lnTo>
                  <a:lnTo>
                    <a:pt x="66" y="125"/>
                  </a:lnTo>
                  <a:lnTo>
                    <a:pt x="104" y="125"/>
                  </a:lnTo>
                  <a:lnTo>
                    <a:pt x="104" y="192"/>
                  </a:lnTo>
                  <a:lnTo>
                    <a:pt x="170" y="192"/>
                  </a:lnTo>
                  <a:lnTo>
                    <a:pt x="170" y="85"/>
                  </a:lnTo>
                  <a:lnTo>
                    <a:pt x="85" y="0"/>
                  </a:ln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800"/>
            </a:p>
          </p:txBody>
        </p:sp>
        <p:sp>
          <p:nvSpPr>
            <p:cNvPr id="21" name="Freeform 67">
              <a:extLst>
                <a:ext uri="{FF2B5EF4-FFF2-40B4-BE49-F238E27FC236}">
                  <a16:creationId xmlns:a16="http://schemas.microsoft.com/office/drawing/2014/main" id="{F51E9BB9-D4B5-459A-997B-2051448A17D1}"/>
                </a:ext>
              </a:extLst>
            </p:cNvPr>
            <p:cNvSpPr>
              <a:spLocks/>
            </p:cNvSpPr>
            <p:nvPr/>
          </p:nvSpPr>
          <p:spPr bwMode="auto">
            <a:xfrm>
              <a:off x="5554663" y="1819275"/>
              <a:ext cx="360363" cy="187325"/>
            </a:xfrm>
            <a:custGeom>
              <a:avLst/>
              <a:gdLst>
                <a:gd name="T0" fmla="*/ 95 w 96"/>
                <a:gd name="T1" fmla="*/ 47 h 50"/>
                <a:gd name="T2" fmla="*/ 95 w 96"/>
                <a:gd name="T3" fmla="*/ 47 h 50"/>
                <a:gd name="T4" fmla="*/ 49 w 96"/>
                <a:gd name="T5" fmla="*/ 1 h 50"/>
                <a:gd name="T6" fmla="*/ 47 w 96"/>
                <a:gd name="T7" fmla="*/ 1 h 50"/>
                <a:gd name="T8" fmla="*/ 1 w 96"/>
                <a:gd name="T9" fmla="*/ 47 h 50"/>
                <a:gd name="T10" fmla="*/ 1 w 96"/>
                <a:gd name="T11" fmla="*/ 49 h 50"/>
                <a:gd name="T12" fmla="*/ 3 w 96"/>
                <a:gd name="T13" fmla="*/ 49 h 50"/>
                <a:gd name="T14" fmla="*/ 3 w 96"/>
                <a:gd name="T15" fmla="*/ 49 h 50"/>
                <a:gd name="T16" fmla="*/ 48 w 96"/>
                <a:gd name="T17" fmla="*/ 5 h 50"/>
                <a:gd name="T18" fmla="*/ 93 w 96"/>
                <a:gd name="T19" fmla="*/ 49 h 50"/>
                <a:gd name="T20" fmla="*/ 93 w 96"/>
                <a:gd name="T21" fmla="*/ 49 h 50"/>
                <a:gd name="T22" fmla="*/ 95 w 96"/>
                <a:gd name="T23" fmla="*/ 49 h 50"/>
                <a:gd name="T24" fmla="*/ 95 w 96"/>
                <a:gd name="T25" fmla="*/ 49 h 50"/>
                <a:gd name="T26" fmla="*/ 95 w 96"/>
                <a:gd name="T2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
                  <a:moveTo>
                    <a:pt x="95" y="47"/>
                  </a:moveTo>
                  <a:cubicBezTo>
                    <a:pt x="95" y="47"/>
                    <a:pt x="95" y="47"/>
                    <a:pt x="95" y="47"/>
                  </a:cubicBezTo>
                  <a:cubicBezTo>
                    <a:pt x="49" y="1"/>
                    <a:pt x="49" y="1"/>
                    <a:pt x="49" y="1"/>
                  </a:cubicBezTo>
                  <a:cubicBezTo>
                    <a:pt x="49" y="0"/>
                    <a:pt x="47" y="0"/>
                    <a:pt x="47" y="1"/>
                  </a:cubicBezTo>
                  <a:cubicBezTo>
                    <a:pt x="1" y="47"/>
                    <a:pt x="1" y="47"/>
                    <a:pt x="1" y="47"/>
                  </a:cubicBezTo>
                  <a:cubicBezTo>
                    <a:pt x="0" y="47"/>
                    <a:pt x="0" y="49"/>
                    <a:pt x="1" y="49"/>
                  </a:cubicBezTo>
                  <a:cubicBezTo>
                    <a:pt x="1" y="50"/>
                    <a:pt x="3" y="50"/>
                    <a:pt x="3" y="49"/>
                  </a:cubicBezTo>
                  <a:cubicBezTo>
                    <a:pt x="3" y="49"/>
                    <a:pt x="3" y="49"/>
                    <a:pt x="3" y="49"/>
                  </a:cubicBezTo>
                  <a:cubicBezTo>
                    <a:pt x="48" y="5"/>
                    <a:pt x="48" y="5"/>
                    <a:pt x="48" y="5"/>
                  </a:cubicBezTo>
                  <a:cubicBezTo>
                    <a:pt x="93" y="49"/>
                    <a:pt x="93" y="49"/>
                    <a:pt x="93" y="49"/>
                  </a:cubicBezTo>
                  <a:cubicBezTo>
                    <a:pt x="93" y="49"/>
                    <a:pt x="93" y="49"/>
                    <a:pt x="93" y="49"/>
                  </a:cubicBezTo>
                  <a:cubicBezTo>
                    <a:pt x="93" y="50"/>
                    <a:pt x="95" y="50"/>
                    <a:pt x="95" y="49"/>
                  </a:cubicBezTo>
                  <a:cubicBezTo>
                    <a:pt x="95" y="49"/>
                    <a:pt x="95" y="49"/>
                    <a:pt x="95" y="49"/>
                  </a:cubicBezTo>
                  <a:cubicBezTo>
                    <a:pt x="96" y="49"/>
                    <a:pt x="96" y="48"/>
                    <a:pt x="9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800"/>
            </a:p>
          </p:txBody>
        </p:sp>
      </p:grpSp>
      <p:sp>
        <p:nvSpPr>
          <p:cNvPr id="16" name="Rectangle 15">
            <a:extLst>
              <a:ext uri="{FF2B5EF4-FFF2-40B4-BE49-F238E27FC236}">
                <a16:creationId xmlns:a16="http://schemas.microsoft.com/office/drawing/2014/main" id="{D189AA30-AA82-4603-A7D8-BE7E6927C73C}"/>
              </a:ext>
            </a:extLst>
          </p:cNvPr>
          <p:cNvSpPr/>
          <p:nvPr/>
        </p:nvSpPr>
        <p:spPr>
          <a:xfrm>
            <a:off x="512318" y="4232024"/>
            <a:ext cx="491771" cy="4974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sp>
        <p:nvSpPr>
          <p:cNvPr id="22" name="Rectangle 21">
            <a:extLst>
              <a:ext uri="{FF2B5EF4-FFF2-40B4-BE49-F238E27FC236}">
                <a16:creationId xmlns:a16="http://schemas.microsoft.com/office/drawing/2014/main" id="{D189AA30-AA82-4603-A7D8-BE7E6927C73C}"/>
              </a:ext>
            </a:extLst>
          </p:cNvPr>
          <p:cNvSpPr/>
          <p:nvPr/>
        </p:nvSpPr>
        <p:spPr>
          <a:xfrm>
            <a:off x="524376" y="4962655"/>
            <a:ext cx="491771" cy="4974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grpSp>
        <p:nvGrpSpPr>
          <p:cNvPr id="24" name="Group 23"/>
          <p:cNvGrpSpPr>
            <a:grpSpLocks/>
          </p:cNvGrpSpPr>
          <p:nvPr/>
        </p:nvGrpSpPr>
        <p:grpSpPr bwMode="auto">
          <a:xfrm>
            <a:off x="557616" y="5022064"/>
            <a:ext cx="425291" cy="378593"/>
            <a:chOff x="820738" y="1870075"/>
            <a:chExt cx="3594100" cy="3609976"/>
          </a:xfrm>
        </p:grpSpPr>
        <p:sp>
          <p:nvSpPr>
            <p:cNvPr id="25" name="Freeform 353"/>
            <p:cNvSpPr>
              <a:spLocks/>
            </p:cNvSpPr>
            <p:nvPr/>
          </p:nvSpPr>
          <p:spPr bwMode="auto">
            <a:xfrm>
              <a:off x="820738" y="1870075"/>
              <a:ext cx="3594100" cy="3597274"/>
            </a:xfrm>
            <a:custGeom>
              <a:avLst/>
              <a:gdLst>
                <a:gd name="T0" fmla="*/ 2147483647 w 2264"/>
                <a:gd name="T1" fmla="*/ 2147483647 h 2266"/>
                <a:gd name="T2" fmla="*/ 2147483647 w 2264"/>
                <a:gd name="T3" fmla="*/ 2147483647 h 2266"/>
                <a:gd name="T4" fmla="*/ 2147483647 w 2264"/>
                <a:gd name="T5" fmla="*/ 2147483647 h 2266"/>
                <a:gd name="T6" fmla="*/ 2147483647 w 2264"/>
                <a:gd name="T7" fmla="*/ 2147483647 h 2266"/>
                <a:gd name="T8" fmla="*/ 2147483647 w 2264"/>
                <a:gd name="T9" fmla="*/ 2147483647 h 2266"/>
                <a:gd name="T10" fmla="*/ 2147483647 w 2264"/>
                <a:gd name="T11" fmla="*/ 2147483647 h 2266"/>
                <a:gd name="T12" fmla="*/ 2147483647 w 2264"/>
                <a:gd name="T13" fmla="*/ 2147483647 h 2266"/>
                <a:gd name="T14" fmla="*/ 2147483647 w 2264"/>
                <a:gd name="T15" fmla="*/ 2147483647 h 2266"/>
                <a:gd name="T16" fmla="*/ 2147483647 w 2264"/>
                <a:gd name="T17" fmla="*/ 2147483647 h 2266"/>
                <a:gd name="T18" fmla="*/ 2147483647 w 2264"/>
                <a:gd name="T19" fmla="*/ 2147483647 h 2266"/>
                <a:gd name="T20" fmla="*/ 2147483647 w 2264"/>
                <a:gd name="T21" fmla="*/ 2147483647 h 2266"/>
                <a:gd name="T22" fmla="*/ 2147483647 w 2264"/>
                <a:gd name="T23" fmla="*/ 2147483647 h 2266"/>
                <a:gd name="T24" fmla="*/ 2147483647 w 2264"/>
                <a:gd name="T25" fmla="*/ 2147483647 h 2266"/>
                <a:gd name="T26" fmla="*/ 2147483647 w 2264"/>
                <a:gd name="T27" fmla="*/ 2147483647 h 2266"/>
                <a:gd name="T28" fmla="*/ 2147483647 w 2264"/>
                <a:gd name="T29" fmla="*/ 2147483647 h 2266"/>
                <a:gd name="T30" fmla="*/ 2147483647 w 2264"/>
                <a:gd name="T31" fmla="*/ 2147483647 h 2266"/>
                <a:gd name="T32" fmla="*/ 2147483647 w 2264"/>
                <a:gd name="T33" fmla="*/ 2147483647 h 2266"/>
                <a:gd name="T34" fmla="*/ 2147483647 w 2264"/>
                <a:gd name="T35" fmla="*/ 2147483647 h 2266"/>
                <a:gd name="T36" fmla="*/ 2147483647 w 2264"/>
                <a:gd name="T37" fmla="*/ 2147483647 h 2266"/>
                <a:gd name="T38" fmla="*/ 2147483647 w 2264"/>
                <a:gd name="T39" fmla="*/ 2147483647 h 2266"/>
                <a:gd name="T40" fmla="*/ 2147483647 w 2264"/>
                <a:gd name="T41" fmla="*/ 2147483647 h 2266"/>
                <a:gd name="T42" fmla="*/ 0 w 2264"/>
                <a:gd name="T43" fmla="*/ 2147483647 h 2266"/>
                <a:gd name="T44" fmla="*/ 2147483647 w 2264"/>
                <a:gd name="T45" fmla="*/ 2147483647 h 2266"/>
                <a:gd name="T46" fmla="*/ 2147483647 w 2264"/>
                <a:gd name="T47" fmla="*/ 2147483647 h 2266"/>
                <a:gd name="T48" fmla="*/ 2147483647 w 2264"/>
                <a:gd name="T49" fmla="*/ 2147483647 h 2266"/>
                <a:gd name="T50" fmla="*/ 2147483647 w 2264"/>
                <a:gd name="T51" fmla="*/ 2147483647 h 2266"/>
                <a:gd name="T52" fmla="*/ 2147483647 w 2264"/>
                <a:gd name="T53" fmla="*/ 2147483647 h 2266"/>
                <a:gd name="T54" fmla="*/ 2147483647 w 2264"/>
                <a:gd name="T55" fmla="*/ 2147483647 h 2266"/>
                <a:gd name="T56" fmla="*/ 2147483647 w 2264"/>
                <a:gd name="T57" fmla="*/ 2147483647 h 2266"/>
                <a:gd name="T58" fmla="*/ 2147483647 w 2264"/>
                <a:gd name="T59" fmla="*/ 2147483647 h 2266"/>
                <a:gd name="T60" fmla="*/ 2147483647 w 2264"/>
                <a:gd name="T61" fmla="*/ 2147483647 h 2266"/>
                <a:gd name="T62" fmla="*/ 2147483647 w 2264"/>
                <a:gd name="T63" fmla="*/ 2147483647 h 2266"/>
                <a:gd name="T64" fmla="*/ 2147483647 w 2264"/>
                <a:gd name="T65" fmla="*/ 2147483647 h 2266"/>
                <a:gd name="T66" fmla="*/ 2147483647 w 2264"/>
                <a:gd name="T67" fmla="*/ 2147483647 h 2266"/>
                <a:gd name="T68" fmla="*/ 2147483647 w 2264"/>
                <a:gd name="T69" fmla="*/ 2147483647 h 2266"/>
                <a:gd name="T70" fmla="*/ 2147483647 w 2264"/>
                <a:gd name="T71" fmla="*/ 2147483647 h 2266"/>
                <a:gd name="T72" fmla="*/ 2147483647 w 2264"/>
                <a:gd name="T73" fmla="*/ 2147483647 h 2266"/>
                <a:gd name="T74" fmla="*/ 2147483647 w 2264"/>
                <a:gd name="T75" fmla="*/ 2147483647 h 2266"/>
                <a:gd name="T76" fmla="*/ 2147483647 w 2264"/>
                <a:gd name="T77" fmla="*/ 2147483647 h 2266"/>
                <a:gd name="T78" fmla="*/ 2147483647 w 2264"/>
                <a:gd name="T79" fmla="*/ 2147483647 h 2266"/>
                <a:gd name="T80" fmla="*/ 2147483647 w 2264"/>
                <a:gd name="T81" fmla="*/ 2147483647 h 2266"/>
                <a:gd name="T82" fmla="*/ 2147483647 w 2264"/>
                <a:gd name="T83" fmla="*/ 2147483647 h 2266"/>
                <a:gd name="T84" fmla="*/ 2147483647 w 2264"/>
                <a:gd name="T85" fmla="*/ 2147483647 h 22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4"/>
                <a:gd name="T130" fmla="*/ 0 h 2266"/>
                <a:gd name="T131" fmla="*/ 2264 w 2264"/>
                <a:gd name="T132" fmla="*/ 2266 h 22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4" h="2266">
                  <a:moveTo>
                    <a:pt x="2264" y="1133"/>
                  </a:moveTo>
                  <a:lnTo>
                    <a:pt x="2264" y="1191"/>
                  </a:lnTo>
                  <a:lnTo>
                    <a:pt x="2259" y="1249"/>
                  </a:lnTo>
                  <a:lnTo>
                    <a:pt x="2251" y="1304"/>
                  </a:lnTo>
                  <a:lnTo>
                    <a:pt x="2243" y="1360"/>
                  </a:lnTo>
                  <a:lnTo>
                    <a:pt x="2230" y="1415"/>
                  </a:lnTo>
                  <a:lnTo>
                    <a:pt x="2214" y="1468"/>
                  </a:lnTo>
                  <a:lnTo>
                    <a:pt x="2195" y="1521"/>
                  </a:lnTo>
                  <a:lnTo>
                    <a:pt x="2177" y="1574"/>
                  </a:lnTo>
                  <a:lnTo>
                    <a:pt x="2153" y="1624"/>
                  </a:lnTo>
                  <a:lnTo>
                    <a:pt x="2129" y="1672"/>
                  </a:lnTo>
                  <a:lnTo>
                    <a:pt x="2100" y="1719"/>
                  </a:lnTo>
                  <a:lnTo>
                    <a:pt x="2071" y="1767"/>
                  </a:lnTo>
                  <a:lnTo>
                    <a:pt x="2039" y="1809"/>
                  </a:lnTo>
                  <a:lnTo>
                    <a:pt x="2005" y="1854"/>
                  </a:lnTo>
                  <a:lnTo>
                    <a:pt x="1971" y="1893"/>
                  </a:lnTo>
                  <a:lnTo>
                    <a:pt x="1934" y="1933"/>
                  </a:lnTo>
                  <a:lnTo>
                    <a:pt x="1894" y="1970"/>
                  </a:lnTo>
                  <a:lnTo>
                    <a:pt x="1852" y="2007"/>
                  </a:lnTo>
                  <a:lnTo>
                    <a:pt x="1809" y="2041"/>
                  </a:lnTo>
                  <a:lnTo>
                    <a:pt x="1765" y="2073"/>
                  </a:lnTo>
                  <a:lnTo>
                    <a:pt x="1720" y="2102"/>
                  </a:lnTo>
                  <a:lnTo>
                    <a:pt x="1672" y="2128"/>
                  </a:lnTo>
                  <a:lnTo>
                    <a:pt x="1622" y="2152"/>
                  </a:lnTo>
                  <a:lnTo>
                    <a:pt x="1572" y="2176"/>
                  </a:lnTo>
                  <a:lnTo>
                    <a:pt x="1521" y="2197"/>
                  </a:lnTo>
                  <a:lnTo>
                    <a:pt x="1469" y="2213"/>
                  </a:lnTo>
                  <a:lnTo>
                    <a:pt x="1416" y="2229"/>
                  </a:lnTo>
                  <a:lnTo>
                    <a:pt x="1360" y="2242"/>
                  </a:lnTo>
                  <a:lnTo>
                    <a:pt x="1305" y="2253"/>
                  </a:lnTo>
                  <a:lnTo>
                    <a:pt x="1247" y="2260"/>
                  </a:lnTo>
                  <a:lnTo>
                    <a:pt x="1191" y="2263"/>
                  </a:lnTo>
                  <a:lnTo>
                    <a:pt x="1130" y="2266"/>
                  </a:lnTo>
                  <a:lnTo>
                    <a:pt x="1072" y="2263"/>
                  </a:lnTo>
                  <a:lnTo>
                    <a:pt x="1017" y="2260"/>
                  </a:lnTo>
                  <a:lnTo>
                    <a:pt x="959" y="2253"/>
                  </a:lnTo>
                  <a:lnTo>
                    <a:pt x="903" y="2242"/>
                  </a:lnTo>
                  <a:lnTo>
                    <a:pt x="848" y="2229"/>
                  </a:lnTo>
                  <a:lnTo>
                    <a:pt x="795" y="2213"/>
                  </a:lnTo>
                  <a:lnTo>
                    <a:pt x="742" y="2197"/>
                  </a:lnTo>
                  <a:lnTo>
                    <a:pt x="692" y="2176"/>
                  </a:lnTo>
                  <a:lnTo>
                    <a:pt x="642" y="2152"/>
                  </a:lnTo>
                  <a:lnTo>
                    <a:pt x="591" y="2128"/>
                  </a:lnTo>
                  <a:lnTo>
                    <a:pt x="544" y="2102"/>
                  </a:lnTo>
                  <a:lnTo>
                    <a:pt x="499" y="2073"/>
                  </a:lnTo>
                  <a:lnTo>
                    <a:pt x="454" y="2041"/>
                  </a:lnTo>
                  <a:lnTo>
                    <a:pt x="412" y="2007"/>
                  </a:lnTo>
                  <a:lnTo>
                    <a:pt x="369" y="1970"/>
                  </a:lnTo>
                  <a:lnTo>
                    <a:pt x="330" y="1933"/>
                  </a:lnTo>
                  <a:lnTo>
                    <a:pt x="293" y="1893"/>
                  </a:lnTo>
                  <a:lnTo>
                    <a:pt x="258" y="1854"/>
                  </a:lnTo>
                  <a:lnTo>
                    <a:pt x="224" y="1809"/>
                  </a:lnTo>
                  <a:lnTo>
                    <a:pt x="192" y="1767"/>
                  </a:lnTo>
                  <a:lnTo>
                    <a:pt x="163" y="1719"/>
                  </a:lnTo>
                  <a:lnTo>
                    <a:pt x="134" y="1672"/>
                  </a:lnTo>
                  <a:lnTo>
                    <a:pt x="111" y="1624"/>
                  </a:lnTo>
                  <a:lnTo>
                    <a:pt x="87" y="1574"/>
                  </a:lnTo>
                  <a:lnTo>
                    <a:pt x="68" y="1521"/>
                  </a:lnTo>
                  <a:lnTo>
                    <a:pt x="50" y="1468"/>
                  </a:lnTo>
                  <a:lnTo>
                    <a:pt x="34" y="1415"/>
                  </a:lnTo>
                  <a:lnTo>
                    <a:pt x="21" y="1360"/>
                  </a:lnTo>
                  <a:lnTo>
                    <a:pt x="13" y="1304"/>
                  </a:lnTo>
                  <a:lnTo>
                    <a:pt x="5" y="1249"/>
                  </a:lnTo>
                  <a:lnTo>
                    <a:pt x="0" y="1191"/>
                  </a:lnTo>
                  <a:lnTo>
                    <a:pt x="0" y="1133"/>
                  </a:lnTo>
                  <a:lnTo>
                    <a:pt x="0" y="1075"/>
                  </a:lnTo>
                  <a:lnTo>
                    <a:pt x="5" y="1017"/>
                  </a:lnTo>
                  <a:lnTo>
                    <a:pt x="13" y="961"/>
                  </a:lnTo>
                  <a:lnTo>
                    <a:pt x="21" y="903"/>
                  </a:lnTo>
                  <a:lnTo>
                    <a:pt x="34" y="850"/>
                  </a:lnTo>
                  <a:lnTo>
                    <a:pt x="50" y="795"/>
                  </a:lnTo>
                  <a:lnTo>
                    <a:pt x="68" y="742"/>
                  </a:lnTo>
                  <a:lnTo>
                    <a:pt x="87" y="692"/>
                  </a:lnTo>
                  <a:lnTo>
                    <a:pt x="111" y="642"/>
                  </a:lnTo>
                  <a:lnTo>
                    <a:pt x="134" y="591"/>
                  </a:lnTo>
                  <a:lnTo>
                    <a:pt x="163" y="544"/>
                  </a:lnTo>
                  <a:lnTo>
                    <a:pt x="192" y="499"/>
                  </a:lnTo>
                  <a:lnTo>
                    <a:pt x="224" y="454"/>
                  </a:lnTo>
                  <a:lnTo>
                    <a:pt x="258" y="412"/>
                  </a:lnTo>
                  <a:lnTo>
                    <a:pt x="293" y="370"/>
                  </a:lnTo>
                  <a:lnTo>
                    <a:pt x="330" y="333"/>
                  </a:lnTo>
                  <a:lnTo>
                    <a:pt x="369" y="293"/>
                  </a:lnTo>
                  <a:lnTo>
                    <a:pt x="412" y="259"/>
                  </a:lnTo>
                  <a:lnTo>
                    <a:pt x="454" y="224"/>
                  </a:lnTo>
                  <a:lnTo>
                    <a:pt x="499" y="193"/>
                  </a:lnTo>
                  <a:lnTo>
                    <a:pt x="544" y="164"/>
                  </a:lnTo>
                  <a:lnTo>
                    <a:pt x="591" y="137"/>
                  </a:lnTo>
                  <a:lnTo>
                    <a:pt x="642" y="111"/>
                  </a:lnTo>
                  <a:lnTo>
                    <a:pt x="692" y="90"/>
                  </a:lnTo>
                  <a:lnTo>
                    <a:pt x="742" y="69"/>
                  </a:lnTo>
                  <a:lnTo>
                    <a:pt x="795" y="50"/>
                  </a:lnTo>
                  <a:lnTo>
                    <a:pt x="848" y="34"/>
                  </a:lnTo>
                  <a:lnTo>
                    <a:pt x="903" y="24"/>
                  </a:lnTo>
                  <a:lnTo>
                    <a:pt x="959" y="13"/>
                  </a:lnTo>
                  <a:lnTo>
                    <a:pt x="1017" y="5"/>
                  </a:lnTo>
                  <a:lnTo>
                    <a:pt x="1072" y="3"/>
                  </a:lnTo>
                  <a:lnTo>
                    <a:pt x="1130" y="0"/>
                  </a:lnTo>
                  <a:lnTo>
                    <a:pt x="1191" y="3"/>
                  </a:lnTo>
                  <a:lnTo>
                    <a:pt x="1247" y="5"/>
                  </a:lnTo>
                  <a:lnTo>
                    <a:pt x="1305" y="13"/>
                  </a:lnTo>
                  <a:lnTo>
                    <a:pt x="1360" y="24"/>
                  </a:lnTo>
                  <a:lnTo>
                    <a:pt x="1416" y="34"/>
                  </a:lnTo>
                  <a:lnTo>
                    <a:pt x="1469" y="50"/>
                  </a:lnTo>
                  <a:lnTo>
                    <a:pt x="1521" y="69"/>
                  </a:lnTo>
                  <a:lnTo>
                    <a:pt x="1572" y="90"/>
                  </a:lnTo>
                  <a:lnTo>
                    <a:pt x="1622" y="111"/>
                  </a:lnTo>
                  <a:lnTo>
                    <a:pt x="1672" y="137"/>
                  </a:lnTo>
                  <a:lnTo>
                    <a:pt x="1720" y="164"/>
                  </a:lnTo>
                  <a:lnTo>
                    <a:pt x="1765" y="193"/>
                  </a:lnTo>
                  <a:lnTo>
                    <a:pt x="1809" y="224"/>
                  </a:lnTo>
                  <a:lnTo>
                    <a:pt x="1852" y="259"/>
                  </a:lnTo>
                  <a:lnTo>
                    <a:pt x="1894" y="293"/>
                  </a:lnTo>
                  <a:lnTo>
                    <a:pt x="1934" y="333"/>
                  </a:lnTo>
                  <a:lnTo>
                    <a:pt x="1971" y="370"/>
                  </a:lnTo>
                  <a:lnTo>
                    <a:pt x="2005" y="412"/>
                  </a:lnTo>
                  <a:lnTo>
                    <a:pt x="2039" y="454"/>
                  </a:lnTo>
                  <a:lnTo>
                    <a:pt x="2071" y="499"/>
                  </a:lnTo>
                  <a:lnTo>
                    <a:pt x="2100" y="544"/>
                  </a:lnTo>
                  <a:lnTo>
                    <a:pt x="2129" y="591"/>
                  </a:lnTo>
                  <a:lnTo>
                    <a:pt x="2153" y="642"/>
                  </a:lnTo>
                  <a:lnTo>
                    <a:pt x="2177" y="692"/>
                  </a:lnTo>
                  <a:lnTo>
                    <a:pt x="2195" y="742"/>
                  </a:lnTo>
                  <a:lnTo>
                    <a:pt x="2214" y="795"/>
                  </a:lnTo>
                  <a:lnTo>
                    <a:pt x="2230" y="850"/>
                  </a:lnTo>
                  <a:lnTo>
                    <a:pt x="2243" y="903"/>
                  </a:lnTo>
                  <a:lnTo>
                    <a:pt x="2251" y="961"/>
                  </a:lnTo>
                  <a:lnTo>
                    <a:pt x="2259" y="1017"/>
                  </a:lnTo>
                  <a:lnTo>
                    <a:pt x="2264" y="1075"/>
                  </a:lnTo>
                  <a:lnTo>
                    <a:pt x="2264" y="11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p>
          </p:txBody>
        </p:sp>
        <p:sp>
          <p:nvSpPr>
            <p:cNvPr id="26" name="Freeform 354"/>
            <p:cNvSpPr>
              <a:spLocks/>
            </p:cNvSpPr>
            <p:nvPr/>
          </p:nvSpPr>
          <p:spPr bwMode="auto">
            <a:xfrm>
              <a:off x="1508126" y="1941512"/>
              <a:ext cx="2620962" cy="3538539"/>
            </a:xfrm>
            <a:custGeom>
              <a:avLst/>
              <a:gdLst>
                <a:gd name="T0" fmla="*/ 2147483647 w 1651"/>
                <a:gd name="T1" fmla="*/ 2147483647 h 2229"/>
                <a:gd name="T2" fmla="*/ 2147483647 w 1651"/>
                <a:gd name="T3" fmla="*/ 2147483647 h 2229"/>
                <a:gd name="T4" fmla="*/ 2147483647 w 1651"/>
                <a:gd name="T5" fmla="*/ 2147483647 h 2229"/>
                <a:gd name="T6" fmla="*/ 2147483647 w 1651"/>
                <a:gd name="T7" fmla="*/ 2147483647 h 2229"/>
                <a:gd name="T8" fmla="*/ 2147483647 w 1651"/>
                <a:gd name="T9" fmla="*/ 2147483647 h 2229"/>
                <a:gd name="T10" fmla="*/ 2147483647 w 1651"/>
                <a:gd name="T11" fmla="*/ 2147483647 h 2229"/>
                <a:gd name="T12" fmla="*/ 2147483647 w 1651"/>
                <a:gd name="T13" fmla="*/ 2147483647 h 2229"/>
                <a:gd name="T14" fmla="*/ 2147483647 w 1651"/>
                <a:gd name="T15" fmla="*/ 2147483647 h 2229"/>
                <a:gd name="T16" fmla="*/ 2147483647 w 1651"/>
                <a:gd name="T17" fmla="*/ 2147483647 h 2229"/>
                <a:gd name="T18" fmla="*/ 2147483647 w 1651"/>
                <a:gd name="T19" fmla="*/ 2147483647 h 2229"/>
                <a:gd name="T20" fmla="*/ 2147483647 w 1651"/>
                <a:gd name="T21" fmla="*/ 2147483647 h 2229"/>
                <a:gd name="T22" fmla="*/ 2147483647 w 1651"/>
                <a:gd name="T23" fmla="*/ 2147483647 h 2229"/>
                <a:gd name="T24" fmla="*/ 2147483647 w 1651"/>
                <a:gd name="T25" fmla="*/ 2147483647 h 2229"/>
                <a:gd name="T26" fmla="*/ 2147483647 w 1651"/>
                <a:gd name="T27" fmla="*/ 2147483647 h 2229"/>
                <a:gd name="T28" fmla="*/ 2147483647 w 1651"/>
                <a:gd name="T29" fmla="*/ 2147483647 h 2229"/>
                <a:gd name="T30" fmla="*/ 2147483647 w 1651"/>
                <a:gd name="T31" fmla="*/ 2147483647 h 2229"/>
                <a:gd name="T32" fmla="*/ 2147483647 w 1651"/>
                <a:gd name="T33" fmla="*/ 2147483647 h 2229"/>
                <a:gd name="T34" fmla="*/ 2147483647 w 1651"/>
                <a:gd name="T35" fmla="*/ 2147483647 h 2229"/>
                <a:gd name="T36" fmla="*/ 2147483647 w 1651"/>
                <a:gd name="T37" fmla="*/ 2147483647 h 2229"/>
                <a:gd name="T38" fmla="*/ 2147483647 w 1651"/>
                <a:gd name="T39" fmla="*/ 2147483647 h 2229"/>
                <a:gd name="T40" fmla="*/ 2147483647 w 1651"/>
                <a:gd name="T41" fmla="*/ 2147483647 h 2229"/>
                <a:gd name="T42" fmla="*/ 2147483647 w 1651"/>
                <a:gd name="T43" fmla="*/ 2147483647 h 2229"/>
                <a:gd name="T44" fmla="*/ 2147483647 w 1651"/>
                <a:gd name="T45" fmla="*/ 2147483647 h 2229"/>
                <a:gd name="T46" fmla="*/ 2147483647 w 1651"/>
                <a:gd name="T47" fmla="*/ 2147483647 h 2229"/>
                <a:gd name="T48" fmla="*/ 2147483647 w 1651"/>
                <a:gd name="T49" fmla="*/ 2147483647 h 2229"/>
                <a:gd name="T50" fmla="*/ 2147483647 w 1651"/>
                <a:gd name="T51" fmla="*/ 2147483647 h 2229"/>
                <a:gd name="T52" fmla="*/ 2147483647 w 1651"/>
                <a:gd name="T53" fmla="*/ 2147483647 h 2229"/>
                <a:gd name="T54" fmla="*/ 2147483647 w 1651"/>
                <a:gd name="T55" fmla="*/ 2147483647 h 2229"/>
                <a:gd name="T56" fmla="*/ 2147483647 w 1651"/>
                <a:gd name="T57" fmla="*/ 2147483647 h 2229"/>
                <a:gd name="T58" fmla="*/ 2147483647 w 1651"/>
                <a:gd name="T59" fmla="*/ 2147483647 h 2229"/>
                <a:gd name="T60" fmla="*/ 2147483647 w 1651"/>
                <a:gd name="T61" fmla="*/ 2147483647 h 2229"/>
                <a:gd name="T62" fmla="*/ 2147483647 w 1651"/>
                <a:gd name="T63" fmla="*/ 2147483647 h 2229"/>
                <a:gd name="T64" fmla="*/ 2147483647 w 1651"/>
                <a:gd name="T65" fmla="*/ 2147483647 h 2229"/>
                <a:gd name="T66" fmla="*/ 2147483647 w 1651"/>
                <a:gd name="T67" fmla="*/ 2147483647 h 2229"/>
                <a:gd name="T68" fmla="*/ 2147483647 w 1651"/>
                <a:gd name="T69" fmla="*/ 2147483647 h 2229"/>
                <a:gd name="T70" fmla="*/ 2147483647 w 1651"/>
                <a:gd name="T71" fmla="*/ 2147483647 h 2229"/>
                <a:gd name="T72" fmla="*/ 0 w 1651"/>
                <a:gd name="T73" fmla="*/ 2147483647 h 2229"/>
                <a:gd name="T74" fmla="*/ 2147483647 w 1651"/>
                <a:gd name="T75" fmla="*/ 2147483647 h 2229"/>
                <a:gd name="T76" fmla="*/ 2147483647 w 1651"/>
                <a:gd name="T77" fmla="*/ 2147483647 h 2229"/>
                <a:gd name="T78" fmla="*/ 2147483647 w 1651"/>
                <a:gd name="T79" fmla="*/ 2147483647 h 2229"/>
                <a:gd name="T80" fmla="*/ 2147483647 w 1651"/>
                <a:gd name="T81" fmla="*/ 2147483647 h 2229"/>
                <a:gd name="T82" fmla="*/ 2147483647 w 1651"/>
                <a:gd name="T83" fmla="*/ 2147483647 h 2229"/>
                <a:gd name="T84" fmla="*/ 2147483647 w 1651"/>
                <a:gd name="T85" fmla="*/ 2147483647 h 2229"/>
                <a:gd name="T86" fmla="*/ 2147483647 w 1651"/>
                <a:gd name="T87" fmla="*/ 2147483647 h 2229"/>
                <a:gd name="T88" fmla="*/ 2147483647 w 1651"/>
                <a:gd name="T89" fmla="*/ 2147483647 h 2229"/>
                <a:gd name="T90" fmla="*/ 2147483647 w 1651"/>
                <a:gd name="T91" fmla="*/ 2147483647 h 2229"/>
                <a:gd name="T92" fmla="*/ 2147483647 w 1651"/>
                <a:gd name="T93" fmla="*/ 2147483647 h 2229"/>
                <a:gd name="T94" fmla="*/ 2147483647 w 1651"/>
                <a:gd name="T95" fmla="*/ 2147483647 h 2229"/>
                <a:gd name="T96" fmla="*/ 2147483647 w 1651"/>
                <a:gd name="T97" fmla="*/ 2147483647 h 2229"/>
                <a:gd name="T98" fmla="*/ 2147483647 w 1651"/>
                <a:gd name="T99" fmla="*/ 2147483647 h 2229"/>
                <a:gd name="T100" fmla="*/ 2147483647 w 1651"/>
                <a:gd name="T101" fmla="*/ 2147483647 h 2229"/>
                <a:gd name="T102" fmla="*/ 2147483647 w 1651"/>
                <a:gd name="T103" fmla="*/ 2147483647 h 2229"/>
                <a:gd name="T104" fmla="*/ 2147483647 w 1651"/>
                <a:gd name="T105" fmla="*/ 2147483647 h 2229"/>
                <a:gd name="T106" fmla="*/ 2147483647 w 1651"/>
                <a:gd name="T107" fmla="*/ 2147483647 h 2229"/>
                <a:gd name="T108" fmla="*/ 2147483647 w 1651"/>
                <a:gd name="T109" fmla="*/ 2147483647 h 2229"/>
                <a:gd name="T110" fmla="*/ 2147483647 w 1651"/>
                <a:gd name="T111" fmla="*/ 2147483647 h 2229"/>
                <a:gd name="T112" fmla="*/ 2147483647 w 1651"/>
                <a:gd name="T113" fmla="*/ 2147483647 h 2229"/>
                <a:gd name="T114" fmla="*/ 2147483647 w 1651"/>
                <a:gd name="T115" fmla="*/ 2147483647 h 2229"/>
                <a:gd name="T116" fmla="*/ 2147483647 w 1651"/>
                <a:gd name="T117" fmla="*/ 2147483647 h 2229"/>
                <a:gd name="T118" fmla="*/ 2147483647 w 1651"/>
                <a:gd name="T119" fmla="*/ 2147483647 h 2229"/>
                <a:gd name="T120" fmla="*/ 2147483647 w 1651"/>
                <a:gd name="T121" fmla="*/ 2147483647 h 2229"/>
                <a:gd name="T122" fmla="*/ 2147483647 w 1651"/>
                <a:gd name="T123" fmla="*/ 2147483647 h 2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1"/>
                <a:gd name="T187" fmla="*/ 0 h 2229"/>
                <a:gd name="T188" fmla="*/ 1651 w 1651"/>
                <a:gd name="T189" fmla="*/ 2229 h 22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1" h="2229">
                  <a:moveTo>
                    <a:pt x="716" y="877"/>
                  </a:moveTo>
                  <a:lnTo>
                    <a:pt x="719" y="869"/>
                  </a:lnTo>
                  <a:lnTo>
                    <a:pt x="719" y="863"/>
                  </a:lnTo>
                  <a:lnTo>
                    <a:pt x="713" y="863"/>
                  </a:lnTo>
                  <a:lnTo>
                    <a:pt x="711" y="863"/>
                  </a:lnTo>
                  <a:lnTo>
                    <a:pt x="708" y="863"/>
                  </a:lnTo>
                  <a:lnTo>
                    <a:pt x="700" y="848"/>
                  </a:lnTo>
                  <a:lnTo>
                    <a:pt x="700" y="840"/>
                  </a:lnTo>
                  <a:lnTo>
                    <a:pt x="700" y="834"/>
                  </a:lnTo>
                  <a:lnTo>
                    <a:pt x="697" y="826"/>
                  </a:lnTo>
                  <a:lnTo>
                    <a:pt x="695" y="816"/>
                  </a:lnTo>
                  <a:lnTo>
                    <a:pt x="689" y="811"/>
                  </a:lnTo>
                  <a:lnTo>
                    <a:pt x="684" y="808"/>
                  </a:lnTo>
                  <a:lnTo>
                    <a:pt x="674" y="808"/>
                  </a:lnTo>
                  <a:lnTo>
                    <a:pt x="660" y="813"/>
                  </a:lnTo>
                  <a:lnTo>
                    <a:pt x="650" y="818"/>
                  </a:lnTo>
                  <a:lnTo>
                    <a:pt x="642" y="818"/>
                  </a:lnTo>
                  <a:lnTo>
                    <a:pt x="639" y="816"/>
                  </a:lnTo>
                  <a:lnTo>
                    <a:pt x="639" y="811"/>
                  </a:lnTo>
                  <a:lnTo>
                    <a:pt x="639" y="797"/>
                  </a:lnTo>
                  <a:lnTo>
                    <a:pt x="642" y="789"/>
                  </a:lnTo>
                  <a:lnTo>
                    <a:pt x="642" y="784"/>
                  </a:lnTo>
                  <a:lnTo>
                    <a:pt x="637" y="782"/>
                  </a:lnTo>
                  <a:lnTo>
                    <a:pt x="626" y="779"/>
                  </a:lnTo>
                  <a:lnTo>
                    <a:pt x="600" y="784"/>
                  </a:lnTo>
                  <a:lnTo>
                    <a:pt x="563" y="792"/>
                  </a:lnTo>
                  <a:lnTo>
                    <a:pt x="568" y="797"/>
                  </a:lnTo>
                  <a:lnTo>
                    <a:pt x="576" y="808"/>
                  </a:lnTo>
                  <a:lnTo>
                    <a:pt x="581" y="816"/>
                  </a:lnTo>
                  <a:lnTo>
                    <a:pt x="581" y="821"/>
                  </a:lnTo>
                  <a:lnTo>
                    <a:pt x="578" y="826"/>
                  </a:lnTo>
                  <a:lnTo>
                    <a:pt x="571" y="829"/>
                  </a:lnTo>
                  <a:lnTo>
                    <a:pt x="557" y="829"/>
                  </a:lnTo>
                  <a:lnTo>
                    <a:pt x="544" y="824"/>
                  </a:lnTo>
                  <a:lnTo>
                    <a:pt x="542" y="824"/>
                  </a:lnTo>
                  <a:lnTo>
                    <a:pt x="542" y="821"/>
                  </a:lnTo>
                  <a:lnTo>
                    <a:pt x="542" y="818"/>
                  </a:lnTo>
                  <a:lnTo>
                    <a:pt x="528" y="816"/>
                  </a:lnTo>
                  <a:lnTo>
                    <a:pt x="518" y="816"/>
                  </a:lnTo>
                  <a:lnTo>
                    <a:pt x="518" y="813"/>
                  </a:lnTo>
                  <a:lnTo>
                    <a:pt x="518" y="811"/>
                  </a:lnTo>
                  <a:lnTo>
                    <a:pt x="520" y="808"/>
                  </a:lnTo>
                  <a:lnTo>
                    <a:pt x="510" y="800"/>
                  </a:lnTo>
                  <a:lnTo>
                    <a:pt x="505" y="797"/>
                  </a:lnTo>
                  <a:lnTo>
                    <a:pt x="494" y="795"/>
                  </a:lnTo>
                  <a:lnTo>
                    <a:pt x="475" y="800"/>
                  </a:lnTo>
                  <a:lnTo>
                    <a:pt x="452" y="805"/>
                  </a:lnTo>
                  <a:lnTo>
                    <a:pt x="431" y="813"/>
                  </a:lnTo>
                  <a:lnTo>
                    <a:pt x="428" y="816"/>
                  </a:lnTo>
                  <a:lnTo>
                    <a:pt x="428" y="821"/>
                  </a:lnTo>
                  <a:lnTo>
                    <a:pt x="420" y="821"/>
                  </a:lnTo>
                  <a:lnTo>
                    <a:pt x="415" y="821"/>
                  </a:lnTo>
                  <a:lnTo>
                    <a:pt x="404" y="826"/>
                  </a:lnTo>
                  <a:lnTo>
                    <a:pt x="399" y="834"/>
                  </a:lnTo>
                  <a:lnTo>
                    <a:pt x="399" y="848"/>
                  </a:lnTo>
                  <a:lnTo>
                    <a:pt x="399" y="861"/>
                  </a:lnTo>
                  <a:lnTo>
                    <a:pt x="399" y="877"/>
                  </a:lnTo>
                  <a:lnTo>
                    <a:pt x="396" y="892"/>
                  </a:lnTo>
                  <a:lnTo>
                    <a:pt x="394" y="903"/>
                  </a:lnTo>
                  <a:lnTo>
                    <a:pt x="391" y="914"/>
                  </a:lnTo>
                  <a:lnTo>
                    <a:pt x="388" y="914"/>
                  </a:lnTo>
                  <a:lnTo>
                    <a:pt x="386" y="911"/>
                  </a:lnTo>
                  <a:lnTo>
                    <a:pt x="383" y="914"/>
                  </a:lnTo>
                  <a:lnTo>
                    <a:pt x="378" y="921"/>
                  </a:lnTo>
                  <a:lnTo>
                    <a:pt x="372" y="935"/>
                  </a:lnTo>
                  <a:lnTo>
                    <a:pt x="372" y="937"/>
                  </a:lnTo>
                  <a:lnTo>
                    <a:pt x="372" y="943"/>
                  </a:lnTo>
                  <a:lnTo>
                    <a:pt x="375" y="953"/>
                  </a:lnTo>
                  <a:lnTo>
                    <a:pt x="372" y="956"/>
                  </a:lnTo>
                  <a:lnTo>
                    <a:pt x="367" y="961"/>
                  </a:lnTo>
                  <a:lnTo>
                    <a:pt x="367" y="982"/>
                  </a:lnTo>
                  <a:lnTo>
                    <a:pt x="370" y="1006"/>
                  </a:lnTo>
                  <a:lnTo>
                    <a:pt x="375" y="1027"/>
                  </a:lnTo>
                  <a:lnTo>
                    <a:pt x="386" y="1048"/>
                  </a:lnTo>
                  <a:lnTo>
                    <a:pt x="396" y="1067"/>
                  </a:lnTo>
                  <a:lnTo>
                    <a:pt x="409" y="1080"/>
                  </a:lnTo>
                  <a:lnTo>
                    <a:pt x="417" y="1085"/>
                  </a:lnTo>
                  <a:lnTo>
                    <a:pt x="428" y="1090"/>
                  </a:lnTo>
                  <a:lnTo>
                    <a:pt x="438" y="1090"/>
                  </a:lnTo>
                  <a:lnTo>
                    <a:pt x="449" y="1090"/>
                  </a:lnTo>
                  <a:lnTo>
                    <a:pt x="462" y="1088"/>
                  </a:lnTo>
                  <a:lnTo>
                    <a:pt x="489" y="1083"/>
                  </a:lnTo>
                  <a:lnTo>
                    <a:pt x="505" y="1075"/>
                  </a:lnTo>
                  <a:lnTo>
                    <a:pt x="518" y="1064"/>
                  </a:lnTo>
                  <a:lnTo>
                    <a:pt x="528" y="1054"/>
                  </a:lnTo>
                  <a:lnTo>
                    <a:pt x="531" y="1046"/>
                  </a:lnTo>
                  <a:lnTo>
                    <a:pt x="534" y="1038"/>
                  </a:lnTo>
                  <a:lnTo>
                    <a:pt x="534" y="1027"/>
                  </a:lnTo>
                  <a:lnTo>
                    <a:pt x="539" y="1022"/>
                  </a:lnTo>
                  <a:lnTo>
                    <a:pt x="544" y="1017"/>
                  </a:lnTo>
                  <a:lnTo>
                    <a:pt x="549" y="1011"/>
                  </a:lnTo>
                  <a:lnTo>
                    <a:pt x="565" y="1009"/>
                  </a:lnTo>
                  <a:lnTo>
                    <a:pt x="581" y="1009"/>
                  </a:lnTo>
                  <a:lnTo>
                    <a:pt x="592" y="1009"/>
                  </a:lnTo>
                  <a:lnTo>
                    <a:pt x="613" y="1011"/>
                  </a:lnTo>
                  <a:lnTo>
                    <a:pt x="610" y="1024"/>
                  </a:lnTo>
                  <a:lnTo>
                    <a:pt x="608" y="1027"/>
                  </a:lnTo>
                  <a:lnTo>
                    <a:pt x="605" y="1027"/>
                  </a:lnTo>
                  <a:lnTo>
                    <a:pt x="602" y="1027"/>
                  </a:lnTo>
                  <a:lnTo>
                    <a:pt x="600" y="1030"/>
                  </a:lnTo>
                  <a:lnTo>
                    <a:pt x="600" y="1040"/>
                  </a:lnTo>
                  <a:lnTo>
                    <a:pt x="600" y="1048"/>
                  </a:lnTo>
                  <a:lnTo>
                    <a:pt x="592" y="1056"/>
                  </a:lnTo>
                  <a:lnTo>
                    <a:pt x="592" y="1061"/>
                  </a:lnTo>
                  <a:lnTo>
                    <a:pt x="592" y="1067"/>
                  </a:lnTo>
                  <a:lnTo>
                    <a:pt x="586" y="1077"/>
                  </a:lnTo>
                  <a:lnTo>
                    <a:pt x="586" y="1088"/>
                  </a:lnTo>
                  <a:lnTo>
                    <a:pt x="589" y="1114"/>
                  </a:lnTo>
                  <a:lnTo>
                    <a:pt x="592" y="1117"/>
                  </a:lnTo>
                  <a:lnTo>
                    <a:pt x="597" y="1120"/>
                  </a:lnTo>
                  <a:lnTo>
                    <a:pt x="594" y="1125"/>
                  </a:lnTo>
                  <a:lnTo>
                    <a:pt x="592" y="1130"/>
                  </a:lnTo>
                  <a:lnTo>
                    <a:pt x="589" y="1141"/>
                  </a:lnTo>
                  <a:lnTo>
                    <a:pt x="586" y="1146"/>
                  </a:lnTo>
                  <a:lnTo>
                    <a:pt x="584" y="1149"/>
                  </a:lnTo>
                  <a:lnTo>
                    <a:pt x="613" y="1143"/>
                  </a:lnTo>
                  <a:lnTo>
                    <a:pt x="615" y="1146"/>
                  </a:lnTo>
                  <a:lnTo>
                    <a:pt x="615" y="1149"/>
                  </a:lnTo>
                  <a:lnTo>
                    <a:pt x="615" y="1151"/>
                  </a:lnTo>
                  <a:lnTo>
                    <a:pt x="626" y="1146"/>
                  </a:lnTo>
                  <a:lnTo>
                    <a:pt x="637" y="1143"/>
                  </a:lnTo>
                  <a:lnTo>
                    <a:pt x="639" y="1143"/>
                  </a:lnTo>
                  <a:lnTo>
                    <a:pt x="645" y="1146"/>
                  </a:lnTo>
                  <a:lnTo>
                    <a:pt x="652" y="1141"/>
                  </a:lnTo>
                  <a:lnTo>
                    <a:pt x="655" y="1138"/>
                  </a:lnTo>
                  <a:lnTo>
                    <a:pt x="658" y="1141"/>
                  </a:lnTo>
                  <a:lnTo>
                    <a:pt x="655" y="1146"/>
                  </a:lnTo>
                  <a:lnTo>
                    <a:pt x="658" y="1149"/>
                  </a:lnTo>
                  <a:lnTo>
                    <a:pt x="671" y="1151"/>
                  </a:lnTo>
                  <a:lnTo>
                    <a:pt x="684" y="1154"/>
                  </a:lnTo>
                  <a:lnTo>
                    <a:pt x="697" y="1159"/>
                  </a:lnTo>
                  <a:lnTo>
                    <a:pt x="705" y="1170"/>
                  </a:lnTo>
                  <a:lnTo>
                    <a:pt x="705" y="1175"/>
                  </a:lnTo>
                  <a:lnTo>
                    <a:pt x="708" y="1183"/>
                  </a:lnTo>
                  <a:lnTo>
                    <a:pt x="705" y="1201"/>
                  </a:lnTo>
                  <a:lnTo>
                    <a:pt x="703" y="1217"/>
                  </a:lnTo>
                  <a:lnTo>
                    <a:pt x="695" y="1236"/>
                  </a:lnTo>
                  <a:lnTo>
                    <a:pt x="692" y="1244"/>
                  </a:lnTo>
                  <a:lnTo>
                    <a:pt x="689" y="1252"/>
                  </a:lnTo>
                  <a:lnTo>
                    <a:pt x="689" y="1262"/>
                  </a:lnTo>
                  <a:lnTo>
                    <a:pt x="689" y="1278"/>
                  </a:lnTo>
                  <a:lnTo>
                    <a:pt x="705" y="1291"/>
                  </a:lnTo>
                  <a:lnTo>
                    <a:pt x="711" y="1302"/>
                  </a:lnTo>
                  <a:lnTo>
                    <a:pt x="719" y="1310"/>
                  </a:lnTo>
                  <a:lnTo>
                    <a:pt x="724" y="1312"/>
                  </a:lnTo>
                  <a:lnTo>
                    <a:pt x="729" y="1312"/>
                  </a:lnTo>
                  <a:lnTo>
                    <a:pt x="734" y="1323"/>
                  </a:lnTo>
                  <a:lnTo>
                    <a:pt x="740" y="1331"/>
                  </a:lnTo>
                  <a:lnTo>
                    <a:pt x="745" y="1331"/>
                  </a:lnTo>
                  <a:lnTo>
                    <a:pt x="748" y="1328"/>
                  </a:lnTo>
                  <a:lnTo>
                    <a:pt x="753" y="1323"/>
                  </a:lnTo>
                  <a:lnTo>
                    <a:pt x="758" y="1320"/>
                  </a:lnTo>
                  <a:lnTo>
                    <a:pt x="777" y="1307"/>
                  </a:lnTo>
                  <a:lnTo>
                    <a:pt x="787" y="1299"/>
                  </a:lnTo>
                  <a:lnTo>
                    <a:pt x="790" y="1302"/>
                  </a:lnTo>
                  <a:lnTo>
                    <a:pt x="795" y="1302"/>
                  </a:lnTo>
                  <a:lnTo>
                    <a:pt x="806" y="1299"/>
                  </a:lnTo>
                  <a:lnTo>
                    <a:pt x="816" y="1296"/>
                  </a:lnTo>
                  <a:lnTo>
                    <a:pt x="827" y="1299"/>
                  </a:lnTo>
                  <a:lnTo>
                    <a:pt x="840" y="1304"/>
                  </a:lnTo>
                  <a:lnTo>
                    <a:pt x="840" y="1312"/>
                  </a:lnTo>
                  <a:lnTo>
                    <a:pt x="840" y="1318"/>
                  </a:lnTo>
                  <a:lnTo>
                    <a:pt x="845" y="1320"/>
                  </a:lnTo>
                  <a:lnTo>
                    <a:pt x="848" y="1320"/>
                  </a:lnTo>
                  <a:lnTo>
                    <a:pt x="853" y="1320"/>
                  </a:lnTo>
                  <a:lnTo>
                    <a:pt x="856" y="1323"/>
                  </a:lnTo>
                  <a:lnTo>
                    <a:pt x="864" y="1315"/>
                  </a:lnTo>
                  <a:lnTo>
                    <a:pt x="872" y="1304"/>
                  </a:lnTo>
                  <a:lnTo>
                    <a:pt x="874" y="1302"/>
                  </a:lnTo>
                  <a:lnTo>
                    <a:pt x="903" y="1265"/>
                  </a:lnTo>
                  <a:lnTo>
                    <a:pt x="909" y="1259"/>
                  </a:lnTo>
                  <a:lnTo>
                    <a:pt x="919" y="1254"/>
                  </a:lnTo>
                  <a:lnTo>
                    <a:pt x="943" y="1244"/>
                  </a:lnTo>
                  <a:lnTo>
                    <a:pt x="967" y="1233"/>
                  </a:lnTo>
                  <a:lnTo>
                    <a:pt x="975" y="1228"/>
                  </a:lnTo>
                  <a:lnTo>
                    <a:pt x="983" y="1225"/>
                  </a:lnTo>
                  <a:lnTo>
                    <a:pt x="985" y="1228"/>
                  </a:lnTo>
                  <a:lnTo>
                    <a:pt x="993" y="1236"/>
                  </a:lnTo>
                  <a:lnTo>
                    <a:pt x="996" y="1241"/>
                  </a:lnTo>
                  <a:lnTo>
                    <a:pt x="996" y="1249"/>
                  </a:lnTo>
                  <a:lnTo>
                    <a:pt x="993" y="1257"/>
                  </a:lnTo>
                  <a:lnTo>
                    <a:pt x="985" y="1265"/>
                  </a:lnTo>
                  <a:lnTo>
                    <a:pt x="972" y="1283"/>
                  </a:lnTo>
                  <a:lnTo>
                    <a:pt x="964" y="1299"/>
                  </a:lnTo>
                  <a:lnTo>
                    <a:pt x="964" y="1307"/>
                  </a:lnTo>
                  <a:lnTo>
                    <a:pt x="964" y="1312"/>
                  </a:lnTo>
                  <a:lnTo>
                    <a:pt x="967" y="1315"/>
                  </a:lnTo>
                  <a:lnTo>
                    <a:pt x="972" y="1315"/>
                  </a:lnTo>
                  <a:lnTo>
                    <a:pt x="980" y="1312"/>
                  </a:lnTo>
                  <a:lnTo>
                    <a:pt x="985" y="1304"/>
                  </a:lnTo>
                  <a:lnTo>
                    <a:pt x="999" y="1283"/>
                  </a:lnTo>
                  <a:lnTo>
                    <a:pt x="1020" y="1236"/>
                  </a:lnTo>
                  <a:lnTo>
                    <a:pt x="1025" y="1228"/>
                  </a:lnTo>
                  <a:lnTo>
                    <a:pt x="1030" y="1225"/>
                  </a:lnTo>
                  <a:lnTo>
                    <a:pt x="1036" y="1228"/>
                  </a:lnTo>
                  <a:lnTo>
                    <a:pt x="1041" y="1230"/>
                  </a:lnTo>
                  <a:lnTo>
                    <a:pt x="1049" y="1236"/>
                  </a:lnTo>
                  <a:lnTo>
                    <a:pt x="1065" y="1257"/>
                  </a:lnTo>
                  <a:lnTo>
                    <a:pt x="1073" y="1265"/>
                  </a:lnTo>
                  <a:lnTo>
                    <a:pt x="1078" y="1270"/>
                  </a:lnTo>
                  <a:lnTo>
                    <a:pt x="1086" y="1273"/>
                  </a:lnTo>
                  <a:lnTo>
                    <a:pt x="1094" y="1275"/>
                  </a:lnTo>
                  <a:lnTo>
                    <a:pt x="1110" y="1273"/>
                  </a:lnTo>
                  <a:lnTo>
                    <a:pt x="1123" y="1267"/>
                  </a:lnTo>
                  <a:lnTo>
                    <a:pt x="1128" y="1267"/>
                  </a:lnTo>
                  <a:lnTo>
                    <a:pt x="1136" y="1267"/>
                  </a:lnTo>
                  <a:lnTo>
                    <a:pt x="1147" y="1270"/>
                  </a:lnTo>
                  <a:lnTo>
                    <a:pt x="1144" y="1262"/>
                  </a:lnTo>
                  <a:lnTo>
                    <a:pt x="1147" y="1257"/>
                  </a:lnTo>
                  <a:lnTo>
                    <a:pt x="1152" y="1252"/>
                  </a:lnTo>
                  <a:lnTo>
                    <a:pt x="1154" y="1252"/>
                  </a:lnTo>
                  <a:lnTo>
                    <a:pt x="1162" y="1254"/>
                  </a:lnTo>
                  <a:lnTo>
                    <a:pt x="1168" y="1254"/>
                  </a:lnTo>
                  <a:lnTo>
                    <a:pt x="1173" y="1254"/>
                  </a:lnTo>
                  <a:lnTo>
                    <a:pt x="1194" y="1246"/>
                  </a:lnTo>
                  <a:lnTo>
                    <a:pt x="1202" y="1244"/>
                  </a:lnTo>
                  <a:lnTo>
                    <a:pt x="1210" y="1244"/>
                  </a:lnTo>
                  <a:lnTo>
                    <a:pt x="1236" y="1262"/>
                  </a:lnTo>
                  <a:lnTo>
                    <a:pt x="1271" y="1289"/>
                  </a:lnTo>
                  <a:lnTo>
                    <a:pt x="1276" y="1291"/>
                  </a:lnTo>
                  <a:lnTo>
                    <a:pt x="1287" y="1291"/>
                  </a:lnTo>
                  <a:lnTo>
                    <a:pt x="1295" y="1291"/>
                  </a:lnTo>
                  <a:lnTo>
                    <a:pt x="1300" y="1294"/>
                  </a:lnTo>
                  <a:lnTo>
                    <a:pt x="1300" y="1296"/>
                  </a:lnTo>
                  <a:lnTo>
                    <a:pt x="1297" y="1302"/>
                  </a:lnTo>
                  <a:lnTo>
                    <a:pt x="1295" y="1304"/>
                  </a:lnTo>
                  <a:lnTo>
                    <a:pt x="1295" y="1307"/>
                  </a:lnTo>
                  <a:lnTo>
                    <a:pt x="1313" y="1323"/>
                  </a:lnTo>
                  <a:lnTo>
                    <a:pt x="1326" y="1323"/>
                  </a:lnTo>
                  <a:lnTo>
                    <a:pt x="1355" y="1320"/>
                  </a:lnTo>
                  <a:lnTo>
                    <a:pt x="1387" y="1320"/>
                  </a:lnTo>
                  <a:lnTo>
                    <a:pt x="1398" y="1323"/>
                  </a:lnTo>
                  <a:lnTo>
                    <a:pt x="1400" y="1326"/>
                  </a:lnTo>
                  <a:lnTo>
                    <a:pt x="1403" y="1328"/>
                  </a:lnTo>
                  <a:lnTo>
                    <a:pt x="1405" y="1344"/>
                  </a:lnTo>
                  <a:lnTo>
                    <a:pt x="1408" y="1344"/>
                  </a:lnTo>
                  <a:lnTo>
                    <a:pt x="1413" y="1347"/>
                  </a:lnTo>
                  <a:lnTo>
                    <a:pt x="1416" y="1352"/>
                  </a:lnTo>
                  <a:lnTo>
                    <a:pt x="1419" y="1357"/>
                  </a:lnTo>
                  <a:lnTo>
                    <a:pt x="1421" y="1365"/>
                  </a:lnTo>
                  <a:lnTo>
                    <a:pt x="1421" y="1378"/>
                  </a:lnTo>
                  <a:lnTo>
                    <a:pt x="1427" y="1378"/>
                  </a:lnTo>
                  <a:lnTo>
                    <a:pt x="1432" y="1378"/>
                  </a:lnTo>
                  <a:lnTo>
                    <a:pt x="1437" y="1381"/>
                  </a:lnTo>
                  <a:lnTo>
                    <a:pt x="1445" y="1386"/>
                  </a:lnTo>
                  <a:lnTo>
                    <a:pt x="1448" y="1394"/>
                  </a:lnTo>
                  <a:lnTo>
                    <a:pt x="1450" y="1407"/>
                  </a:lnTo>
                  <a:lnTo>
                    <a:pt x="1450" y="1423"/>
                  </a:lnTo>
                  <a:lnTo>
                    <a:pt x="1456" y="1421"/>
                  </a:lnTo>
                  <a:lnTo>
                    <a:pt x="1461" y="1418"/>
                  </a:lnTo>
                  <a:lnTo>
                    <a:pt x="1472" y="1418"/>
                  </a:lnTo>
                  <a:lnTo>
                    <a:pt x="1474" y="1421"/>
                  </a:lnTo>
                  <a:lnTo>
                    <a:pt x="1477" y="1423"/>
                  </a:lnTo>
                  <a:lnTo>
                    <a:pt x="1477" y="1426"/>
                  </a:lnTo>
                  <a:lnTo>
                    <a:pt x="1479" y="1428"/>
                  </a:lnTo>
                  <a:lnTo>
                    <a:pt x="1495" y="1436"/>
                  </a:lnTo>
                  <a:lnTo>
                    <a:pt x="1511" y="1442"/>
                  </a:lnTo>
                  <a:lnTo>
                    <a:pt x="1519" y="1442"/>
                  </a:lnTo>
                  <a:lnTo>
                    <a:pt x="1524" y="1436"/>
                  </a:lnTo>
                  <a:lnTo>
                    <a:pt x="1527" y="1434"/>
                  </a:lnTo>
                  <a:lnTo>
                    <a:pt x="1530" y="1431"/>
                  </a:lnTo>
                  <a:lnTo>
                    <a:pt x="1546" y="1439"/>
                  </a:lnTo>
                  <a:lnTo>
                    <a:pt x="1567" y="1450"/>
                  </a:lnTo>
                  <a:lnTo>
                    <a:pt x="1588" y="1455"/>
                  </a:lnTo>
                  <a:lnTo>
                    <a:pt x="1598" y="1455"/>
                  </a:lnTo>
                  <a:lnTo>
                    <a:pt x="1606" y="1452"/>
                  </a:lnTo>
                  <a:lnTo>
                    <a:pt x="1612" y="1452"/>
                  </a:lnTo>
                  <a:lnTo>
                    <a:pt x="1620" y="1452"/>
                  </a:lnTo>
                  <a:lnTo>
                    <a:pt x="1635" y="1460"/>
                  </a:lnTo>
                  <a:lnTo>
                    <a:pt x="1646" y="1468"/>
                  </a:lnTo>
                  <a:lnTo>
                    <a:pt x="1651" y="1473"/>
                  </a:lnTo>
                  <a:lnTo>
                    <a:pt x="1641" y="1505"/>
                  </a:lnTo>
                  <a:lnTo>
                    <a:pt x="1630" y="1537"/>
                  </a:lnTo>
                  <a:lnTo>
                    <a:pt x="1617" y="1576"/>
                  </a:lnTo>
                  <a:lnTo>
                    <a:pt x="1604" y="1598"/>
                  </a:lnTo>
                  <a:lnTo>
                    <a:pt x="1590" y="1621"/>
                  </a:lnTo>
                  <a:lnTo>
                    <a:pt x="1588" y="1629"/>
                  </a:lnTo>
                  <a:lnTo>
                    <a:pt x="1585" y="1637"/>
                  </a:lnTo>
                  <a:lnTo>
                    <a:pt x="1575" y="1653"/>
                  </a:lnTo>
                  <a:lnTo>
                    <a:pt x="1572" y="1653"/>
                  </a:lnTo>
                  <a:lnTo>
                    <a:pt x="1569" y="1650"/>
                  </a:lnTo>
                  <a:lnTo>
                    <a:pt x="1564" y="1664"/>
                  </a:lnTo>
                  <a:lnTo>
                    <a:pt x="1559" y="1674"/>
                  </a:lnTo>
                  <a:lnTo>
                    <a:pt x="1561" y="1685"/>
                  </a:lnTo>
                  <a:lnTo>
                    <a:pt x="1561" y="1695"/>
                  </a:lnTo>
                  <a:lnTo>
                    <a:pt x="1556" y="1714"/>
                  </a:lnTo>
                  <a:lnTo>
                    <a:pt x="1553" y="1714"/>
                  </a:lnTo>
                  <a:lnTo>
                    <a:pt x="1551" y="1711"/>
                  </a:lnTo>
                  <a:lnTo>
                    <a:pt x="1548" y="1714"/>
                  </a:lnTo>
                  <a:lnTo>
                    <a:pt x="1548" y="1727"/>
                  </a:lnTo>
                  <a:lnTo>
                    <a:pt x="1546" y="1740"/>
                  </a:lnTo>
                  <a:lnTo>
                    <a:pt x="1543" y="1745"/>
                  </a:lnTo>
                  <a:lnTo>
                    <a:pt x="1540" y="1753"/>
                  </a:lnTo>
                  <a:lnTo>
                    <a:pt x="1532" y="1764"/>
                  </a:lnTo>
                  <a:lnTo>
                    <a:pt x="1522" y="1772"/>
                  </a:lnTo>
                  <a:lnTo>
                    <a:pt x="1490" y="1811"/>
                  </a:lnTo>
                  <a:lnTo>
                    <a:pt x="1466" y="1835"/>
                  </a:lnTo>
                  <a:lnTo>
                    <a:pt x="1448" y="1848"/>
                  </a:lnTo>
                  <a:lnTo>
                    <a:pt x="1440" y="1854"/>
                  </a:lnTo>
                  <a:lnTo>
                    <a:pt x="1432" y="1856"/>
                  </a:lnTo>
                  <a:lnTo>
                    <a:pt x="1419" y="1859"/>
                  </a:lnTo>
                  <a:lnTo>
                    <a:pt x="1405" y="1864"/>
                  </a:lnTo>
                  <a:lnTo>
                    <a:pt x="1390" y="1872"/>
                  </a:lnTo>
                  <a:lnTo>
                    <a:pt x="1374" y="1883"/>
                  </a:lnTo>
                  <a:lnTo>
                    <a:pt x="1358" y="1896"/>
                  </a:lnTo>
                  <a:lnTo>
                    <a:pt x="1345" y="1912"/>
                  </a:lnTo>
                  <a:lnTo>
                    <a:pt x="1334" y="1925"/>
                  </a:lnTo>
                  <a:lnTo>
                    <a:pt x="1326" y="1943"/>
                  </a:lnTo>
                  <a:lnTo>
                    <a:pt x="1321" y="1957"/>
                  </a:lnTo>
                  <a:lnTo>
                    <a:pt x="1318" y="1957"/>
                  </a:lnTo>
                  <a:lnTo>
                    <a:pt x="1316" y="1957"/>
                  </a:lnTo>
                  <a:lnTo>
                    <a:pt x="1316" y="1954"/>
                  </a:lnTo>
                  <a:lnTo>
                    <a:pt x="1313" y="1954"/>
                  </a:lnTo>
                  <a:lnTo>
                    <a:pt x="1310" y="1970"/>
                  </a:lnTo>
                  <a:lnTo>
                    <a:pt x="1287" y="1994"/>
                  </a:lnTo>
                  <a:lnTo>
                    <a:pt x="1276" y="2004"/>
                  </a:lnTo>
                  <a:lnTo>
                    <a:pt x="1265" y="2015"/>
                  </a:lnTo>
                  <a:lnTo>
                    <a:pt x="1255" y="2017"/>
                  </a:lnTo>
                  <a:lnTo>
                    <a:pt x="1247" y="2020"/>
                  </a:lnTo>
                  <a:lnTo>
                    <a:pt x="1242" y="2025"/>
                  </a:lnTo>
                  <a:lnTo>
                    <a:pt x="1234" y="2033"/>
                  </a:lnTo>
                  <a:lnTo>
                    <a:pt x="1228" y="2036"/>
                  </a:lnTo>
                  <a:lnTo>
                    <a:pt x="1226" y="2036"/>
                  </a:lnTo>
                  <a:lnTo>
                    <a:pt x="1223" y="2033"/>
                  </a:lnTo>
                  <a:lnTo>
                    <a:pt x="1221" y="2033"/>
                  </a:lnTo>
                  <a:lnTo>
                    <a:pt x="1218" y="2036"/>
                  </a:lnTo>
                  <a:lnTo>
                    <a:pt x="1213" y="2041"/>
                  </a:lnTo>
                  <a:lnTo>
                    <a:pt x="1197" y="2052"/>
                  </a:lnTo>
                  <a:lnTo>
                    <a:pt x="1149" y="2052"/>
                  </a:lnTo>
                  <a:lnTo>
                    <a:pt x="1149" y="2054"/>
                  </a:lnTo>
                  <a:lnTo>
                    <a:pt x="1147" y="2068"/>
                  </a:lnTo>
                  <a:lnTo>
                    <a:pt x="1144" y="2078"/>
                  </a:lnTo>
                  <a:lnTo>
                    <a:pt x="1139" y="2083"/>
                  </a:lnTo>
                  <a:lnTo>
                    <a:pt x="1131" y="2089"/>
                  </a:lnTo>
                  <a:lnTo>
                    <a:pt x="1110" y="2099"/>
                  </a:lnTo>
                  <a:lnTo>
                    <a:pt x="1078" y="2118"/>
                  </a:lnTo>
                  <a:lnTo>
                    <a:pt x="1012" y="2155"/>
                  </a:lnTo>
                  <a:lnTo>
                    <a:pt x="980" y="2171"/>
                  </a:lnTo>
                  <a:lnTo>
                    <a:pt x="954" y="2186"/>
                  </a:lnTo>
                  <a:lnTo>
                    <a:pt x="927" y="2205"/>
                  </a:lnTo>
                  <a:lnTo>
                    <a:pt x="898" y="2215"/>
                  </a:lnTo>
                  <a:lnTo>
                    <a:pt x="795" y="2229"/>
                  </a:lnTo>
                  <a:lnTo>
                    <a:pt x="885" y="2160"/>
                  </a:lnTo>
                  <a:lnTo>
                    <a:pt x="896" y="2149"/>
                  </a:lnTo>
                  <a:lnTo>
                    <a:pt x="919" y="2126"/>
                  </a:lnTo>
                  <a:lnTo>
                    <a:pt x="930" y="2110"/>
                  </a:lnTo>
                  <a:lnTo>
                    <a:pt x="940" y="2094"/>
                  </a:lnTo>
                  <a:lnTo>
                    <a:pt x="946" y="2078"/>
                  </a:lnTo>
                  <a:lnTo>
                    <a:pt x="948" y="2062"/>
                  </a:lnTo>
                  <a:lnTo>
                    <a:pt x="948" y="2049"/>
                  </a:lnTo>
                  <a:lnTo>
                    <a:pt x="954" y="2033"/>
                  </a:lnTo>
                  <a:lnTo>
                    <a:pt x="959" y="2017"/>
                  </a:lnTo>
                  <a:lnTo>
                    <a:pt x="967" y="2002"/>
                  </a:lnTo>
                  <a:lnTo>
                    <a:pt x="983" y="1978"/>
                  </a:lnTo>
                  <a:lnTo>
                    <a:pt x="991" y="1967"/>
                  </a:lnTo>
                  <a:lnTo>
                    <a:pt x="1001" y="1938"/>
                  </a:lnTo>
                  <a:lnTo>
                    <a:pt x="1004" y="1936"/>
                  </a:lnTo>
                  <a:lnTo>
                    <a:pt x="1012" y="1930"/>
                  </a:lnTo>
                  <a:lnTo>
                    <a:pt x="1020" y="1928"/>
                  </a:lnTo>
                  <a:lnTo>
                    <a:pt x="1022" y="1922"/>
                  </a:lnTo>
                  <a:lnTo>
                    <a:pt x="1020" y="1920"/>
                  </a:lnTo>
                  <a:lnTo>
                    <a:pt x="1014" y="1917"/>
                  </a:lnTo>
                  <a:lnTo>
                    <a:pt x="1012" y="1917"/>
                  </a:lnTo>
                  <a:lnTo>
                    <a:pt x="1009" y="1914"/>
                  </a:lnTo>
                  <a:lnTo>
                    <a:pt x="1014" y="1891"/>
                  </a:lnTo>
                  <a:lnTo>
                    <a:pt x="1014" y="1872"/>
                  </a:lnTo>
                  <a:lnTo>
                    <a:pt x="1014" y="1862"/>
                  </a:lnTo>
                  <a:lnTo>
                    <a:pt x="1012" y="1856"/>
                  </a:lnTo>
                  <a:lnTo>
                    <a:pt x="1007" y="1851"/>
                  </a:lnTo>
                  <a:lnTo>
                    <a:pt x="999" y="1848"/>
                  </a:lnTo>
                  <a:lnTo>
                    <a:pt x="985" y="1851"/>
                  </a:lnTo>
                  <a:lnTo>
                    <a:pt x="977" y="1851"/>
                  </a:lnTo>
                  <a:lnTo>
                    <a:pt x="970" y="1851"/>
                  </a:lnTo>
                  <a:lnTo>
                    <a:pt x="967" y="1848"/>
                  </a:lnTo>
                  <a:lnTo>
                    <a:pt x="962" y="1843"/>
                  </a:lnTo>
                  <a:lnTo>
                    <a:pt x="954" y="1838"/>
                  </a:lnTo>
                  <a:lnTo>
                    <a:pt x="948" y="1838"/>
                  </a:lnTo>
                  <a:lnTo>
                    <a:pt x="946" y="1838"/>
                  </a:lnTo>
                  <a:lnTo>
                    <a:pt x="943" y="1840"/>
                  </a:lnTo>
                  <a:lnTo>
                    <a:pt x="940" y="1840"/>
                  </a:lnTo>
                  <a:lnTo>
                    <a:pt x="919" y="1830"/>
                  </a:lnTo>
                  <a:lnTo>
                    <a:pt x="898" y="1819"/>
                  </a:lnTo>
                  <a:lnTo>
                    <a:pt x="882" y="1806"/>
                  </a:lnTo>
                  <a:lnTo>
                    <a:pt x="861" y="1764"/>
                  </a:lnTo>
                  <a:lnTo>
                    <a:pt x="845" y="1748"/>
                  </a:lnTo>
                  <a:lnTo>
                    <a:pt x="843" y="1719"/>
                  </a:lnTo>
                  <a:lnTo>
                    <a:pt x="827" y="1727"/>
                  </a:lnTo>
                  <a:lnTo>
                    <a:pt x="766" y="1661"/>
                  </a:lnTo>
                  <a:lnTo>
                    <a:pt x="763" y="1653"/>
                  </a:lnTo>
                  <a:lnTo>
                    <a:pt x="761" y="1640"/>
                  </a:lnTo>
                  <a:lnTo>
                    <a:pt x="761" y="1632"/>
                  </a:lnTo>
                  <a:lnTo>
                    <a:pt x="763" y="1621"/>
                  </a:lnTo>
                  <a:lnTo>
                    <a:pt x="771" y="1613"/>
                  </a:lnTo>
                  <a:lnTo>
                    <a:pt x="782" y="1605"/>
                  </a:lnTo>
                  <a:lnTo>
                    <a:pt x="782" y="1590"/>
                  </a:lnTo>
                  <a:lnTo>
                    <a:pt x="779" y="1579"/>
                  </a:lnTo>
                  <a:lnTo>
                    <a:pt x="777" y="1574"/>
                  </a:lnTo>
                  <a:lnTo>
                    <a:pt x="774" y="1568"/>
                  </a:lnTo>
                  <a:lnTo>
                    <a:pt x="769" y="1563"/>
                  </a:lnTo>
                  <a:lnTo>
                    <a:pt x="766" y="1555"/>
                  </a:lnTo>
                  <a:lnTo>
                    <a:pt x="769" y="1553"/>
                  </a:lnTo>
                  <a:lnTo>
                    <a:pt x="771" y="1547"/>
                  </a:lnTo>
                  <a:lnTo>
                    <a:pt x="779" y="1542"/>
                  </a:lnTo>
                  <a:lnTo>
                    <a:pt x="777" y="1539"/>
                  </a:lnTo>
                  <a:lnTo>
                    <a:pt x="771" y="1537"/>
                  </a:lnTo>
                  <a:lnTo>
                    <a:pt x="766" y="1534"/>
                  </a:lnTo>
                  <a:lnTo>
                    <a:pt x="766" y="1531"/>
                  </a:lnTo>
                  <a:lnTo>
                    <a:pt x="769" y="1521"/>
                  </a:lnTo>
                  <a:lnTo>
                    <a:pt x="774" y="1508"/>
                  </a:lnTo>
                  <a:lnTo>
                    <a:pt x="785" y="1497"/>
                  </a:lnTo>
                  <a:lnTo>
                    <a:pt x="790" y="1495"/>
                  </a:lnTo>
                  <a:lnTo>
                    <a:pt x="795" y="1492"/>
                  </a:lnTo>
                  <a:lnTo>
                    <a:pt x="800" y="1492"/>
                  </a:lnTo>
                  <a:lnTo>
                    <a:pt x="803" y="1492"/>
                  </a:lnTo>
                  <a:lnTo>
                    <a:pt x="806" y="1495"/>
                  </a:lnTo>
                  <a:lnTo>
                    <a:pt x="808" y="1492"/>
                  </a:lnTo>
                  <a:lnTo>
                    <a:pt x="822" y="1489"/>
                  </a:lnTo>
                  <a:lnTo>
                    <a:pt x="837" y="1481"/>
                  </a:lnTo>
                  <a:lnTo>
                    <a:pt x="837" y="1479"/>
                  </a:lnTo>
                  <a:lnTo>
                    <a:pt x="835" y="1479"/>
                  </a:lnTo>
                  <a:lnTo>
                    <a:pt x="832" y="1476"/>
                  </a:lnTo>
                  <a:lnTo>
                    <a:pt x="832" y="1473"/>
                  </a:lnTo>
                  <a:lnTo>
                    <a:pt x="845" y="1452"/>
                  </a:lnTo>
                  <a:lnTo>
                    <a:pt x="853" y="1431"/>
                  </a:lnTo>
                  <a:lnTo>
                    <a:pt x="856" y="1407"/>
                  </a:lnTo>
                  <a:lnTo>
                    <a:pt x="856" y="1397"/>
                  </a:lnTo>
                  <a:lnTo>
                    <a:pt x="853" y="1386"/>
                  </a:lnTo>
                  <a:lnTo>
                    <a:pt x="851" y="1378"/>
                  </a:lnTo>
                  <a:lnTo>
                    <a:pt x="845" y="1357"/>
                  </a:lnTo>
                  <a:lnTo>
                    <a:pt x="843" y="1357"/>
                  </a:lnTo>
                  <a:lnTo>
                    <a:pt x="840" y="1357"/>
                  </a:lnTo>
                  <a:lnTo>
                    <a:pt x="837" y="1352"/>
                  </a:lnTo>
                  <a:lnTo>
                    <a:pt x="840" y="1344"/>
                  </a:lnTo>
                  <a:lnTo>
                    <a:pt x="840" y="1339"/>
                  </a:lnTo>
                  <a:lnTo>
                    <a:pt x="837" y="1339"/>
                  </a:lnTo>
                  <a:lnTo>
                    <a:pt x="835" y="1339"/>
                  </a:lnTo>
                  <a:lnTo>
                    <a:pt x="832" y="1339"/>
                  </a:lnTo>
                  <a:lnTo>
                    <a:pt x="822" y="1323"/>
                  </a:lnTo>
                  <a:lnTo>
                    <a:pt x="816" y="1318"/>
                  </a:lnTo>
                  <a:lnTo>
                    <a:pt x="811" y="1318"/>
                  </a:lnTo>
                  <a:lnTo>
                    <a:pt x="803" y="1318"/>
                  </a:lnTo>
                  <a:lnTo>
                    <a:pt x="798" y="1318"/>
                  </a:lnTo>
                  <a:lnTo>
                    <a:pt x="795" y="1320"/>
                  </a:lnTo>
                  <a:lnTo>
                    <a:pt x="795" y="1328"/>
                  </a:lnTo>
                  <a:lnTo>
                    <a:pt x="795" y="1336"/>
                  </a:lnTo>
                  <a:lnTo>
                    <a:pt x="793" y="1339"/>
                  </a:lnTo>
                  <a:lnTo>
                    <a:pt x="790" y="1339"/>
                  </a:lnTo>
                  <a:lnTo>
                    <a:pt x="790" y="1341"/>
                  </a:lnTo>
                  <a:lnTo>
                    <a:pt x="790" y="1349"/>
                  </a:lnTo>
                  <a:lnTo>
                    <a:pt x="790" y="1357"/>
                  </a:lnTo>
                  <a:lnTo>
                    <a:pt x="787" y="1362"/>
                  </a:lnTo>
                  <a:lnTo>
                    <a:pt x="785" y="1368"/>
                  </a:lnTo>
                  <a:lnTo>
                    <a:pt x="779" y="1373"/>
                  </a:lnTo>
                  <a:lnTo>
                    <a:pt x="774" y="1373"/>
                  </a:lnTo>
                  <a:lnTo>
                    <a:pt x="763" y="1373"/>
                  </a:lnTo>
                  <a:lnTo>
                    <a:pt x="756" y="1370"/>
                  </a:lnTo>
                  <a:lnTo>
                    <a:pt x="742" y="1360"/>
                  </a:lnTo>
                  <a:lnTo>
                    <a:pt x="732" y="1349"/>
                  </a:lnTo>
                  <a:lnTo>
                    <a:pt x="729" y="1344"/>
                  </a:lnTo>
                  <a:lnTo>
                    <a:pt x="721" y="1339"/>
                  </a:lnTo>
                  <a:lnTo>
                    <a:pt x="705" y="1323"/>
                  </a:lnTo>
                  <a:lnTo>
                    <a:pt x="684" y="1310"/>
                  </a:lnTo>
                  <a:lnTo>
                    <a:pt x="674" y="1304"/>
                  </a:lnTo>
                  <a:lnTo>
                    <a:pt x="660" y="1302"/>
                  </a:lnTo>
                  <a:lnTo>
                    <a:pt x="652" y="1302"/>
                  </a:lnTo>
                  <a:lnTo>
                    <a:pt x="645" y="1299"/>
                  </a:lnTo>
                  <a:lnTo>
                    <a:pt x="639" y="1294"/>
                  </a:lnTo>
                  <a:lnTo>
                    <a:pt x="637" y="1286"/>
                  </a:lnTo>
                  <a:lnTo>
                    <a:pt x="634" y="1273"/>
                  </a:lnTo>
                  <a:lnTo>
                    <a:pt x="637" y="1262"/>
                  </a:lnTo>
                  <a:lnTo>
                    <a:pt x="637" y="1257"/>
                  </a:lnTo>
                  <a:lnTo>
                    <a:pt x="631" y="1249"/>
                  </a:lnTo>
                  <a:lnTo>
                    <a:pt x="615" y="1233"/>
                  </a:lnTo>
                  <a:lnTo>
                    <a:pt x="592" y="1217"/>
                  </a:lnTo>
                  <a:lnTo>
                    <a:pt x="581" y="1212"/>
                  </a:lnTo>
                  <a:lnTo>
                    <a:pt x="571" y="1212"/>
                  </a:lnTo>
                  <a:lnTo>
                    <a:pt x="549" y="1212"/>
                  </a:lnTo>
                  <a:lnTo>
                    <a:pt x="539" y="1209"/>
                  </a:lnTo>
                  <a:lnTo>
                    <a:pt x="526" y="1204"/>
                  </a:lnTo>
                  <a:lnTo>
                    <a:pt x="512" y="1196"/>
                  </a:lnTo>
                  <a:lnTo>
                    <a:pt x="499" y="1188"/>
                  </a:lnTo>
                  <a:lnTo>
                    <a:pt x="483" y="1172"/>
                  </a:lnTo>
                  <a:lnTo>
                    <a:pt x="468" y="1154"/>
                  </a:lnTo>
                  <a:lnTo>
                    <a:pt x="465" y="1149"/>
                  </a:lnTo>
                  <a:lnTo>
                    <a:pt x="460" y="1143"/>
                  </a:lnTo>
                  <a:lnTo>
                    <a:pt x="454" y="1138"/>
                  </a:lnTo>
                  <a:lnTo>
                    <a:pt x="449" y="1135"/>
                  </a:lnTo>
                  <a:lnTo>
                    <a:pt x="441" y="1135"/>
                  </a:lnTo>
                  <a:lnTo>
                    <a:pt x="431" y="1138"/>
                  </a:lnTo>
                  <a:lnTo>
                    <a:pt x="417" y="1146"/>
                  </a:lnTo>
                  <a:lnTo>
                    <a:pt x="412" y="1146"/>
                  </a:lnTo>
                  <a:lnTo>
                    <a:pt x="394" y="1146"/>
                  </a:lnTo>
                  <a:lnTo>
                    <a:pt x="378" y="1141"/>
                  </a:lnTo>
                  <a:lnTo>
                    <a:pt x="357" y="1135"/>
                  </a:lnTo>
                  <a:lnTo>
                    <a:pt x="330" y="1125"/>
                  </a:lnTo>
                  <a:lnTo>
                    <a:pt x="296" y="1109"/>
                  </a:lnTo>
                  <a:lnTo>
                    <a:pt x="291" y="1101"/>
                  </a:lnTo>
                  <a:lnTo>
                    <a:pt x="275" y="1085"/>
                  </a:lnTo>
                  <a:lnTo>
                    <a:pt x="251" y="1069"/>
                  </a:lnTo>
                  <a:lnTo>
                    <a:pt x="240" y="1064"/>
                  </a:lnTo>
                  <a:lnTo>
                    <a:pt x="230" y="1061"/>
                  </a:lnTo>
                  <a:lnTo>
                    <a:pt x="219" y="1061"/>
                  </a:lnTo>
                  <a:lnTo>
                    <a:pt x="209" y="1056"/>
                  </a:lnTo>
                  <a:lnTo>
                    <a:pt x="201" y="1051"/>
                  </a:lnTo>
                  <a:lnTo>
                    <a:pt x="193" y="1046"/>
                  </a:lnTo>
                  <a:lnTo>
                    <a:pt x="190" y="1035"/>
                  </a:lnTo>
                  <a:lnTo>
                    <a:pt x="187" y="1027"/>
                  </a:lnTo>
                  <a:lnTo>
                    <a:pt x="190" y="1017"/>
                  </a:lnTo>
                  <a:lnTo>
                    <a:pt x="195" y="1009"/>
                  </a:lnTo>
                  <a:lnTo>
                    <a:pt x="203" y="998"/>
                  </a:lnTo>
                  <a:lnTo>
                    <a:pt x="209" y="990"/>
                  </a:lnTo>
                  <a:lnTo>
                    <a:pt x="209" y="982"/>
                  </a:lnTo>
                  <a:lnTo>
                    <a:pt x="209" y="974"/>
                  </a:lnTo>
                  <a:lnTo>
                    <a:pt x="206" y="964"/>
                  </a:lnTo>
                  <a:lnTo>
                    <a:pt x="198" y="953"/>
                  </a:lnTo>
                  <a:lnTo>
                    <a:pt x="174" y="921"/>
                  </a:lnTo>
                  <a:lnTo>
                    <a:pt x="150" y="887"/>
                  </a:lnTo>
                  <a:lnTo>
                    <a:pt x="135" y="863"/>
                  </a:lnTo>
                  <a:lnTo>
                    <a:pt x="127" y="845"/>
                  </a:lnTo>
                  <a:lnTo>
                    <a:pt x="119" y="837"/>
                  </a:lnTo>
                  <a:lnTo>
                    <a:pt x="106" y="818"/>
                  </a:lnTo>
                  <a:lnTo>
                    <a:pt x="100" y="808"/>
                  </a:lnTo>
                  <a:lnTo>
                    <a:pt x="98" y="795"/>
                  </a:lnTo>
                  <a:lnTo>
                    <a:pt x="98" y="784"/>
                  </a:lnTo>
                  <a:lnTo>
                    <a:pt x="100" y="776"/>
                  </a:lnTo>
                  <a:lnTo>
                    <a:pt x="103" y="766"/>
                  </a:lnTo>
                  <a:lnTo>
                    <a:pt x="103" y="758"/>
                  </a:lnTo>
                  <a:lnTo>
                    <a:pt x="98" y="747"/>
                  </a:lnTo>
                  <a:lnTo>
                    <a:pt x="92" y="739"/>
                  </a:lnTo>
                  <a:lnTo>
                    <a:pt x="84" y="731"/>
                  </a:lnTo>
                  <a:lnTo>
                    <a:pt x="79" y="729"/>
                  </a:lnTo>
                  <a:lnTo>
                    <a:pt x="74" y="729"/>
                  </a:lnTo>
                  <a:lnTo>
                    <a:pt x="71" y="734"/>
                  </a:lnTo>
                  <a:lnTo>
                    <a:pt x="74" y="758"/>
                  </a:lnTo>
                  <a:lnTo>
                    <a:pt x="79" y="792"/>
                  </a:lnTo>
                  <a:lnTo>
                    <a:pt x="87" y="834"/>
                  </a:lnTo>
                  <a:lnTo>
                    <a:pt x="98" y="850"/>
                  </a:lnTo>
                  <a:lnTo>
                    <a:pt x="103" y="866"/>
                  </a:lnTo>
                  <a:lnTo>
                    <a:pt x="106" y="874"/>
                  </a:lnTo>
                  <a:lnTo>
                    <a:pt x="106" y="884"/>
                  </a:lnTo>
                  <a:lnTo>
                    <a:pt x="106" y="892"/>
                  </a:lnTo>
                  <a:lnTo>
                    <a:pt x="108" y="900"/>
                  </a:lnTo>
                  <a:lnTo>
                    <a:pt x="119" y="911"/>
                  </a:lnTo>
                  <a:lnTo>
                    <a:pt x="129" y="921"/>
                  </a:lnTo>
                  <a:lnTo>
                    <a:pt x="135" y="927"/>
                  </a:lnTo>
                  <a:lnTo>
                    <a:pt x="135" y="932"/>
                  </a:lnTo>
                  <a:lnTo>
                    <a:pt x="129" y="943"/>
                  </a:lnTo>
                  <a:lnTo>
                    <a:pt x="127" y="945"/>
                  </a:lnTo>
                  <a:lnTo>
                    <a:pt x="121" y="945"/>
                  </a:lnTo>
                  <a:lnTo>
                    <a:pt x="113" y="940"/>
                  </a:lnTo>
                  <a:lnTo>
                    <a:pt x="106" y="929"/>
                  </a:lnTo>
                  <a:lnTo>
                    <a:pt x="100" y="921"/>
                  </a:lnTo>
                  <a:lnTo>
                    <a:pt x="92" y="916"/>
                  </a:lnTo>
                  <a:lnTo>
                    <a:pt x="79" y="908"/>
                  </a:lnTo>
                  <a:lnTo>
                    <a:pt x="74" y="903"/>
                  </a:lnTo>
                  <a:lnTo>
                    <a:pt x="71" y="898"/>
                  </a:lnTo>
                  <a:lnTo>
                    <a:pt x="71" y="892"/>
                  </a:lnTo>
                  <a:lnTo>
                    <a:pt x="76" y="884"/>
                  </a:lnTo>
                  <a:lnTo>
                    <a:pt x="79" y="877"/>
                  </a:lnTo>
                  <a:lnTo>
                    <a:pt x="82" y="869"/>
                  </a:lnTo>
                  <a:lnTo>
                    <a:pt x="82" y="866"/>
                  </a:lnTo>
                  <a:lnTo>
                    <a:pt x="79" y="861"/>
                  </a:lnTo>
                  <a:lnTo>
                    <a:pt x="69" y="853"/>
                  </a:lnTo>
                  <a:lnTo>
                    <a:pt x="58" y="842"/>
                  </a:lnTo>
                  <a:lnTo>
                    <a:pt x="39" y="813"/>
                  </a:lnTo>
                  <a:lnTo>
                    <a:pt x="37" y="808"/>
                  </a:lnTo>
                  <a:lnTo>
                    <a:pt x="37" y="805"/>
                  </a:lnTo>
                  <a:lnTo>
                    <a:pt x="39" y="805"/>
                  </a:lnTo>
                  <a:lnTo>
                    <a:pt x="47" y="805"/>
                  </a:lnTo>
                  <a:lnTo>
                    <a:pt x="53" y="805"/>
                  </a:lnTo>
                  <a:lnTo>
                    <a:pt x="61" y="803"/>
                  </a:lnTo>
                  <a:lnTo>
                    <a:pt x="66" y="797"/>
                  </a:lnTo>
                  <a:lnTo>
                    <a:pt x="69" y="792"/>
                  </a:lnTo>
                  <a:lnTo>
                    <a:pt x="69" y="787"/>
                  </a:lnTo>
                  <a:lnTo>
                    <a:pt x="69" y="782"/>
                  </a:lnTo>
                  <a:lnTo>
                    <a:pt x="66" y="779"/>
                  </a:lnTo>
                  <a:lnTo>
                    <a:pt x="58" y="776"/>
                  </a:lnTo>
                  <a:lnTo>
                    <a:pt x="53" y="774"/>
                  </a:lnTo>
                  <a:lnTo>
                    <a:pt x="47" y="768"/>
                  </a:lnTo>
                  <a:lnTo>
                    <a:pt x="39" y="758"/>
                  </a:lnTo>
                  <a:lnTo>
                    <a:pt x="39" y="747"/>
                  </a:lnTo>
                  <a:lnTo>
                    <a:pt x="37" y="742"/>
                  </a:lnTo>
                  <a:lnTo>
                    <a:pt x="34" y="671"/>
                  </a:lnTo>
                  <a:lnTo>
                    <a:pt x="29" y="671"/>
                  </a:lnTo>
                  <a:lnTo>
                    <a:pt x="16" y="665"/>
                  </a:lnTo>
                  <a:lnTo>
                    <a:pt x="10" y="660"/>
                  </a:lnTo>
                  <a:lnTo>
                    <a:pt x="5" y="655"/>
                  </a:lnTo>
                  <a:lnTo>
                    <a:pt x="0" y="649"/>
                  </a:lnTo>
                  <a:lnTo>
                    <a:pt x="0" y="642"/>
                  </a:lnTo>
                  <a:lnTo>
                    <a:pt x="3" y="618"/>
                  </a:lnTo>
                  <a:lnTo>
                    <a:pt x="3" y="581"/>
                  </a:lnTo>
                  <a:lnTo>
                    <a:pt x="0" y="533"/>
                  </a:lnTo>
                  <a:lnTo>
                    <a:pt x="32" y="483"/>
                  </a:lnTo>
                  <a:lnTo>
                    <a:pt x="55" y="441"/>
                  </a:lnTo>
                  <a:lnTo>
                    <a:pt x="76" y="409"/>
                  </a:lnTo>
                  <a:lnTo>
                    <a:pt x="87" y="391"/>
                  </a:lnTo>
                  <a:lnTo>
                    <a:pt x="92" y="372"/>
                  </a:lnTo>
                  <a:lnTo>
                    <a:pt x="92" y="356"/>
                  </a:lnTo>
                  <a:lnTo>
                    <a:pt x="87" y="343"/>
                  </a:lnTo>
                  <a:lnTo>
                    <a:pt x="87" y="338"/>
                  </a:lnTo>
                  <a:lnTo>
                    <a:pt x="87" y="330"/>
                  </a:lnTo>
                  <a:lnTo>
                    <a:pt x="90" y="319"/>
                  </a:lnTo>
                  <a:lnTo>
                    <a:pt x="95" y="309"/>
                  </a:lnTo>
                  <a:lnTo>
                    <a:pt x="95" y="301"/>
                  </a:lnTo>
                  <a:lnTo>
                    <a:pt x="92" y="280"/>
                  </a:lnTo>
                  <a:lnTo>
                    <a:pt x="92" y="269"/>
                  </a:lnTo>
                  <a:lnTo>
                    <a:pt x="95" y="259"/>
                  </a:lnTo>
                  <a:lnTo>
                    <a:pt x="98" y="251"/>
                  </a:lnTo>
                  <a:lnTo>
                    <a:pt x="106" y="248"/>
                  </a:lnTo>
                  <a:lnTo>
                    <a:pt x="108" y="248"/>
                  </a:lnTo>
                  <a:lnTo>
                    <a:pt x="95" y="253"/>
                  </a:lnTo>
                  <a:lnTo>
                    <a:pt x="87" y="259"/>
                  </a:lnTo>
                  <a:lnTo>
                    <a:pt x="76" y="267"/>
                  </a:lnTo>
                  <a:lnTo>
                    <a:pt x="71" y="274"/>
                  </a:lnTo>
                  <a:lnTo>
                    <a:pt x="66" y="285"/>
                  </a:lnTo>
                  <a:lnTo>
                    <a:pt x="66" y="293"/>
                  </a:lnTo>
                  <a:lnTo>
                    <a:pt x="63" y="293"/>
                  </a:lnTo>
                  <a:lnTo>
                    <a:pt x="63" y="290"/>
                  </a:lnTo>
                  <a:lnTo>
                    <a:pt x="63" y="282"/>
                  </a:lnTo>
                  <a:lnTo>
                    <a:pt x="66" y="272"/>
                  </a:lnTo>
                  <a:lnTo>
                    <a:pt x="71" y="259"/>
                  </a:lnTo>
                  <a:lnTo>
                    <a:pt x="82" y="243"/>
                  </a:lnTo>
                  <a:lnTo>
                    <a:pt x="95" y="227"/>
                  </a:lnTo>
                  <a:lnTo>
                    <a:pt x="111" y="211"/>
                  </a:lnTo>
                  <a:lnTo>
                    <a:pt x="119" y="195"/>
                  </a:lnTo>
                  <a:lnTo>
                    <a:pt x="124" y="179"/>
                  </a:lnTo>
                  <a:lnTo>
                    <a:pt x="124" y="164"/>
                  </a:lnTo>
                  <a:lnTo>
                    <a:pt x="119" y="153"/>
                  </a:lnTo>
                  <a:lnTo>
                    <a:pt x="111" y="145"/>
                  </a:lnTo>
                  <a:lnTo>
                    <a:pt x="100" y="140"/>
                  </a:lnTo>
                  <a:lnTo>
                    <a:pt x="87" y="140"/>
                  </a:lnTo>
                  <a:lnTo>
                    <a:pt x="76" y="142"/>
                  </a:lnTo>
                  <a:lnTo>
                    <a:pt x="66" y="148"/>
                  </a:lnTo>
                  <a:lnTo>
                    <a:pt x="50" y="161"/>
                  </a:lnTo>
                  <a:lnTo>
                    <a:pt x="34" y="171"/>
                  </a:lnTo>
                  <a:lnTo>
                    <a:pt x="26" y="174"/>
                  </a:lnTo>
                  <a:lnTo>
                    <a:pt x="13" y="177"/>
                  </a:lnTo>
                  <a:lnTo>
                    <a:pt x="69" y="132"/>
                  </a:lnTo>
                  <a:lnTo>
                    <a:pt x="90" y="119"/>
                  </a:lnTo>
                  <a:lnTo>
                    <a:pt x="143" y="90"/>
                  </a:lnTo>
                  <a:lnTo>
                    <a:pt x="214" y="50"/>
                  </a:lnTo>
                  <a:lnTo>
                    <a:pt x="251" y="34"/>
                  </a:lnTo>
                  <a:lnTo>
                    <a:pt x="288" y="18"/>
                  </a:lnTo>
                  <a:lnTo>
                    <a:pt x="291" y="32"/>
                  </a:lnTo>
                  <a:lnTo>
                    <a:pt x="296" y="42"/>
                  </a:lnTo>
                  <a:lnTo>
                    <a:pt x="301" y="45"/>
                  </a:lnTo>
                  <a:lnTo>
                    <a:pt x="304" y="47"/>
                  </a:lnTo>
                  <a:lnTo>
                    <a:pt x="320" y="50"/>
                  </a:lnTo>
                  <a:lnTo>
                    <a:pt x="346" y="50"/>
                  </a:lnTo>
                  <a:lnTo>
                    <a:pt x="370" y="50"/>
                  </a:lnTo>
                  <a:lnTo>
                    <a:pt x="380" y="53"/>
                  </a:lnTo>
                  <a:lnTo>
                    <a:pt x="388" y="55"/>
                  </a:lnTo>
                  <a:lnTo>
                    <a:pt x="401" y="68"/>
                  </a:lnTo>
                  <a:lnTo>
                    <a:pt x="417" y="79"/>
                  </a:lnTo>
                  <a:lnTo>
                    <a:pt x="423" y="79"/>
                  </a:lnTo>
                  <a:lnTo>
                    <a:pt x="428" y="84"/>
                  </a:lnTo>
                  <a:lnTo>
                    <a:pt x="431" y="82"/>
                  </a:lnTo>
                  <a:lnTo>
                    <a:pt x="436" y="84"/>
                  </a:lnTo>
                  <a:lnTo>
                    <a:pt x="441" y="82"/>
                  </a:lnTo>
                  <a:lnTo>
                    <a:pt x="444" y="79"/>
                  </a:lnTo>
                  <a:lnTo>
                    <a:pt x="441" y="76"/>
                  </a:lnTo>
                  <a:lnTo>
                    <a:pt x="441" y="74"/>
                  </a:lnTo>
                  <a:lnTo>
                    <a:pt x="438" y="74"/>
                  </a:lnTo>
                  <a:lnTo>
                    <a:pt x="438" y="71"/>
                  </a:lnTo>
                  <a:lnTo>
                    <a:pt x="436" y="71"/>
                  </a:lnTo>
                  <a:lnTo>
                    <a:pt x="428" y="63"/>
                  </a:lnTo>
                  <a:lnTo>
                    <a:pt x="423" y="61"/>
                  </a:lnTo>
                  <a:lnTo>
                    <a:pt x="423" y="55"/>
                  </a:lnTo>
                  <a:lnTo>
                    <a:pt x="425" y="53"/>
                  </a:lnTo>
                  <a:lnTo>
                    <a:pt x="425" y="50"/>
                  </a:lnTo>
                  <a:lnTo>
                    <a:pt x="428" y="47"/>
                  </a:lnTo>
                  <a:lnTo>
                    <a:pt x="428" y="45"/>
                  </a:lnTo>
                  <a:lnTo>
                    <a:pt x="425" y="45"/>
                  </a:lnTo>
                  <a:lnTo>
                    <a:pt x="412" y="34"/>
                  </a:lnTo>
                  <a:lnTo>
                    <a:pt x="412" y="37"/>
                  </a:lnTo>
                  <a:lnTo>
                    <a:pt x="409" y="37"/>
                  </a:lnTo>
                  <a:lnTo>
                    <a:pt x="407" y="34"/>
                  </a:lnTo>
                  <a:lnTo>
                    <a:pt x="404" y="34"/>
                  </a:lnTo>
                  <a:lnTo>
                    <a:pt x="401" y="29"/>
                  </a:lnTo>
                  <a:lnTo>
                    <a:pt x="399" y="26"/>
                  </a:lnTo>
                  <a:lnTo>
                    <a:pt x="399" y="21"/>
                  </a:lnTo>
                  <a:lnTo>
                    <a:pt x="404" y="18"/>
                  </a:lnTo>
                  <a:lnTo>
                    <a:pt x="420" y="13"/>
                  </a:lnTo>
                  <a:lnTo>
                    <a:pt x="423" y="13"/>
                  </a:lnTo>
                  <a:lnTo>
                    <a:pt x="425" y="16"/>
                  </a:lnTo>
                  <a:lnTo>
                    <a:pt x="428" y="13"/>
                  </a:lnTo>
                  <a:lnTo>
                    <a:pt x="428" y="10"/>
                  </a:lnTo>
                  <a:lnTo>
                    <a:pt x="441" y="10"/>
                  </a:lnTo>
                  <a:lnTo>
                    <a:pt x="454" y="10"/>
                  </a:lnTo>
                  <a:lnTo>
                    <a:pt x="454" y="8"/>
                  </a:lnTo>
                  <a:lnTo>
                    <a:pt x="452" y="5"/>
                  </a:lnTo>
                  <a:lnTo>
                    <a:pt x="452" y="2"/>
                  </a:lnTo>
                  <a:lnTo>
                    <a:pt x="465" y="0"/>
                  </a:lnTo>
                  <a:lnTo>
                    <a:pt x="475" y="0"/>
                  </a:lnTo>
                  <a:lnTo>
                    <a:pt x="483" y="2"/>
                  </a:lnTo>
                  <a:lnTo>
                    <a:pt x="486" y="8"/>
                  </a:lnTo>
                  <a:lnTo>
                    <a:pt x="486" y="16"/>
                  </a:lnTo>
                  <a:lnTo>
                    <a:pt x="489" y="18"/>
                  </a:lnTo>
                  <a:lnTo>
                    <a:pt x="491" y="21"/>
                  </a:lnTo>
                  <a:lnTo>
                    <a:pt x="489" y="21"/>
                  </a:lnTo>
                  <a:lnTo>
                    <a:pt x="491" y="24"/>
                  </a:lnTo>
                  <a:lnTo>
                    <a:pt x="491" y="26"/>
                  </a:lnTo>
                  <a:lnTo>
                    <a:pt x="494" y="26"/>
                  </a:lnTo>
                  <a:lnTo>
                    <a:pt x="502" y="26"/>
                  </a:lnTo>
                  <a:lnTo>
                    <a:pt x="523" y="45"/>
                  </a:lnTo>
                  <a:lnTo>
                    <a:pt x="526" y="47"/>
                  </a:lnTo>
                  <a:lnTo>
                    <a:pt x="528" y="47"/>
                  </a:lnTo>
                  <a:lnTo>
                    <a:pt x="531" y="53"/>
                  </a:lnTo>
                  <a:lnTo>
                    <a:pt x="528" y="61"/>
                  </a:lnTo>
                  <a:lnTo>
                    <a:pt x="526" y="63"/>
                  </a:lnTo>
                  <a:lnTo>
                    <a:pt x="520" y="66"/>
                  </a:lnTo>
                  <a:lnTo>
                    <a:pt x="512" y="68"/>
                  </a:lnTo>
                  <a:lnTo>
                    <a:pt x="505" y="68"/>
                  </a:lnTo>
                  <a:lnTo>
                    <a:pt x="499" y="71"/>
                  </a:lnTo>
                  <a:lnTo>
                    <a:pt x="497" y="68"/>
                  </a:lnTo>
                  <a:lnTo>
                    <a:pt x="494" y="68"/>
                  </a:lnTo>
                  <a:lnTo>
                    <a:pt x="489" y="71"/>
                  </a:lnTo>
                  <a:lnTo>
                    <a:pt x="478" y="74"/>
                  </a:lnTo>
                  <a:lnTo>
                    <a:pt x="473" y="79"/>
                  </a:lnTo>
                  <a:lnTo>
                    <a:pt x="470" y="82"/>
                  </a:lnTo>
                  <a:lnTo>
                    <a:pt x="473" y="84"/>
                  </a:lnTo>
                  <a:lnTo>
                    <a:pt x="478" y="84"/>
                  </a:lnTo>
                  <a:lnTo>
                    <a:pt x="518" y="82"/>
                  </a:lnTo>
                  <a:lnTo>
                    <a:pt x="523" y="84"/>
                  </a:lnTo>
                  <a:lnTo>
                    <a:pt x="523" y="82"/>
                  </a:lnTo>
                  <a:lnTo>
                    <a:pt x="534" y="82"/>
                  </a:lnTo>
                  <a:lnTo>
                    <a:pt x="536" y="82"/>
                  </a:lnTo>
                  <a:lnTo>
                    <a:pt x="565" y="76"/>
                  </a:lnTo>
                  <a:lnTo>
                    <a:pt x="568" y="66"/>
                  </a:lnTo>
                  <a:lnTo>
                    <a:pt x="571" y="63"/>
                  </a:lnTo>
                  <a:lnTo>
                    <a:pt x="571" y="61"/>
                  </a:lnTo>
                  <a:lnTo>
                    <a:pt x="573" y="55"/>
                  </a:lnTo>
                  <a:lnTo>
                    <a:pt x="571" y="55"/>
                  </a:lnTo>
                  <a:lnTo>
                    <a:pt x="573" y="45"/>
                  </a:lnTo>
                  <a:lnTo>
                    <a:pt x="584" y="45"/>
                  </a:lnTo>
                  <a:lnTo>
                    <a:pt x="584" y="47"/>
                  </a:lnTo>
                  <a:lnTo>
                    <a:pt x="584" y="50"/>
                  </a:lnTo>
                  <a:lnTo>
                    <a:pt x="586" y="53"/>
                  </a:lnTo>
                  <a:lnTo>
                    <a:pt x="589" y="50"/>
                  </a:lnTo>
                  <a:lnTo>
                    <a:pt x="592" y="47"/>
                  </a:lnTo>
                  <a:lnTo>
                    <a:pt x="597" y="53"/>
                  </a:lnTo>
                  <a:lnTo>
                    <a:pt x="602" y="47"/>
                  </a:lnTo>
                  <a:lnTo>
                    <a:pt x="608" y="63"/>
                  </a:lnTo>
                  <a:lnTo>
                    <a:pt x="608" y="66"/>
                  </a:lnTo>
                  <a:lnTo>
                    <a:pt x="610" y="68"/>
                  </a:lnTo>
                  <a:lnTo>
                    <a:pt x="618" y="82"/>
                  </a:lnTo>
                  <a:lnTo>
                    <a:pt x="623" y="90"/>
                  </a:lnTo>
                  <a:lnTo>
                    <a:pt x="631" y="98"/>
                  </a:lnTo>
                  <a:lnTo>
                    <a:pt x="637" y="103"/>
                  </a:lnTo>
                  <a:lnTo>
                    <a:pt x="637" y="111"/>
                  </a:lnTo>
                  <a:lnTo>
                    <a:pt x="631" y="119"/>
                  </a:lnTo>
                  <a:lnTo>
                    <a:pt x="621" y="124"/>
                  </a:lnTo>
                  <a:lnTo>
                    <a:pt x="618" y="129"/>
                  </a:lnTo>
                  <a:lnTo>
                    <a:pt x="615" y="127"/>
                  </a:lnTo>
                  <a:lnTo>
                    <a:pt x="613" y="129"/>
                  </a:lnTo>
                  <a:lnTo>
                    <a:pt x="610" y="129"/>
                  </a:lnTo>
                  <a:lnTo>
                    <a:pt x="608" y="129"/>
                  </a:lnTo>
                  <a:lnTo>
                    <a:pt x="602" y="135"/>
                  </a:lnTo>
                  <a:lnTo>
                    <a:pt x="594" y="135"/>
                  </a:lnTo>
                  <a:lnTo>
                    <a:pt x="584" y="135"/>
                  </a:lnTo>
                  <a:lnTo>
                    <a:pt x="586" y="137"/>
                  </a:lnTo>
                  <a:lnTo>
                    <a:pt x="586" y="140"/>
                  </a:lnTo>
                  <a:lnTo>
                    <a:pt x="584" y="142"/>
                  </a:lnTo>
                  <a:lnTo>
                    <a:pt x="565" y="153"/>
                  </a:lnTo>
                  <a:lnTo>
                    <a:pt x="547" y="166"/>
                  </a:lnTo>
                  <a:lnTo>
                    <a:pt x="542" y="177"/>
                  </a:lnTo>
                  <a:lnTo>
                    <a:pt x="536" y="185"/>
                  </a:lnTo>
                  <a:lnTo>
                    <a:pt x="536" y="195"/>
                  </a:lnTo>
                  <a:lnTo>
                    <a:pt x="536" y="208"/>
                  </a:lnTo>
                  <a:lnTo>
                    <a:pt x="539" y="211"/>
                  </a:lnTo>
                  <a:lnTo>
                    <a:pt x="552" y="219"/>
                  </a:lnTo>
                  <a:lnTo>
                    <a:pt x="578" y="232"/>
                  </a:lnTo>
                  <a:lnTo>
                    <a:pt x="615" y="248"/>
                  </a:lnTo>
                  <a:lnTo>
                    <a:pt x="652" y="261"/>
                  </a:lnTo>
                  <a:lnTo>
                    <a:pt x="674" y="272"/>
                  </a:lnTo>
                  <a:lnTo>
                    <a:pt x="679" y="274"/>
                  </a:lnTo>
                  <a:lnTo>
                    <a:pt x="684" y="280"/>
                  </a:lnTo>
                  <a:lnTo>
                    <a:pt x="687" y="293"/>
                  </a:lnTo>
                  <a:lnTo>
                    <a:pt x="695" y="311"/>
                  </a:lnTo>
                  <a:lnTo>
                    <a:pt x="703" y="330"/>
                  </a:lnTo>
                  <a:lnTo>
                    <a:pt x="711" y="335"/>
                  </a:lnTo>
                  <a:lnTo>
                    <a:pt x="716" y="340"/>
                  </a:lnTo>
                  <a:lnTo>
                    <a:pt x="724" y="343"/>
                  </a:lnTo>
                  <a:lnTo>
                    <a:pt x="732" y="338"/>
                  </a:lnTo>
                  <a:lnTo>
                    <a:pt x="737" y="335"/>
                  </a:lnTo>
                  <a:lnTo>
                    <a:pt x="742" y="327"/>
                  </a:lnTo>
                  <a:lnTo>
                    <a:pt x="745" y="322"/>
                  </a:lnTo>
                  <a:lnTo>
                    <a:pt x="745" y="314"/>
                  </a:lnTo>
                  <a:lnTo>
                    <a:pt x="745" y="306"/>
                  </a:lnTo>
                  <a:lnTo>
                    <a:pt x="742" y="296"/>
                  </a:lnTo>
                  <a:lnTo>
                    <a:pt x="734" y="280"/>
                  </a:lnTo>
                  <a:lnTo>
                    <a:pt x="734" y="272"/>
                  </a:lnTo>
                  <a:lnTo>
                    <a:pt x="737" y="267"/>
                  </a:lnTo>
                  <a:lnTo>
                    <a:pt x="740" y="264"/>
                  </a:lnTo>
                  <a:lnTo>
                    <a:pt x="745" y="261"/>
                  </a:lnTo>
                  <a:lnTo>
                    <a:pt x="756" y="259"/>
                  </a:lnTo>
                  <a:lnTo>
                    <a:pt x="758" y="256"/>
                  </a:lnTo>
                  <a:lnTo>
                    <a:pt x="766" y="251"/>
                  </a:lnTo>
                  <a:lnTo>
                    <a:pt x="769" y="248"/>
                  </a:lnTo>
                  <a:lnTo>
                    <a:pt x="771" y="243"/>
                  </a:lnTo>
                  <a:lnTo>
                    <a:pt x="771" y="235"/>
                  </a:lnTo>
                  <a:lnTo>
                    <a:pt x="769" y="230"/>
                  </a:lnTo>
                  <a:lnTo>
                    <a:pt x="753" y="219"/>
                  </a:lnTo>
                  <a:lnTo>
                    <a:pt x="745" y="208"/>
                  </a:lnTo>
                  <a:lnTo>
                    <a:pt x="740" y="203"/>
                  </a:lnTo>
                  <a:lnTo>
                    <a:pt x="740" y="201"/>
                  </a:lnTo>
                  <a:lnTo>
                    <a:pt x="740" y="195"/>
                  </a:lnTo>
                  <a:lnTo>
                    <a:pt x="742" y="190"/>
                  </a:lnTo>
                  <a:lnTo>
                    <a:pt x="742" y="182"/>
                  </a:lnTo>
                  <a:lnTo>
                    <a:pt x="740" y="179"/>
                  </a:lnTo>
                  <a:lnTo>
                    <a:pt x="734" y="177"/>
                  </a:lnTo>
                  <a:lnTo>
                    <a:pt x="734" y="166"/>
                  </a:lnTo>
                  <a:lnTo>
                    <a:pt x="737" y="164"/>
                  </a:lnTo>
                  <a:lnTo>
                    <a:pt x="740" y="161"/>
                  </a:lnTo>
                  <a:lnTo>
                    <a:pt x="753" y="153"/>
                  </a:lnTo>
                  <a:lnTo>
                    <a:pt x="761" y="150"/>
                  </a:lnTo>
                  <a:lnTo>
                    <a:pt x="766" y="150"/>
                  </a:lnTo>
                  <a:lnTo>
                    <a:pt x="774" y="153"/>
                  </a:lnTo>
                  <a:lnTo>
                    <a:pt x="785" y="156"/>
                  </a:lnTo>
                  <a:lnTo>
                    <a:pt x="787" y="156"/>
                  </a:lnTo>
                  <a:lnTo>
                    <a:pt x="790" y="153"/>
                  </a:lnTo>
                  <a:lnTo>
                    <a:pt x="793" y="153"/>
                  </a:lnTo>
                  <a:lnTo>
                    <a:pt x="803" y="156"/>
                  </a:lnTo>
                  <a:lnTo>
                    <a:pt x="814" y="161"/>
                  </a:lnTo>
                  <a:lnTo>
                    <a:pt x="824" y="169"/>
                  </a:lnTo>
                  <a:lnTo>
                    <a:pt x="830" y="179"/>
                  </a:lnTo>
                  <a:lnTo>
                    <a:pt x="832" y="187"/>
                  </a:lnTo>
                  <a:lnTo>
                    <a:pt x="840" y="201"/>
                  </a:lnTo>
                  <a:lnTo>
                    <a:pt x="845" y="208"/>
                  </a:lnTo>
                  <a:lnTo>
                    <a:pt x="851" y="211"/>
                  </a:lnTo>
                  <a:lnTo>
                    <a:pt x="859" y="214"/>
                  </a:lnTo>
                  <a:lnTo>
                    <a:pt x="866" y="211"/>
                  </a:lnTo>
                  <a:lnTo>
                    <a:pt x="880" y="195"/>
                  </a:lnTo>
                  <a:lnTo>
                    <a:pt x="885" y="182"/>
                  </a:lnTo>
                  <a:lnTo>
                    <a:pt x="888" y="177"/>
                  </a:lnTo>
                  <a:lnTo>
                    <a:pt x="885" y="174"/>
                  </a:lnTo>
                  <a:lnTo>
                    <a:pt x="888" y="174"/>
                  </a:lnTo>
                  <a:lnTo>
                    <a:pt x="893" y="174"/>
                  </a:lnTo>
                  <a:lnTo>
                    <a:pt x="903" y="182"/>
                  </a:lnTo>
                  <a:lnTo>
                    <a:pt x="917" y="195"/>
                  </a:lnTo>
                  <a:lnTo>
                    <a:pt x="927" y="206"/>
                  </a:lnTo>
                  <a:lnTo>
                    <a:pt x="940" y="214"/>
                  </a:lnTo>
                  <a:lnTo>
                    <a:pt x="940" y="216"/>
                  </a:lnTo>
                  <a:lnTo>
                    <a:pt x="940" y="219"/>
                  </a:lnTo>
                  <a:lnTo>
                    <a:pt x="940" y="222"/>
                  </a:lnTo>
                  <a:lnTo>
                    <a:pt x="954" y="224"/>
                  </a:lnTo>
                  <a:lnTo>
                    <a:pt x="964" y="227"/>
                  </a:lnTo>
                  <a:lnTo>
                    <a:pt x="1025" y="253"/>
                  </a:lnTo>
                  <a:lnTo>
                    <a:pt x="1036" y="259"/>
                  </a:lnTo>
                  <a:lnTo>
                    <a:pt x="1054" y="272"/>
                  </a:lnTo>
                  <a:lnTo>
                    <a:pt x="1059" y="277"/>
                  </a:lnTo>
                  <a:lnTo>
                    <a:pt x="1062" y="282"/>
                  </a:lnTo>
                  <a:lnTo>
                    <a:pt x="1067" y="304"/>
                  </a:lnTo>
                  <a:lnTo>
                    <a:pt x="1073" y="319"/>
                  </a:lnTo>
                  <a:lnTo>
                    <a:pt x="1083" y="335"/>
                  </a:lnTo>
                  <a:lnTo>
                    <a:pt x="1107" y="343"/>
                  </a:lnTo>
                  <a:lnTo>
                    <a:pt x="1125" y="354"/>
                  </a:lnTo>
                  <a:lnTo>
                    <a:pt x="1131" y="359"/>
                  </a:lnTo>
                  <a:lnTo>
                    <a:pt x="1136" y="364"/>
                  </a:lnTo>
                  <a:lnTo>
                    <a:pt x="1139" y="375"/>
                  </a:lnTo>
                  <a:lnTo>
                    <a:pt x="1136" y="388"/>
                  </a:lnTo>
                  <a:lnTo>
                    <a:pt x="1136" y="393"/>
                  </a:lnTo>
                  <a:lnTo>
                    <a:pt x="1131" y="396"/>
                  </a:lnTo>
                  <a:lnTo>
                    <a:pt x="1125" y="399"/>
                  </a:lnTo>
                  <a:lnTo>
                    <a:pt x="1117" y="399"/>
                  </a:lnTo>
                  <a:lnTo>
                    <a:pt x="1102" y="396"/>
                  </a:lnTo>
                  <a:lnTo>
                    <a:pt x="1086" y="391"/>
                  </a:lnTo>
                  <a:lnTo>
                    <a:pt x="1083" y="385"/>
                  </a:lnTo>
                  <a:lnTo>
                    <a:pt x="1081" y="380"/>
                  </a:lnTo>
                  <a:lnTo>
                    <a:pt x="1078" y="383"/>
                  </a:lnTo>
                  <a:lnTo>
                    <a:pt x="1073" y="385"/>
                  </a:lnTo>
                  <a:lnTo>
                    <a:pt x="1059" y="380"/>
                  </a:lnTo>
                  <a:lnTo>
                    <a:pt x="1054" y="375"/>
                  </a:lnTo>
                  <a:lnTo>
                    <a:pt x="1057" y="354"/>
                  </a:lnTo>
                  <a:lnTo>
                    <a:pt x="1057" y="335"/>
                  </a:lnTo>
                  <a:lnTo>
                    <a:pt x="1057" y="327"/>
                  </a:lnTo>
                  <a:lnTo>
                    <a:pt x="1057" y="317"/>
                  </a:lnTo>
                  <a:lnTo>
                    <a:pt x="1054" y="311"/>
                  </a:lnTo>
                  <a:lnTo>
                    <a:pt x="1051" y="311"/>
                  </a:lnTo>
                  <a:lnTo>
                    <a:pt x="1046" y="314"/>
                  </a:lnTo>
                  <a:lnTo>
                    <a:pt x="1036" y="322"/>
                  </a:lnTo>
                  <a:lnTo>
                    <a:pt x="1038" y="325"/>
                  </a:lnTo>
                  <a:lnTo>
                    <a:pt x="1041" y="333"/>
                  </a:lnTo>
                  <a:lnTo>
                    <a:pt x="1041" y="335"/>
                  </a:lnTo>
                  <a:lnTo>
                    <a:pt x="1036" y="340"/>
                  </a:lnTo>
                  <a:lnTo>
                    <a:pt x="1028" y="343"/>
                  </a:lnTo>
                  <a:lnTo>
                    <a:pt x="1017" y="343"/>
                  </a:lnTo>
                  <a:lnTo>
                    <a:pt x="1004" y="343"/>
                  </a:lnTo>
                  <a:lnTo>
                    <a:pt x="991" y="338"/>
                  </a:lnTo>
                  <a:lnTo>
                    <a:pt x="967" y="333"/>
                  </a:lnTo>
                  <a:lnTo>
                    <a:pt x="956" y="330"/>
                  </a:lnTo>
                  <a:lnTo>
                    <a:pt x="946" y="333"/>
                  </a:lnTo>
                  <a:lnTo>
                    <a:pt x="935" y="338"/>
                  </a:lnTo>
                  <a:lnTo>
                    <a:pt x="927" y="348"/>
                  </a:lnTo>
                  <a:lnTo>
                    <a:pt x="906" y="388"/>
                  </a:lnTo>
                  <a:lnTo>
                    <a:pt x="917" y="383"/>
                  </a:lnTo>
                  <a:lnTo>
                    <a:pt x="938" y="370"/>
                  </a:lnTo>
                  <a:lnTo>
                    <a:pt x="948" y="367"/>
                  </a:lnTo>
                  <a:lnTo>
                    <a:pt x="959" y="364"/>
                  </a:lnTo>
                  <a:lnTo>
                    <a:pt x="967" y="364"/>
                  </a:lnTo>
                  <a:lnTo>
                    <a:pt x="970" y="367"/>
                  </a:lnTo>
                  <a:lnTo>
                    <a:pt x="972" y="370"/>
                  </a:lnTo>
                  <a:lnTo>
                    <a:pt x="970" y="383"/>
                  </a:lnTo>
                  <a:lnTo>
                    <a:pt x="970" y="396"/>
                  </a:lnTo>
                  <a:lnTo>
                    <a:pt x="972" y="404"/>
                  </a:lnTo>
                  <a:lnTo>
                    <a:pt x="975" y="407"/>
                  </a:lnTo>
                  <a:lnTo>
                    <a:pt x="985" y="409"/>
                  </a:lnTo>
                  <a:lnTo>
                    <a:pt x="1001" y="407"/>
                  </a:lnTo>
                  <a:lnTo>
                    <a:pt x="1012" y="407"/>
                  </a:lnTo>
                  <a:lnTo>
                    <a:pt x="1017" y="409"/>
                  </a:lnTo>
                  <a:lnTo>
                    <a:pt x="1017" y="414"/>
                  </a:lnTo>
                  <a:lnTo>
                    <a:pt x="1025" y="407"/>
                  </a:lnTo>
                  <a:lnTo>
                    <a:pt x="1033" y="401"/>
                  </a:lnTo>
                  <a:lnTo>
                    <a:pt x="1038" y="399"/>
                  </a:lnTo>
                  <a:lnTo>
                    <a:pt x="1041" y="401"/>
                  </a:lnTo>
                  <a:lnTo>
                    <a:pt x="1044" y="407"/>
                  </a:lnTo>
                  <a:lnTo>
                    <a:pt x="1046" y="407"/>
                  </a:lnTo>
                  <a:lnTo>
                    <a:pt x="1049" y="404"/>
                  </a:lnTo>
                  <a:lnTo>
                    <a:pt x="1051" y="414"/>
                  </a:lnTo>
                  <a:lnTo>
                    <a:pt x="1059" y="420"/>
                  </a:lnTo>
                  <a:lnTo>
                    <a:pt x="1062" y="420"/>
                  </a:lnTo>
                  <a:lnTo>
                    <a:pt x="1044" y="438"/>
                  </a:lnTo>
                  <a:lnTo>
                    <a:pt x="1004" y="473"/>
                  </a:lnTo>
                  <a:lnTo>
                    <a:pt x="996" y="478"/>
                  </a:lnTo>
                  <a:lnTo>
                    <a:pt x="991" y="478"/>
                  </a:lnTo>
                  <a:lnTo>
                    <a:pt x="988" y="475"/>
                  </a:lnTo>
                  <a:lnTo>
                    <a:pt x="988" y="467"/>
                  </a:lnTo>
                  <a:lnTo>
                    <a:pt x="991" y="451"/>
                  </a:lnTo>
                  <a:lnTo>
                    <a:pt x="993" y="436"/>
                  </a:lnTo>
                  <a:lnTo>
                    <a:pt x="991" y="433"/>
                  </a:lnTo>
                  <a:lnTo>
                    <a:pt x="991" y="430"/>
                  </a:lnTo>
                  <a:lnTo>
                    <a:pt x="983" y="436"/>
                  </a:lnTo>
                  <a:lnTo>
                    <a:pt x="970" y="443"/>
                  </a:lnTo>
                  <a:lnTo>
                    <a:pt x="948" y="462"/>
                  </a:lnTo>
                  <a:lnTo>
                    <a:pt x="927" y="475"/>
                  </a:lnTo>
                  <a:lnTo>
                    <a:pt x="903" y="488"/>
                  </a:lnTo>
                  <a:lnTo>
                    <a:pt x="909" y="510"/>
                  </a:lnTo>
                  <a:lnTo>
                    <a:pt x="909" y="523"/>
                  </a:lnTo>
                  <a:lnTo>
                    <a:pt x="906" y="528"/>
                  </a:lnTo>
                  <a:lnTo>
                    <a:pt x="903" y="533"/>
                  </a:lnTo>
                  <a:lnTo>
                    <a:pt x="896" y="539"/>
                  </a:lnTo>
                  <a:lnTo>
                    <a:pt x="890" y="539"/>
                  </a:lnTo>
                  <a:lnTo>
                    <a:pt x="888" y="541"/>
                  </a:lnTo>
                  <a:lnTo>
                    <a:pt x="885" y="544"/>
                  </a:lnTo>
                  <a:lnTo>
                    <a:pt x="874" y="544"/>
                  </a:lnTo>
                  <a:lnTo>
                    <a:pt x="866" y="546"/>
                  </a:lnTo>
                  <a:lnTo>
                    <a:pt x="861" y="549"/>
                  </a:lnTo>
                  <a:lnTo>
                    <a:pt x="861" y="552"/>
                  </a:lnTo>
                  <a:lnTo>
                    <a:pt x="859" y="554"/>
                  </a:lnTo>
                  <a:lnTo>
                    <a:pt x="837" y="570"/>
                  </a:lnTo>
                  <a:lnTo>
                    <a:pt x="840" y="573"/>
                  </a:lnTo>
                  <a:lnTo>
                    <a:pt x="843" y="576"/>
                  </a:lnTo>
                  <a:lnTo>
                    <a:pt x="830" y="597"/>
                  </a:lnTo>
                  <a:lnTo>
                    <a:pt x="830" y="607"/>
                  </a:lnTo>
                  <a:lnTo>
                    <a:pt x="832" y="620"/>
                  </a:lnTo>
                  <a:lnTo>
                    <a:pt x="835" y="636"/>
                  </a:lnTo>
                  <a:lnTo>
                    <a:pt x="837" y="644"/>
                  </a:lnTo>
                  <a:lnTo>
                    <a:pt x="837" y="652"/>
                  </a:lnTo>
                  <a:lnTo>
                    <a:pt x="830" y="671"/>
                  </a:lnTo>
                  <a:lnTo>
                    <a:pt x="824" y="673"/>
                  </a:lnTo>
                  <a:lnTo>
                    <a:pt x="822" y="681"/>
                  </a:lnTo>
                  <a:lnTo>
                    <a:pt x="816" y="689"/>
                  </a:lnTo>
                  <a:lnTo>
                    <a:pt x="814" y="689"/>
                  </a:lnTo>
                  <a:lnTo>
                    <a:pt x="811" y="686"/>
                  </a:lnTo>
                  <a:lnTo>
                    <a:pt x="811" y="692"/>
                  </a:lnTo>
                  <a:lnTo>
                    <a:pt x="808" y="697"/>
                  </a:lnTo>
                  <a:lnTo>
                    <a:pt x="806" y="700"/>
                  </a:lnTo>
                  <a:lnTo>
                    <a:pt x="806" y="702"/>
                  </a:lnTo>
                  <a:lnTo>
                    <a:pt x="795" y="705"/>
                  </a:lnTo>
                  <a:lnTo>
                    <a:pt x="782" y="708"/>
                  </a:lnTo>
                  <a:lnTo>
                    <a:pt x="777" y="705"/>
                  </a:lnTo>
                  <a:lnTo>
                    <a:pt x="774" y="705"/>
                  </a:lnTo>
                  <a:lnTo>
                    <a:pt x="771" y="710"/>
                  </a:lnTo>
                  <a:lnTo>
                    <a:pt x="771" y="718"/>
                  </a:lnTo>
                  <a:lnTo>
                    <a:pt x="769" y="726"/>
                  </a:lnTo>
                  <a:lnTo>
                    <a:pt x="766" y="726"/>
                  </a:lnTo>
                  <a:lnTo>
                    <a:pt x="763" y="723"/>
                  </a:lnTo>
                  <a:lnTo>
                    <a:pt x="761" y="721"/>
                  </a:lnTo>
                  <a:lnTo>
                    <a:pt x="758" y="721"/>
                  </a:lnTo>
                  <a:lnTo>
                    <a:pt x="748" y="731"/>
                  </a:lnTo>
                  <a:lnTo>
                    <a:pt x="742" y="745"/>
                  </a:lnTo>
                  <a:lnTo>
                    <a:pt x="740" y="747"/>
                  </a:lnTo>
                  <a:lnTo>
                    <a:pt x="737" y="747"/>
                  </a:lnTo>
                  <a:lnTo>
                    <a:pt x="737" y="755"/>
                  </a:lnTo>
                  <a:lnTo>
                    <a:pt x="734" y="766"/>
                  </a:lnTo>
                  <a:lnTo>
                    <a:pt x="732" y="776"/>
                  </a:lnTo>
                  <a:lnTo>
                    <a:pt x="734" y="789"/>
                  </a:lnTo>
                  <a:lnTo>
                    <a:pt x="740" y="803"/>
                  </a:lnTo>
                  <a:lnTo>
                    <a:pt x="748" y="821"/>
                  </a:lnTo>
                  <a:lnTo>
                    <a:pt x="750" y="832"/>
                  </a:lnTo>
                  <a:lnTo>
                    <a:pt x="753" y="845"/>
                  </a:lnTo>
                  <a:lnTo>
                    <a:pt x="756" y="848"/>
                  </a:lnTo>
                  <a:lnTo>
                    <a:pt x="758" y="848"/>
                  </a:lnTo>
                  <a:lnTo>
                    <a:pt x="763" y="871"/>
                  </a:lnTo>
                  <a:lnTo>
                    <a:pt x="769" y="892"/>
                  </a:lnTo>
                  <a:lnTo>
                    <a:pt x="769" y="911"/>
                  </a:lnTo>
                  <a:lnTo>
                    <a:pt x="766" y="916"/>
                  </a:lnTo>
                  <a:lnTo>
                    <a:pt x="761" y="919"/>
                  </a:lnTo>
                  <a:lnTo>
                    <a:pt x="753" y="921"/>
                  </a:lnTo>
                  <a:lnTo>
                    <a:pt x="748" y="919"/>
                  </a:lnTo>
                  <a:lnTo>
                    <a:pt x="734" y="911"/>
                  </a:lnTo>
                  <a:lnTo>
                    <a:pt x="726" y="898"/>
                  </a:lnTo>
                  <a:lnTo>
                    <a:pt x="724" y="890"/>
                  </a:lnTo>
                  <a:lnTo>
                    <a:pt x="721" y="884"/>
                  </a:lnTo>
                  <a:lnTo>
                    <a:pt x="716" y="8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p>
          </p:txBody>
        </p:sp>
      </p:grpSp>
      <p:cxnSp>
        <p:nvCxnSpPr>
          <p:cNvPr id="6" name="Straight Connector 5"/>
          <p:cNvCxnSpPr/>
          <p:nvPr/>
        </p:nvCxnSpPr>
        <p:spPr bwMode="auto">
          <a:xfrm>
            <a:off x="1213373" y="2812141"/>
            <a:ext cx="7063740"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7" name="Straight Connector 26"/>
          <p:cNvCxnSpPr/>
          <p:nvPr/>
        </p:nvCxnSpPr>
        <p:spPr bwMode="auto">
          <a:xfrm>
            <a:off x="1213373" y="4232024"/>
            <a:ext cx="7063740"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8" name="Straight Connector 27"/>
          <p:cNvCxnSpPr/>
          <p:nvPr/>
        </p:nvCxnSpPr>
        <p:spPr bwMode="auto">
          <a:xfrm>
            <a:off x="1213373" y="4870719"/>
            <a:ext cx="7063740"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nvGrpSpPr>
          <p:cNvPr id="32" name="Group 31">
            <a:extLst>
              <a:ext uri="{FF2B5EF4-FFF2-40B4-BE49-F238E27FC236}">
                <a16:creationId xmlns:a16="http://schemas.microsoft.com/office/drawing/2014/main" id="{BDA30D30-C853-464A-92DC-24DCF467DCD5}"/>
              </a:ext>
            </a:extLst>
          </p:cNvPr>
          <p:cNvGrpSpPr>
            <a:grpSpLocks noChangeAspect="1"/>
          </p:cNvGrpSpPr>
          <p:nvPr/>
        </p:nvGrpSpPr>
        <p:grpSpPr>
          <a:xfrm>
            <a:off x="590227" y="3205459"/>
            <a:ext cx="344411" cy="342900"/>
            <a:chOff x="3390900" y="2887663"/>
            <a:chExt cx="361951" cy="360363"/>
          </a:xfrm>
          <a:solidFill>
            <a:schemeClr val="bg1"/>
          </a:solidFill>
        </p:grpSpPr>
        <p:sp>
          <p:nvSpPr>
            <p:cNvPr id="33" name="Freeform 27">
              <a:extLst>
                <a:ext uri="{FF2B5EF4-FFF2-40B4-BE49-F238E27FC236}">
                  <a16:creationId xmlns:a16="http://schemas.microsoft.com/office/drawing/2014/main" id="{F255A011-65E5-476B-87E2-5783AFE3DD8E}"/>
                </a:ext>
              </a:extLst>
            </p:cNvPr>
            <p:cNvSpPr>
              <a:spLocks/>
            </p:cNvSpPr>
            <p:nvPr/>
          </p:nvSpPr>
          <p:spPr bwMode="auto">
            <a:xfrm>
              <a:off x="3586163" y="2936876"/>
              <a:ext cx="166688" cy="115888"/>
            </a:xfrm>
            <a:custGeom>
              <a:avLst/>
              <a:gdLst>
                <a:gd name="T0" fmla="*/ 39 w 44"/>
                <a:gd name="T1" fmla="*/ 20 h 31"/>
                <a:gd name="T2" fmla="*/ 30 w 44"/>
                <a:gd name="T3" fmla="*/ 17 h 31"/>
                <a:gd name="T4" fmla="*/ 30 w 44"/>
                <a:gd name="T5" fmla="*/ 14 h 31"/>
                <a:gd name="T6" fmla="*/ 36 w 44"/>
                <a:gd name="T7" fmla="*/ 2 h 31"/>
                <a:gd name="T8" fmla="*/ 24 w 44"/>
                <a:gd name="T9" fmla="*/ 0 h 31"/>
                <a:gd name="T10" fmla="*/ 8 w 44"/>
                <a:gd name="T11" fmla="*/ 1 h 31"/>
                <a:gd name="T12" fmla="*/ 8 w 44"/>
                <a:gd name="T13" fmla="*/ 2 h 31"/>
                <a:gd name="T14" fmla="*/ 14 w 44"/>
                <a:gd name="T15" fmla="*/ 14 h 31"/>
                <a:gd name="T16" fmla="*/ 14 w 44"/>
                <a:gd name="T17" fmla="*/ 17 h 31"/>
                <a:gd name="T18" fmla="*/ 5 w 44"/>
                <a:gd name="T19" fmla="*/ 20 h 31"/>
                <a:gd name="T20" fmla="*/ 0 w 44"/>
                <a:gd name="T21" fmla="*/ 27 h 31"/>
                <a:gd name="T22" fmla="*/ 0 w 44"/>
                <a:gd name="T23" fmla="*/ 31 h 31"/>
                <a:gd name="T24" fmla="*/ 44 w 44"/>
                <a:gd name="T25" fmla="*/ 31 h 31"/>
                <a:gd name="T26" fmla="*/ 44 w 44"/>
                <a:gd name="T27" fmla="*/ 27 h 31"/>
                <a:gd name="T28" fmla="*/ 39 w 44"/>
                <a:gd name="T2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1">
                  <a:moveTo>
                    <a:pt x="39" y="20"/>
                  </a:moveTo>
                  <a:cubicBezTo>
                    <a:pt x="30" y="17"/>
                    <a:pt x="30" y="17"/>
                    <a:pt x="30" y="17"/>
                  </a:cubicBezTo>
                  <a:cubicBezTo>
                    <a:pt x="30" y="14"/>
                    <a:pt x="30" y="14"/>
                    <a:pt x="30" y="14"/>
                  </a:cubicBezTo>
                  <a:cubicBezTo>
                    <a:pt x="34" y="12"/>
                    <a:pt x="36" y="7"/>
                    <a:pt x="36" y="2"/>
                  </a:cubicBezTo>
                  <a:cubicBezTo>
                    <a:pt x="32" y="3"/>
                    <a:pt x="27" y="3"/>
                    <a:pt x="24" y="0"/>
                  </a:cubicBezTo>
                  <a:cubicBezTo>
                    <a:pt x="19" y="3"/>
                    <a:pt x="13" y="3"/>
                    <a:pt x="8" y="1"/>
                  </a:cubicBezTo>
                  <a:cubicBezTo>
                    <a:pt x="8" y="1"/>
                    <a:pt x="8" y="2"/>
                    <a:pt x="8" y="2"/>
                  </a:cubicBezTo>
                  <a:cubicBezTo>
                    <a:pt x="8" y="7"/>
                    <a:pt x="10" y="12"/>
                    <a:pt x="14" y="14"/>
                  </a:cubicBezTo>
                  <a:cubicBezTo>
                    <a:pt x="14" y="17"/>
                    <a:pt x="14" y="17"/>
                    <a:pt x="14" y="17"/>
                  </a:cubicBezTo>
                  <a:cubicBezTo>
                    <a:pt x="5" y="20"/>
                    <a:pt x="5" y="20"/>
                    <a:pt x="5" y="20"/>
                  </a:cubicBezTo>
                  <a:cubicBezTo>
                    <a:pt x="2" y="21"/>
                    <a:pt x="0" y="24"/>
                    <a:pt x="0" y="27"/>
                  </a:cubicBezTo>
                  <a:cubicBezTo>
                    <a:pt x="0" y="31"/>
                    <a:pt x="0" y="31"/>
                    <a:pt x="0" y="31"/>
                  </a:cubicBezTo>
                  <a:cubicBezTo>
                    <a:pt x="44" y="31"/>
                    <a:pt x="44" y="31"/>
                    <a:pt x="44" y="31"/>
                  </a:cubicBezTo>
                  <a:cubicBezTo>
                    <a:pt x="44" y="27"/>
                    <a:pt x="44" y="27"/>
                    <a:pt x="44" y="27"/>
                  </a:cubicBezTo>
                  <a:cubicBezTo>
                    <a:pt x="44" y="24"/>
                    <a:pt x="42" y="21"/>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34" name="Freeform 28">
              <a:extLst>
                <a:ext uri="{FF2B5EF4-FFF2-40B4-BE49-F238E27FC236}">
                  <a16:creationId xmlns:a16="http://schemas.microsoft.com/office/drawing/2014/main" id="{D8BF1EA2-9AAB-4AF2-A45E-20CB76162620}"/>
                </a:ext>
              </a:extLst>
            </p:cNvPr>
            <p:cNvSpPr>
              <a:spLocks/>
            </p:cNvSpPr>
            <p:nvPr/>
          </p:nvSpPr>
          <p:spPr bwMode="auto">
            <a:xfrm>
              <a:off x="3621088" y="2887663"/>
              <a:ext cx="96838" cy="44450"/>
            </a:xfrm>
            <a:custGeom>
              <a:avLst/>
              <a:gdLst>
                <a:gd name="T0" fmla="*/ 14 w 26"/>
                <a:gd name="T1" fmla="*/ 9 h 12"/>
                <a:gd name="T2" fmla="*/ 15 w 26"/>
                <a:gd name="T3" fmla="*/ 9 h 12"/>
                <a:gd name="T4" fmla="*/ 17 w 26"/>
                <a:gd name="T5" fmla="*/ 10 h 12"/>
                <a:gd name="T6" fmla="*/ 26 w 26"/>
                <a:gd name="T7" fmla="*/ 11 h 12"/>
                <a:gd name="T8" fmla="*/ 13 w 26"/>
                <a:gd name="T9" fmla="*/ 0 h 12"/>
                <a:gd name="T10" fmla="*/ 0 w 26"/>
                <a:gd name="T11" fmla="*/ 10 h 12"/>
                <a:gd name="T12" fmla="*/ 14 w 26"/>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14" y="9"/>
                  </a:moveTo>
                  <a:cubicBezTo>
                    <a:pt x="14" y="9"/>
                    <a:pt x="15" y="9"/>
                    <a:pt x="15" y="9"/>
                  </a:cubicBezTo>
                  <a:cubicBezTo>
                    <a:pt x="16" y="9"/>
                    <a:pt x="16" y="9"/>
                    <a:pt x="17" y="10"/>
                  </a:cubicBezTo>
                  <a:cubicBezTo>
                    <a:pt x="18" y="12"/>
                    <a:pt x="24" y="12"/>
                    <a:pt x="26" y="11"/>
                  </a:cubicBezTo>
                  <a:cubicBezTo>
                    <a:pt x="25" y="5"/>
                    <a:pt x="19" y="0"/>
                    <a:pt x="13" y="0"/>
                  </a:cubicBezTo>
                  <a:cubicBezTo>
                    <a:pt x="7" y="0"/>
                    <a:pt x="2" y="4"/>
                    <a:pt x="0" y="10"/>
                  </a:cubicBezTo>
                  <a:cubicBezTo>
                    <a:pt x="4" y="12"/>
                    <a:pt x="11" y="12"/>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35" name="Freeform 29">
              <a:extLst>
                <a:ext uri="{FF2B5EF4-FFF2-40B4-BE49-F238E27FC236}">
                  <a16:creationId xmlns:a16="http://schemas.microsoft.com/office/drawing/2014/main" id="{FEC5395D-98F8-484C-8B28-4ABC6AC8B1DF}"/>
                </a:ext>
              </a:extLst>
            </p:cNvPr>
            <p:cNvSpPr>
              <a:spLocks/>
            </p:cNvSpPr>
            <p:nvPr/>
          </p:nvSpPr>
          <p:spPr bwMode="auto">
            <a:xfrm>
              <a:off x="3522663" y="3082926"/>
              <a:ext cx="98425" cy="46038"/>
            </a:xfrm>
            <a:custGeom>
              <a:avLst/>
              <a:gdLst>
                <a:gd name="T0" fmla="*/ 0 w 26"/>
                <a:gd name="T1" fmla="*/ 10 h 12"/>
                <a:gd name="T2" fmla="*/ 14 w 26"/>
                <a:gd name="T3" fmla="*/ 9 h 12"/>
                <a:gd name="T4" fmla="*/ 15 w 26"/>
                <a:gd name="T5" fmla="*/ 9 h 12"/>
                <a:gd name="T6" fmla="*/ 17 w 26"/>
                <a:gd name="T7" fmla="*/ 10 h 12"/>
                <a:gd name="T8" fmla="*/ 26 w 26"/>
                <a:gd name="T9" fmla="*/ 11 h 12"/>
                <a:gd name="T10" fmla="*/ 13 w 26"/>
                <a:gd name="T11" fmla="*/ 0 h 12"/>
                <a:gd name="T12" fmla="*/ 0 w 26"/>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0" y="10"/>
                  </a:moveTo>
                  <a:cubicBezTo>
                    <a:pt x="4" y="12"/>
                    <a:pt x="11" y="12"/>
                    <a:pt x="14" y="9"/>
                  </a:cubicBezTo>
                  <a:cubicBezTo>
                    <a:pt x="14" y="9"/>
                    <a:pt x="15" y="9"/>
                    <a:pt x="15" y="9"/>
                  </a:cubicBezTo>
                  <a:cubicBezTo>
                    <a:pt x="16" y="9"/>
                    <a:pt x="16" y="9"/>
                    <a:pt x="17" y="10"/>
                  </a:cubicBezTo>
                  <a:cubicBezTo>
                    <a:pt x="18" y="12"/>
                    <a:pt x="24" y="12"/>
                    <a:pt x="26" y="11"/>
                  </a:cubicBezTo>
                  <a:cubicBezTo>
                    <a:pt x="25" y="5"/>
                    <a:pt x="19" y="0"/>
                    <a:pt x="13" y="0"/>
                  </a:cubicBezTo>
                  <a:cubicBezTo>
                    <a:pt x="7" y="0"/>
                    <a:pt x="2" y="4"/>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36" name="Freeform 30">
              <a:extLst>
                <a:ext uri="{FF2B5EF4-FFF2-40B4-BE49-F238E27FC236}">
                  <a16:creationId xmlns:a16="http://schemas.microsoft.com/office/drawing/2014/main" id="{09094EEF-E7BF-4E9B-A924-D30412C15413}"/>
                </a:ext>
              </a:extLst>
            </p:cNvPr>
            <p:cNvSpPr>
              <a:spLocks/>
            </p:cNvSpPr>
            <p:nvPr/>
          </p:nvSpPr>
          <p:spPr bwMode="auto">
            <a:xfrm>
              <a:off x="3489325" y="3132138"/>
              <a:ext cx="165100" cy="115888"/>
            </a:xfrm>
            <a:custGeom>
              <a:avLst/>
              <a:gdLst>
                <a:gd name="T0" fmla="*/ 39 w 44"/>
                <a:gd name="T1" fmla="*/ 20 h 31"/>
                <a:gd name="T2" fmla="*/ 30 w 44"/>
                <a:gd name="T3" fmla="*/ 17 h 31"/>
                <a:gd name="T4" fmla="*/ 30 w 44"/>
                <a:gd name="T5" fmla="*/ 14 h 31"/>
                <a:gd name="T6" fmla="*/ 36 w 44"/>
                <a:gd name="T7" fmla="*/ 2 h 31"/>
                <a:gd name="T8" fmla="*/ 24 w 44"/>
                <a:gd name="T9" fmla="*/ 0 h 31"/>
                <a:gd name="T10" fmla="*/ 8 w 44"/>
                <a:gd name="T11" fmla="*/ 1 h 31"/>
                <a:gd name="T12" fmla="*/ 8 w 44"/>
                <a:gd name="T13" fmla="*/ 2 h 31"/>
                <a:gd name="T14" fmla="*/ 14 w 44"/>
                <a:gd name="T15" fmla="*/ 14 h 31"/>
                <a:gd name="T16" fmla="*/ 14 w 44"/>
                <a:gd name="T17" fmla="*/ 17 h 31"/>
                <a:gd name="T18" fmla="*/ 5 w 44"/>
                <a:gd name="T19" fmla="*/ 20 h 31"/>
                <a:gd name="T20" fmla="*/ 0 w 44"/>
                <a:gd name="T21" fmla="*/ 27 h 31"/>
                <a:gd name="T22" fmla="*/ 0 w 44"/>
                <a:gd name="T23" fmla="*/ 31 h 31"/>
                <a:gd name="T24" fmla="*/ 44 w 44"/>
                <a:gd name="T25" fmla="*/ 31 h 31"/>
                <a:gd name="T26" fmla="*/ 44 w 44"/>
                <a:gd name="T27" fmla="*/ 27 h 31"/>
                <a:gd name="T28" fmla="*/ 39 w 44"/>
                <a:gd name="T2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1">
                  <a:moveTo>
                    <a:pt x="39" y="20"/>
                  </a:moveTo>
                  <a:cubicBezTo>
                    <a:pt x="30" y="17"/>
                    <a:pt x="30" y="17"/>
                    <a:pt x="30" y="17"/>
                  </a:cubicBezTo>
                  <a:cubicBezTo>
                    <a:pt x="30" y="14"/>
                    <a:pt x="30" y="14"/>
                    <a:pt x="30" y="14"/>
                  </a:cubicBezTo>
                  <a:cubicBezTo>
                    <a:pt x="34" y="12"/>
                    <a:pt x="36" y="7"/>
                    <a:pt x="36" y="2"/>
                  </a:cubicBezTo>
                  <a:cubicBezTo>
                    <a:pt x="32" y="3"/>
                    <a:pt x="27" y="3"/>
                    <a:pt x="24" y="0"/>
                  </a:cubicBezTo>
                  <a:cubicBezTo>
                    <a:pt x="19" y="3"/>
                    <a:pt x="13" y="3"/>
                    <a:pt x="8" y="1"/>
                  </a:cubicBezTo>
                  <a:cubicBezTo>
                    <a:pt x="8" y="1"/>
                    <a:pt x="8" y="2"/>
                    <a:pt x="8" y="2"/>
                  </a:cubicBezTo>
                  <a:cubicBezTo>
                    <a:pt x="8" y="7"/>
                    <a:pt x="10" y="12"/>
                    <a:pt x="14" y="14"/>
                  </a:cubicBezTo>
                  <a:cubicBezTo>
                    <a:pt x="14" y="17"/>
                    <a:pt x="14" y="17"/>
                    <a:pt x="14" y="17"/>
                  </a:cubicBezTo>
                  <a:cubicBezTo>
                    <a:pt x="5" y="20"/>
                    <a:pt x="5" y="20"/>
                    <a:pt x="5" y="20"/>
                  </a:cubicBezTo>
                  <a:cubicBezTo>
                    <a:pt x="2" y="21"/>
                    <a:pt x="0" y="24"/>
                    <a:pt x="0" y="27"/>
                  </a:cubicBezTo>
                  <a:cubicBezTo>
                    <a:pt x="0" y="31"/>
                    <a:pt x="0" y="31"/>
                    <a:pt x="0" y="31"/>
                  </a:cubicBezTo>
                  <a:cubicBezTo>
                    <a:pt x="44" y="31"/>
                    <a:pt x="44" y="31"/>
                    <a:pt x="44" y="31"/>
                  </a:cubicBezTo>
                  <a:cubicBezTo>
                    <a:pt x="44" y="27"/>
                    <a:pt x="44" y="27"/>
                    <a:pt x="44" y="27"/>
                  </a:cubicBezTo>
                  <a:cubicBezTo>
                    <a:pt x="44" y="24"/>
                    <a:pt x="42" y="21"/>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37" name="Freeform 31">
              <a:extLst>
                <a:ext uri="{FF2B5EF4-FFF2-40B4-BE49-F238E27FC236}">
                  <a16:creationId xmlns:a16="http://schemas.microsoft.com/office/drawing/2014/main" id="{70426D76-7259-414A-8409-067537A8F08A}"/>
                </a:ext>
              </a:extLst>
            </p:cNvPr>
            <p:cNvSpPr>
              <a:spLocks/>
            </p:cNvSpPr>
            <p:nvPr/>
          </p:nvSpPr>
          <p:spPr bwMode="auto">
            <a:xfrm>
              <a:off x="3390900" y="2936876"/>
              <a:ext cx="166688" cy="115888"/>
            </a:xfrm>
            <a:custGeom>
              <a:avLst/>
              <a:gdLst>
                <a:gd name="T0" fmla="*/ 44 w 44"/>
                <a:gd name="T1" fmla="*/ 27 h 31"/>
                <a:gd name="T2" fmla="*/ 39 w 44"/>
                <a:gd name="T3" fmla="*/ 20 h 31"/>
                <a:gd name="T4" fmla="*/ 30 w 44"/>
                <a:gd name="T5" fmla="*/ 17 h 31"/>
                <a:gd name="T6" fmla="*/ 30 w 44"/>
                <a:gd name="T7" fmla="*/ 14 h 31"/>
                <a:gd name="T8" fmla="*/ 36 w 44"/>
                <a:gd name="T9" fmla="*/ 2 h 31"/>
                <a:gd name="T10" fmla="*/ 24 w 44"/>
                <a:gd name="T11" fmla="*/ 0 h 31"/>
                <a:gd name="T12" fmla="*/ 8 w 44"/>
                <a:gd name="T13" fmla="*/ 1 h 31"/>
                <a:gd name="T14" fmla="*/ 8 w 44"/>
                <a:gd name="T15" fmla="*/ 2 h 31"/>
                <a:gd name="T16" fmla="*/ 14 w 44"/>
                <a:gd name="T17" fmla="*/ 14 h 31"/>
                <a:gd name="T18" fmla="*/ 14 w 44"/>
                <a:gd name="T19" fmla="*/ 17 h 31"/>
                <a:gd name="T20" fmla="*/ 5 w 44"/>
                <a:gd name="T21" fmla="*/ 20 h 31"/>
                <a:gd name="T22" fmla="*/ 0 w 44"/>
                <a:gd name="T23" fmla="*/ 27 h 31"/>
                <a:gd name="T24" fmla="*/ 0 w 44"/>
                <a:gd name="T25" fmla="*/ 31 h 31"/>
                <a:gd name="T26" fmla="*/ 44 w 44"/>
                <a:gd name="T27" fmla="*/ 31 h 31"/>
                <a:gd name="T28" fmla="*/ 44 w 44"/>
                <a:gd name="T2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1">
                  <a:moveTo>
                    <a:pt x="44" y="27"/>
                  </a:moveTo>
                  <a:cubicBezTo>
                    <a:pt x="44" y="24"/>
                    <a:pt x="42" y="21"/>
                    <a:pt x="39" y="20"/>
                  </a:cubicBezTo>
                  <a:cubicBezTo>
                    <a:pt x="30" y="17"/>
                    <a:pt x="30" y="17"/>
                    <a:pt x="30" y="17"/>
                  </a:cubicBezTo>
                  <a:cubicBezTo>
                    <a:pt x="30" y="14"/>
                    <a:pt x="30" y="14"/>
                    <a:pt x="30" y="14"/>
                  </a:cubicBezTo>
                  <a:cubicBezTo>
                    <a:pt x="34" y="12"/>
                    <a:pt x="36" y="7"/>
                    <a:pt x="36" y="2"/>
                  </a:cubicBezTo>
                  <a:cubicBezTo>
                    <a:pt x="32" y="3"/>
                    <a:pt x="27" y="3"/>
                    <a:pt x="24" y="0"/>
                  </a:cubicBezTo>
                  <a:cubicBezTo>
                    <a:pt x="19" y="3"/>
                    <a:pt x="13" y="3"/>
                    <a:pt x="8" y="1"/>
                  </a:cubicBezTo>
                  <a:cubicBezTo>
                    <a:pt x="8" y="1"/>
                    <a:pt x="8" y="2"/>
                    <a:pt x="8" y="2"/>
                  </a:cubicBezTo>
                  <a:cubicBezTo>
                    <a:pt x="8" y="7"/>
                    <a:pt x="10" y="12"/>
                    <a:pt x="14" y="14"/>
                  </a:cubicBezTo>
                  <a:cubicBezTo>
                    <a:pt x="14" y="17"/>
                    <a:pt x="14" y="17"/>
                    <a:pt x="14" y="17"/>
                  </a:cubicBezTo>
                  <a:cubicBezTo>
                    <a:pt x="5" y="20"/>
                    <a:pt x="5" y="20"/>
                    <a:pt x="5" y="20"/>
                  </a:cubicBezTo>
                  <a:cubicBezTo>
                    <a:pt x="2" y="21"/>
                    <a:pt x="0" y="24"/>
                    <a:pt x="0" y="27"/>
                  </a:cubicBezTo>
                  <a:cubicBezTo>
                    <a:pt x="0" y="31"/>
                    <a:pt x="0" y="31"/>
                    <a:pt x="0" y="31"/>
                  </a:cubicBezTo>
                  <a:cubicBezTo>
                    <a:pt x="44" y="31"/>
                    <a:pt x="44" y="31"/>
                    <a:pt x="44" y="31"/>
                  </a:cubicBezTo>
                  <a:lnTo>
                    <a:pt x="4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38" name="Freeform 32">
              <a:extLst>
                <a:ext uri="{FF2B5EF4-FFF2-40B4-BE49-F238E27FC236}">
                  <a16:creationId xmlns:a16="http://schemas.microsoft.com/office/drawing/2014/main" id="{1549C3A3-35CE-40AE-8D32-57C5F816E5DF}"/>
                </a:ext>
              </a:extLst>
            </p:cNvPr>
            <p:cNvSpPr>
              <a:spLocks/>
            </p:cNvSpPr>
            <p:nvPr/>
          </p:nvSpPr>
          <p:spPr bwMode="auto">
            <a:xfrm>
              <a:off x="3425825" y="2887663"/>
              <a:ext cx="96838" cy="44450"/>
            </a:xfrm>
            <a:custGeom>
              <a:avLst/>
              <a:gdLst>
                <a:gd name="T0" fmla="*/ 14 w 26"/>
                <a:gd name="T1" fmla="*/ 9 h 12"/>
                <a:gd name="T2" fmla="*/ 15 w 26"/>
                <a:gd name="T3" fmla="*/ 9 h 12"/>
                <a:gd name="T4" fmla="*/ 17 w 26"/>
                <a:gd name="T5" fmla="*/ 10 h 12"/>
                <a:gd name="T6" fmla="*/ 26 w 26"/>
                <a:gd name="T7" fmla="*/ 11 h 12"/>
                <a:gd name="T8" fmla="*/ 13 w 26"/>
                <a:gd name="T9" fmla="*/ 0 h 12"/>
                <a:gd name="T10" fmla="*/ 0 w 26"/>
                <a:gd name="T11" fmla="*/ 10 h 12"/>
                <a:gd name="T12" fmla="*/ 14 w 26"/>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14" y="9"/>
                  </a:moveTo>
                  <a:cubicBezTo>
                    <a:pt x="14" y="9"/>
                    <a:pt x="15" y="9"/>
                    <a:pt x="15" y="9"/>
                  </a:cubicBezTo>
                  <a:cubicBezTo>
                    <a:pt x="16" y="9"/>
                    <a:pt x="16" y="9"/>
                    <a:pt x="17" y="10"/>
                  </a:cubicBezTo>
                  <a:cubicBezTo>
                    <a:pt x="18" y="12"/>
                    <a:pt x="24" y="12"/>
                    <a:pt x="26" y="11"/>
                  </a:cubicBezTo>
                  <a:cubicBezTo>
                    <a:pt x="25" y="5"/>
                    <a:pt x="19" y="0"/>
                    <a:pt x="13" y="0"/>
                  </a:cubicBezTo>
                  <a:cubicBezTo>
                    <a:pt x="7" y="0"/>
                    <a:pt x="2" y="4"/>
                    <a:pt x="0" y="10"/>
                  </a:cubicBezTo>
                  <a:cubicBezTo>
                    <a:pt x="4" y="12"/>
                    <a:pt x="11" y="12"/>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39" name="Freeform 33">
              <a:extLst>
                <a:ext uri="{FF2B5EF4-FFF2-40B4-BE49-F238E27FC236}">
                  <a16:creationId xmlns:a16="http://schemas.microsoft.com/office/drawing/2014/main" id="{C80E6267-5315-4040-9ADB-025146B00D6E}"/>
                </a:ext>
              </a:extLst>
            </p:cNvPr>
            <p:cNvSpPr>
              <a:spLocks/>
            </p:cNvSpPr>
            <p:nvPr/>
          </p:nvSpPr>
          <p:spPr bwMode="auto">
            <a:xfrm>
              <a:off x="3444875" y="3068638"/>
              <a:ext cx="52388" cy="52388"/>
            </a:xfrm>
            <a:custGeom>
              <a:avLst/>
              <a:gdLst>
                <a:gd name="T0" fmla="*/ 13 w 14"/>
                <a:gd name="T1" fmla="*/ 13 h 14"/>
                <a:gd name="T2" fmla="*/ 13 w 14"/>
                <a:gd name="T3" fmla="*/ 11 h 14"/>
                <a:gd name="T4" fmla="*/ 3 w 14"/>
                <a:gd name="T5" fmla="*/ 1 h 14"/>
                <a:gd name="T6" fmla="*/ 1 w 14"/>
                <a:gd name="T7" fmla="*/ 1 h 14"/>
                <a:gd name="T8" fmla="*/ 1 w 14"/>
                <a:gd name="T9" fmla="*/ 3 h 14"/>
                <a:gd name="T10" fmla="*/ 11 w 14"/>
                <a:gd name="T11" fmla="*/ 13 h 14"/>
                <a:gd name="T12" fmla="*/ 12 w 14"/>
                <a:gd name="T13" fmla="*/ 14 h 14"/>
                <a:gd name="T14" fmla="*/ 13 w 14"/>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3" y="13"/>
                  </a:moveTo>
                  <a:cubicBezTo>
                    <a:pt x="14" y="13"/>
                    <a:pt x="14" y="11"/>
                    <a:pt x="13" y="11"/>
                  </a:cubicBezTo>
                  <a:cubicBezTo>
                    <a:pt x="3" y="1"/>
                    <a:pt x="3" y="1"/>
                    <a:pt x="3" y="1"/>
                  </a:cubicBezTo>
                  <a:cubicBezTo>
                    <a:pt x="3" y="0"/>
                    <a:pt x="1" y="0"/>
                    <a:pt x="1" y="1"/>
                  </a:cubicBezTo>
                  <a:cubicBezTo>
                    <a:pt x="0" y="1"/>
                    <a:pt x="0" y="3"/>
                    <a:pt x="1" y="3"/>
                  </a:cubicBezTo>
                  <a:cubicBezTo>
                    <a:pt x="11" y="13"/>
                    <a:pt x="11" y="13"/>
                    <a:pt x="11" y="13"/>
                  </a:cubicBezTo>
                  <a:cubicBezTo>
                    <a:pt x="11" y="14"/>
                    <a:pt x="11" y="14"/>
                    <a:pt x="12" y="14"/>
                  </a:cubicBezTo>
                  <a:cubicBezTo>
                    <a:pt x="13" y="14"/>
                    <a:pt x="13" y="14"/>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40" name="Freeform 34">
              <a:extLst>
                <a:ext uri="{FF2B5EF4-FFF2-40B4-BE49-F238E27FC236}">
                  <a16:creationId xmlns:a16="http://schemas.microsoft.com/office/drawing/2014/main" id="{87015BA9-9314-4410-BCD7-3DE96F237C17}"/>
                </a:ext>
              </a:extLst>
            </p:cNvPr>
            <p:cNvSpPr>
              <a:spLocks/>
            </p:cNvSpPr>
            <p:nvPr/>
          </p:nvSpPr>
          <p:spPr bwMode="auto">
            <a:xfrm>
              <a:off x="3646488" y="3068638"/>
              <a:ext cx="52388" cy="52388"/>
            </a:xfrm>
            <a:custGeom>
              <a:avLst/>
              <a:gdLst>
                <a:gd name="T0" fmla="*/ 11 w 14"/>
                <a:gd name="T1" fmla="*/ 1 h 14"/>
                <a:gd name="T2" fmla="*/ 1 w 14"/>
                <a:gd name="T3" fmla="*/ 11 h 14"/>
                <a:gd name="T4" fmla="*/ 1 w 14"/>
                <a:gd name="T5" fmla="*/ 13 h 14"/>
                <a:gd name="T6" fmla="*/ 2 w 14"/>
                <a:gd name="T7" fmla="*/ 14 h 14"/>
                <a:gd name="T8" fmla="*/ 3 w 14"/>
                <a:gd name="T9" fmla="*/ 13 h 14"/>
                <a:gd name="T10" fmla="*/ 13 w 14"/>
                <a:gd name="T11" fmla="*/ 3 h 14"/>
                <a:gd name="T12" fmla="*/ 13 w 14"/>
                <a:gd name="T13" fmla="*/ 1 h 14"/>
                <a:gd name="T14" fmla="*/ 11 w 14"/>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1" y="1"/>
                  </a:moveTo>
                  <a:cubicBezTo>
                    <a:pt x="1" y="11"/>
                    <a:pt x="1" y="11"/>
                    <a:pt x="1" y="11"/>
                  </a:cubicBezTo>
                  <a:cubicBezTo>
                    <a:pt x="0" y="11"/>
                    <a:pt x="0" y="13"/>
                    <a:pt x="1" y="13"/>
                  </a:cubicBezTo>
                  <a:cubicBezTo>
                    <a:pt x="1" y="14"/>
                    <a:pt x="1" y="14"/>
                    <a:pt x="2" y="14"/>
                  </a:cubicBezTo>
                  <a:cubicBezTo>
                    <a:pt x="3" y="14"/>
                    <a:pt x="3" y="14"/>
                    <a:pt x="3" y="13"/>
                  </a:cubicBezTo>
                  <a:cubicBezTo>
                    <a:pt x="13" y="3"/>
                    <a:pt x="13" y="3"/>
                    <a:pt x="13" y="3"/>
                  </a:cubicBezTo>
                  <a:cubicBezTo>
                    <a:pt x="14" y="3"/>
                    <a:pt x="14" y="1"/>
                    <a:pt x="13" y="1"/>
                  </a:cubicBezTo>
                  <a:cubicBezTo>
                    <a:pt x="13" y="0"/>
                    <a:pt x="11"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grpSp>
      <p:sp>
        <p:nvSpPr>
          <p:cNvPr id="41" name="Freeform 5">
            <a:extLst>
              <a:ext uri="{FF2B5EF4-FFF2-40B4-BE49-F238E27FC236}">
                <a16:creationId xmlns:a16="http://schemas.microsoft.com/office/drawing/2014/main" id="{5D46F3D4-353A-4023-A14D-A29959B9989F}"/>
              </a:ext>
            </a:extLst>
          </p:cNvPr>
          <p:cNvSpPr>
            <a:spLocks noEditPoints="1"/>
          </p:cNvSpPr>
          <p:nvPr/>
        </p:nvSpPr>
        <p:spPr bwMode="auto">
          <a:xfrm>
            <a:off x="631082" y="4359797"/>
            <a:ext cx="285751" cy="285750"/>
          </a:xfrm>
          <a:custGeom>
            <a:avLst/>
            <a:gdLst>
              <a:gd name="T0" fmla="*/ 70 w 80"/>
              <a:gd name="T1" fmla="*/ 13 h 80"/>
              <a:gd name="T2" fmla="*/ 74 w 80"/>
              <a:gd name="T3" fmla="*/ 9 h 80"/>
              <a:gd name="T4" fmla="*/ 75 w 80"/>
              <a:gd name="T5" fmla="*/ 9 h 80"/>
              <a:gd name="T6" fmla="*/ 76 w 80"/>
              <a:gd name="T7" fmla="*/ 10 h 80"/>
              <a:gd name="T8" fmla="*/ 77 w 80"/>
              <a:gd name="T9" fmla="*/ 9 h 80"/>
              <a:gd name="T10" fmla="*/ 77 w 80"/>
              <a:gd name="T11" fmla="*/ 7 h 80"/>
              <a:gd name="T12" fmla="*/ 73 w 80"/>
              <a:gd name="T13" fmla="*/ 3 h 80"/>
              <a:gd name="T14" fmla="*/ 71 w 80"/>
              <a:gd name="T15" fmla="*/ 3 h 80"/>
              <a:gd name="T16" fmla="*/ 71 w 80"/>
              <a:gd name="T17" fmla="*/ 5 h 80"/>
              <a:gd name="T18" fmla="*/ 71 w 80"/>
              <a:gd name="T19" fmla="*/ 6 h 80"/>
              <a:gd name="T20" fmla="*/ 67 w 80"/>
              <a:gd name="T21" fmla="*/ 10 h 80"/>
              <a:gd name="T22" fmla="*/ 40 w 80"/>
              <a:gd name="T23" fmla="*/ 0 h 80"/>
              <a:gd name="T24" fmla="*/ 0 w 80"/>
              <a:gd name="T25" fmla="*/ 40 h 80"/>
              <a:gd name="T26" fmla="*/ 40 w 80"/>
              <a:gd name="T27" fmla="*/ 80 h 80"/>
              <a:gd name="T28" fmla="*/ 80 w 80"/>
              <a:gd name="T29" fmla="*/ 40 h 80"/>
              <a:gd name="T30" fmla="*/ 70 w 80"/>
              <a:gd name="T31" fmla="*/ 13 h 80"/>
              <a:gd name="T32" fmla="*/ 41 w 80"/>
              <a:gd name="T33" fmla="*/ 41 h 80"/>
              <a:gd name="T34" fmla="*/ 40 w 80"/>
              <a:gd name="T35" fmla="*/ 42 h 80"/>
              <a:gd name="T36" fmla="*/ 39 w 80"/>
              <a:gd name="T37" fmla="*/ 41 h 80"/>
              <a:gd name="T38" fmla="*/ 21 w 80"/>
              <a:gd name="T39" fmla="*/ 23 h 80"/>
              <a:gd name="T40" fmla="*/ 21 w 80"/>
              <a:gd name="T41" fmla="*/ 21 h 80"/>
              <a:gd name="T42" fmla="*/ 23 w 80"/>
              <a:gd name="T43" fmla="*/ 21 h 80"/>
              <a:gd name="T44" fmla="*/ 41 w 80"/>
              <a:gd name="T45" fmla="*/ 39 h 80"/>
              <a:gd name="T46" fmla="*/ 41 w 80"/>
              <a:gd name="T4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70" y="13"/>
                </a:moveTo>
                <a:cubicBezTo>
                  <a:pt x="74" y="9"/>
                  <a:pt x="74" y="9"/>
                  <a:pt x="74" y="9"/>
                </a:cubicBezTo>
                <a:cubicBezTo>
                  <a:pt x="75" y="9"/>
                  <a:pt x="75" y="9"/>
                  <a:pt x="75" y="9"/>
                </a:cubicBezTo>
                <a:cubicBezTo>
                  <a:pt x="75" y="10"/>
                  <a:pt x="75" y="10"/>
                  <a:pt x="76" y="10"/>
                </a:cubicBezTo>
                <a:cubicBezTo>
                  <a:pt x="77" y="10"/>
                  <a:pt x="77" y="10"/>
                  <a:pt x="77" y="9"/>
                </a:cubicBezTo>
                <a:cubicBezTo>
                  <a:pt x="78" y="9"/>
                  <a:pt x="78" y="7"/>
                  <a:pt x="77" y="7"/>
                </a:cubicBezTo>
                <a:cubicBezTo>
                  <a:pt x="73" y="3"/>
                  <a:pt x="73" y="3"/>
                  <a:pt x="73" y="3"/>
                </a:cubicBezTo>
                <a:cubicBezTo>
                  <a:pt x="73" y="2"/>
                  <a:pt x="71" y="2"/>
                  <a:pt x="71" y="3"/>
                </a:cubicBezTo>
                <a:cubicBezTo>
                  <a:pt x="70" y="3"/>
                  <a:pt x="70" y="5"/>
                  <a:pt x="71" y="5"/>
                </a:cubicBezTo>
                <a:cubicBezTo>
                  <a:pt x="71" y="6"/>
                  <a:pt x="71" y="6"/>
                  <a:pt x="71" y="6"/>
                </a:cubicBezTo>
                <a:cubicBezTo>
                  <a:pt x="67" y="10"/>
                  <a:pt x="67" y="10"/>
                  <a:pt x="67" y="10"/>
                </a:cubicBezTo>
                <a:cubicBezTo>
                  <a:pt x="60" y="4"/>
                  <a:pt x="50" y="0"/>
                  <a:pt x="40" y="0"/>
                </a:cubicBezTo>
                <a:cubicBezTo>
                  <a:pt x="18" y="0"/>
                  <a:pt x="0" y="18"/>
                  <a:pt x="0" y="40"/>
                </a:cubicBezTo>
                <a:cubicBezTo>
                  <a:pt x="0" y="62"/>
                  <a:pt x="18" y="80"/>
                  <a:pt x="40" y="80"/>
                </a:cubicBezTo>
                <a:cubicBezTo>
                  <a:pt x="62" y="80"/>
                  <a:pt x="80" y="62"/>
                  <a:pt x="80" y="40"/>
                </a:cubicBezTo>
                <a:cubicBezTo>
                  <a:pt x="80" y="30"/>
                  <a:pt x="76" y="20"/>
                  <a:pt x="70" y="13"/>
                </a:cubicBezTo>
                <a:close/>
                <a:moveTo>
                  <a:pt x="41" y="41"/>
                </a:moveTo>
                <a:cubicBezTo>
                  <a:pt x="41" y="42"/>
                  <a:pt x="41" y="42"/>
                  <a:pt x="40" y="42"/>
                </a:cubicBezTo>
                <a:cubicBezTo>
                  <a:pt x="39" y="42"/>
                  <a:pt x="39" y="42"/>
                  <a:pt x="39" y="41"/>
                </a:cubicBezTo>
                <a:cubicBezTo>
                  <a:pt x="21" y="23"/>
                  <a:pt x="21" y="23"/>
                  <a:pt x="21" y="23"/>
                </a:cubicBezTo>
                <a:cubicBezTo>
                  <a:pt x="20" y="23"/>
                  <a:pt x="20" y="21"/>
                  <a:pt x="21" y="21"/>
                </a:cubicBezTo>
                <a:cubicBezTo>
                  <a:pt x="21" y="20"/>
                  <a:pt x="23" y="20"/>
                  <a:pt x="23" y="21"/>
                </a:cubicBezTo>
                <a:cubicBezTo>
                  <a:pt x="41" y="39"/>
                  <a:pt x="41" y="39"/>
                  <a:pt x="41" y="39"/>
                </a:cubicBezTo>
                <a:cubicBezTo>
                  <a:pt x="42" y="39"/>
                  <a:pt x="42" y="41"/>
                  <a:pt x="41"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Tree>
    <p:extLst>
      <p:ext uri="{BB962C8B-B14F-4D97-AF65-F5344CB8AC3E}">
        <p14:creationId xmlns:p14="http://schemas.microsoft.com/office/powerpoint/2010/main" val="238508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035" y="2326119"/>
            <a:ext cx="4177333" cy="1349769"/>
          </a:xfrm>
        </p:spPr>
        <p:txBody>
          <a:bodyPr>
            <a:normAutofit/>
          </a:bodyPr>
          <a:lstStyle/>
          <a:p>
            <a:r>
              <a:rPr lang="en-US" dirty="0"/>
              <a:t>Your Reopening Plan:   </a:t>
            </a:r>
            <a:br>
              <a:rPr lang="en-US" dirty="0"/>
            </a:br>
            <a:r>
              <a:rPr lang="en-US" dirty="0"/>
              <a:t>Health and Safety Protocols                </a:t>
            </a:r>
            <a:br>
              <a:rPr lang="en-US" dirty="0"/>
            </a:br>
            <a:endParaRPr lang="en-US" dirty="0"/>
          </a:p>
        </p:txBody>
      </p:sp>
      <p:pic>
        <p:nvPicPr>
          <p:cNvPr id="5" name="Picture 4"/>
          <p:cNvPicPr>
            <a:picLocks noChangeAspect="1"/>
          </p:cNvPicPr>
          <p:nvPr/>
        </p:nvPicPr>
        <p:blipFill>
          <a:blip r:embed="rId2"/>
          <a:stretch>
            <a:fillRect/>
          </a:stretch>
        </p:blipFill>
        <p:spPr>
          <a:xfrm>
            <a:off x="3667347" y="3675888"/>
            <a:ext cx="3520708" cy="1765907"/>
          </a:xfrm>
          <a:prstGeom prst="rect">
            <a:avLst/>
          </a:prstGeom>
        </p:spPr>
      </p:pic>
    </p:spTree>
    <p:extLst>
      <p:ext uri="{BB962C8B-B14F-4D97-AF65-F5344CB8AC3E}">
        <p14:creationId xmlns:p14="http://schemas.microsoft.com/office/powerpoint/2010/main" val="236416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64928"/>
            <a:ext cx="8020326" cy="565982"/>
          </a:xfrm>
        </p:spPr>
        <p:txBody>
          <a:bodyPr/>
          <a:lstStyle/>
          <a:p>
            <a:r>
              <a:rPr lang="en-US" dirty="0"/>
              <a:t>New York Forward, Phase II: You Must Have a Compliant Safety Plan!</a:t>
            </a:r>
            <a:br>
              <a:rPr lang="en-US" dirty="0"/>
            </a:br>
            <a:r>
              <a:rPr lang="en-US" sz="2000" dirty="0">
                <a:solidFill>
                  <a:srgbClr val="FFC000"/>
                </a:solidFill>
                <a:effectLst>
                  <a:outerShdw blurRad="38100" dist="38100" dir="2700000" algn="tl">
                    <a:srgbClr val="000000">
                      <a:alpha val="43137"/>
                    </a:srgbClr>
                  </a:outerShdw>
                </a:effectLst>
              </a:rPr>
              <a:t>Guidelines for Office-Based Work</a:t>
            </a:r>
            <a:br>
              <a:rPr lang="en-US" sz="2000" dirty="0">
                <a:solidFill>
                  <a:srgbClr val="FFC000"/>
                </a:solidFill>
                <a:effectLst>
                  <a:outerShdw blurRad="38100" dist="38100" dir="2700000" algn="tl">
                    <a:srgbClr val="000000">
                      <a:alpha val="43137"/>
                    </a:srgbClr>
                  </a:outerShdw>
                </a:effectLst>
              </a:rPr>
            </a:br>
            <a:endParaRPr lang="en-US" sz="2000"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8300" y="1650379"/>
            <a:ext cx="8393112" cy="4772723"/>
          </a:xfrm>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a:solidFill>
                  <a:srgbClr val="C00000"/>
                </a:solidFill>
              </a:rPr>
              <a:t>Mandated!</a:t>
            </a:r>
          </a:p>
          <a:p>
            <a:pPr marL="285750" indent="-285750">
              <a:buFont typeface="Arial" panose="020B0604020202020204" pitchFamily="34" charset="0"/>
              <a:buChar char="•"/>
            </a:pPr>
            <a:r>
              <a:rPr lang="en-US" sz="1800" dirty="0"/>
              <a:t>Written (may use </a:t>
            </a:r>
            <a:r>
              <a:rPr lang="en-US" sz="1800" dirty="0" err="1"/>
              <a:t>NYS</a:t>
            </a:r>
            <a:r>
              <a:rPr lang="en-US" sz="1800" dirty="0"/>
              <a:t> </a:t>
            </a:r>
            <a:r>
              <a:rPr lang="en-US" sz="1800" dirty="0" err="1"/>
              <a:t>DOH</a:t>
            </a:r>
            <a:r>
              <a:rPr lang="en-US" sz="1800" dirty="0"/>
              <a:t> template)</a:t>
            </a:r>
          </a:p>
          <a:p>
            <a:pPr marL="285750" indent="-285750">
              <a:buFont typeface="Arial" panose="020B0604020202020204" pitchFamily="34" charset="0"/>
              <a:buChar char="•"/>
            </a:pPr>
            <a:r>
              <a:rPr lang="en-US" sz="1800" dirty="0"/>
              <a:t>Applies to essential and non-essential businesses</a:t>
            </a:r>
          </a:p>
          <a:p>
            <a:pPr marL="285750" indent="-285750">
              <a:buFont typeface="Arial" panose="020B0604020202020204" pitchFamily="34" charset="0"/>
              <a:buChar char="•"/>
            </a:pPr>
            <a:r>
              <a:rPr lang="en-US" sz="1800" dirty="0"/>
              <a:t>Affirmation</a:t>
            </a:r>
          </a:p>
          <a:p>
            <a:pPr marL="285750" indent="-285750">
              <a:buFont typeface="Arial" panose="020B0604020202020204" pitchFamily="34" charset="0"/>
              <a:buChar char="•"/>
            </a:pPr>
            <a:r>
              <a:rPr lang="en-US" sz="1800" dirty="0"/>
              <a:t>No waivers, e.g., unable to obtain PPE (</a:t>
            </a:r>
            <a:r>
              <a:rPr lang="en-US" sz="1800" dirty="0" err="1"/>
              <a:t>ESD</a:t>
            </a:r>
            <a:r>
              <a:rPr lang="en-US" sz="1800" dirty="0"/>
              <a:t> FAQs)</a:t>
            </a:r>
          </a:p>
          <a:p>
            <a:pPr marL="285750" indent="-285750">
              <a:buFont typeface="Arial" panose="020B0604020202020204" pitchFamily="34" charset="0"/>
              <a:buChar char="•"/>
            </a:pPr>
            <a:r>
              <a:rPr lang="en-US" sz="1800" dirty="0"/>
              <a:t>Must comply with the minimum state standards,                                                                                                       plus applicable federal laws and agency guidance</a:t>
            </a:r>
          </a:p>
          <a:p>
            <a:pPr marL="457200" lvl="1" indent="-285750">
              <a:buFont typeface="Arial" panose="020B0604020202020204" pitchFamily="34" charset="0"/>
              <a:buChar char="•"/>
            </a:pPr>
            <a:r>
              <a:rPr lang="en-US" sz="1650" dirty="0"/>
              <a:t>May adopt “additional precautions or increased restrictions,”                                                                     as long as allowed by law/regulations</a:t>
            </a:r>
          </a:p>
          <a:p>
            <a:pPr marL="285750" indent="-285750">
              <a:buFont typeface="Arial" panose="020B0604020202020204" pitchFamily="34" charset="0"/>
              <a:buChar char="•"/>
            </a:pPr>
            <a:r>
              <a:rPr lang="en-US" sz="1800" dirty="0"/>
              <a:t>Anticipate updates/revisions to mandates – employer                                                                 obligated to comply</a:t>
            </a:r>
          </a:p>
          <a:p>
            <a:pPr marL="285750" indent="-285750">
              <a:buFont typeface="Arial" panose="020B0604020202020204" pitchFamily="34" charset="0"/>
              <a:buChar char="•"/>
            </a:pPr>
            <a:r>
              <a:rPr lang="en-US" sz="1800" b="1" dirty="0">
                <a:solidFill>
                  <a:schemeClr val="tx2"/>
                </a:solidFill>
              </a:rPr>
              <a:t>Designate a </a:t>
            </a:r>
            <a:r>
              <a:rPr lang="en-US" sz="1800" b="1" dirty="0">
                <a:solidFill>
                  <a:srgbClr val="C00000"/>
                </a:solidFill>
              </a:rPr>
              <a:t>SITE SAFETY MONITOR </a:t>
            </a:r>
            <a:r>
              <a:rPr lang="en-US" sz="1800" b="1" dirty="0">
                <a:solidFill>
                  <a:schemeClr val="tx2"/>
                </a:solidFill>
              </a:rPr>
              <a:t>for “continuous                                                            compliance with all aspects of the site safety plan”</a:t>
            </a:r>
            <a:endParaRPr lang="en-US" sz="1800" dirty="0">
              <a:solidFill>
                <a:schemeClr val="tx2"/>
              </a:solidFill>
            </a:endParaRPr>
          </a:p>
          <a:p>
            <a:pPr marL="285750" indent="-285750">
              <a:buFont typeface="Arial" panose="020B0604020202020204" pitchFamily="34" charset="0"/>
              <a:buChar char="•"/>
            </a:pPr>
            <a:r>
              <a:rPr lang="en-US" sz="1800" b="1" dirty="0">
                <a:solidFill>
                  <a:srgbClr val="C00000"/>
                </a:solidFill>
              </a:rPr>
              <a:t>Required training </a:t>
            </a:r>
            <a:r>
              <a:rPr lang="en-US" sz="1800" b="1" dirty="0"/>
              <a:t>of “ALL PERSONNEL” </a:t>
            </a:r>
            <a:r>
              <a:rPr lang="en-US" sz="1800" dirty="0"/>
              <a:t>on new protocols                                                               and frequently communicate safety guidelines</a:t>
            </a:r>
          </a:p>
          <a:p>
            <a:pPr marL="171450" lvl="1" indent="0">
              <a:buNone/>
            </a:pPr>
            <a:endParaRPr lang="en-US" sz="1650" dirty="0"/>
          </a:p>
          <a:p>
            <a:pPr marL="0" indent="0">
              <a:buNone/>
            </a:pPr>
            <a:endParaRPr lang="en-US" sz="1800" dirty="0"/>
          </a:p>
        </p:txBody>
      </p:sp>
      <p:pic>
        <p:nvPicPr>
          <p:cNvPr id="4" name="Picture 3"/>
          <p:cNvPicPr>
            <a:picLocks noChangeAspect="1"/>
          </p:cNvPicPr>
          <p:nvPr/>
        </p:nvPicPr>
        <p:blipFill>
          <a:blip r:embed="rId3"/>
          <a:stretch>
            <a:fillRect/>
          </a:stretch>
        </p:blipFill>
        <p:spPr>
          <a:xfrm>
            <a:off x="6444731" y="2006596"/>
            <a:ext cx="2316681" cy="4060288"/>
          </a:xfrm>
          <a:prstGeom prst="rect">
            <a:avLst/>
          </a:prstGeom>
        </p:spPr>
      </p:pic>
      <p:pic>
        <p:nvPicPr>
          <p:cNvPr id="7" name="Picture 6"/>
          <p:cNvPicPr>
            <a:picLocks noChangeAspect="1"/>
          </p:cNvPicPr>
          <p:nvPr/>
        </p:nvPicPr>
        <p:blipFill>
          <a:blip r:embed="rId4"/>
          <a:stretch>
            <a:fillRect/>
          </a:stretch>
        </p:blipFill>
        <p:spPr>
          <a:xfrm>
            <a:off x="6731267" y="2504066"/>
            <a:ext cx="1743607" cy="2615411"/>
          </a:xfrm>
          <a:prstGeom prst="rect">
            <a:avLst/>
          </a:prstGeom>
          <a:ln w="38100">
            <a:solidFill>
              <a:srgbClr val="92D050"/>
            </a:solidFill>
          </a:ln>
        </p:spPr>
      </p:pic>
    </p:spTree>
    <p:extLst>
      <p:ext uri="{BB962C8B-B14F-4D97-AF65-F5344CB8AC3E}">
        <p14:creationId xmlns:p14="http://schemas.microsoft.com/office/powerpoint/2010/main" val="82789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“New York Forward, Phase II:” Elements of the Safety Plan                 </a:t>
            </a:r>
            <a:r>
              <a:rPr lang="en-US" sz="2000" dirty="0"/>
              <a:t>                  </a:t>
            </a:r>
            <a:r>
              <a:rPr lang="en-US" sz="2000" dirty="0">
                <a:solidFill>
                  <a:srgbClr val="FFC000"/>
                </a:solidFill>
                <a:effectLst>
                  <a:outerShdw blurRad="38100" dist="38100" dir="2700000" algn="tl">
                    <a:srgbClr val="000000">
                      <a:alpha val="43137"/>
                    </a:srgbClr>
                  </a:outerShdw>
                </a:effectLst>
              </a:rPr>
              <a:t>Guidelines for Office-Based Work</a:t>
            </a:r>
            <a:br>
              <a:rPr lang="en-US" sz="2000" dirty="0">
                <a:solidFill>
                  <a:srgbClr val="FFC000"/>
                </a:solidFill>
                <a:effectLst>
                  <a:outerShdw blurRad="38100" dist="38100" dir="2700000" algn="tl">
                    <a:srgbClr val="000000">
                      <a:alpha val="43137"/>
                    </a:srgbClr>
                  </a:outerShdw>
                </a:effectLst>
              </a:rPr>
            </a:br>
            <a:br>
              <a:rPr lang="en-US" sz="2000" dirty="0"/>
            </a:br>
            <a:endParaRPr lang="en-US" sz="2000" dirty="0"/>
          </a:p>
        </p:txBody>
      </p:sp>
      <p:sp>
        <p:nvSpPr>
          <p:cNvPr id="3" name="Content Placeholder 2"/>
          <p:cNvSpPr>
            <a:spLocks noGrp="1"/>
          </p:cNvSpPr>
          <p:nvPr>
            <p:ph idx="1"/>
          </p:nvPr>
        </p:nvSpPr>
        <p:spPr>
          <a:xfrm>
            <a:off x="368300" y="1650379"/>
            <a:ext cx="5541846" cy="4884235"/>
          </a:xfrm>
        </p:spPr>
        <p:txBody>
          <a:bodyPr/>
          <a:lstStyle/>
          <a:p>
            <a:pPr marL="0" indent="0">
              <a:buNone/>
            </a:pPr>
            <a:r>
              <a:rPr lang="en-US" sz="2000" b="1" dirty="0">
                <a:solidFill>
                  <a:srgbClr val="C00000"/>
                </a:solidFill>
              </a:rPr>
              <a:t>Physical Distancing: Must take measures to reduce                                             interpersonal contact and congregation </a:t>
            </a:r>
            <a:endParaRPr lang="en-US" sz="1800" dirty="0"/>
          </a:p>
          <a:p>
            <a:pPr marL="285750" indent="-285750">
              <a:buFont typeface="Arial" panose="020B0604020202020204" pitchFamily="34" charset="0"/>
              <a:buChar char="•"/>
            </a:pPr>
            <a:r>
              <a:rPr lang="en-US" sz="1800" b="1" dirty="0"/>
              <a:t>Limit total number of occupants to </a:t>
            </a:r>
            <a:r>
              <a:rPr lang="en-US" sz="1800" b="1" dirty="0">
                <a:effectLst>
                  <a:outerShdw blurRad="38100" dist="38100" dir="2700000" algn="tl">
                    <a:srgbClr val="000000">
                      <a:alpha val="43137"/>
                    </a:srgbClr>
                  </a:outerShdw>
                </a:effectLst>
              </a:rPr>
              <a:t>no more than 50% </a:t>
            </a:r>
            <a:r>
              <a:rPr lang="en-US" sz="1800" b="1" dirty="0"/>
              <a:t>of maximum occupancy “for a particular area”</a:t>
            </a:r>
          </a:p>
          <a:p>
            <a:pPr marL="457200" lvl="1" indent="-285750">
              <a:buFont typeface="Arial" panose="020B0604020202020204" pitchFamily="34" charset="0"/>
              <a:buChar char="•"/>
            </a:pPr>
            <a:r>
              <a:rPr lang="en-US" sz="1650" b="1" dirty="0"/>
              <a:t>Must restrict access to areas at maximum capacity</a:t>
            </a:r>
          </a:p>
          <a:p>
            <a:pPr marL="171450" lvl="1" indent="0">
              <a:buNone/>
            </a:pPr>
            <a:endParaRPr lang="en-US" sz="1650" b="1" dirty="0"/>
          </a:p>
          <a:p>
            <a:pPr marL="285750" indent="-285750">
              <a:buFont typeface="Arial" panose="020B0604020202020204" pitchFamily="34" charset="0"/>
              <a:buChar char="•"/>
            </a:pPr>
            <a:r>
              <a:rPr lang="en-US" sz="1800" b="1" dirty="0"/>
              <a:t>Limit in-person gatherings to maximum extent possible; </a:t>
            </a:r>
          </a:p>
          <a:p>
            <a:pPr marL="457200" lvl="1" indent="-285750">
              <a:buFont typeface="Arial" panose="020B0604020202020204" pitchFamily="34" charset="0"/>
              <a:buChar char="•"/>
            </a:pPr>
            <a:r>
              <a:rPr lang="en-US" sz="1650" dirty="0"/>
              <a:t>If/when held:</a:t>
            </a:r>
          </a:p>
          <a:p>
            <a:pPr marL="754857" lvl="2" indent="-285750">
              <a:buFont typeface="Arial" panose="020B0604020202020204" pitchFamily="34" charset="0"/>
              <a:buChar char="•"/>
            </a:pPr>
            <a:r>
              <a:rPr lang="en-US" sz="1450" dirty="0"/>
              <a:t>Ensure well-ventilated spaces </a:t>
            </a:r>
          </a:p>
          <a:p>
            <a:pPr marL="754857" lvl="2" indent="-285750">
              <a:buFont typeface="Arial" panose="020B0604020202020204" pitchFamily="34" charset="0"/>
              <a:buChar char="•"/>
            </a:pPr>
            <a:r>
              <a:rPr lang="en-US" sz="1450" dirty="0"/>
              <a:t>Maintain appropriate social distancing among participants</a:t>
            </a:r>
          </a:p>
          <a:p>
            <a:pPr marL="754857" lvl="2" indent="-285750">
              <a:buFont typeface="Arial" panose="020B0604020202020204" pitchFamily="34" charset="0"/>
              <a:buChar char="•"/>
            </a:pPr>
            <a:endParaRPr lang="en-US" sz="1450" dirty="0"/>
          </a:p>
          <a:p>
            <a:pPr marL="285750" indent="-285750">
              <a:buFont typeface="Arial" panose="020B0604020202020204" pitchFamily="34" charset="0"/>
              <a:buChar char="•"/>
            </a:pPr>
            <a:r>
              <a:rPr lang="en-US" sz="1800" b="1" dirty="0"/>
              <a:t>Limit occupancy of tightly confined spaces </a:t>
            </a:r>
            <a:r>
              <a:rPr lang="en-US" sz="1800" dirty="0"/>
              <a:t>(e.g., elevators) to one person at a time; if not feasible:</a:t>
            </a:r>
          </a:p>
          <a:p>
            <a:pPr marL="457200" lvl="1" indent="-285750">
              <a:buFont typeface="Arial" panose="020B0604020202020204" pitchFamily="34" charset="0"/>
              <a:buChar char="•"/>
            </a:pPr>
            <a:r>
              <a:rPr lang="en-US" sz="1650" dirty="0"/>
              <a:t>Limit</a:t>
            </a:r>
            <a:r>
              <a:rPr lang="en-US" sz="1500" dirty="0"/>
              <a:t> to 50% of capacity, and</a:t>
            </a:r>
          </a:p>
          <a:p>
            <a:pPr marL="457200" lvl="1" indent="-285750">
              <a:buFont typeface="Arial" panose="020B0604020202020204" pitchFamily="34" charset="0"/>
              <a:buChar char="•"/>
            </a:pPr>
            <a:r>
              <a:rPr lang="en-US" sz="1500" dirty="0"/>
              <a:t>Require all occupants to wear face coverings</a:t>
            </a:r>
            <a:endParaRPr lang="en-US" sz="1800" dirty="0"/>
          </a:p>
          <a:p>
            <a:pPr marL="285750" indent="-285750">
              <a:buFont typeface="Arial" panose="020B0604020202020204" pitchFamily="34" charset="0"/>
              <a:buChar char="•"/>
            </a:pPr>
            <a:endParaRPr lang="en-US" sz="1800" dirty="0"/>
          </a:p>
        </p:txBody>
      </p:sp>
      <p:sp>
        <p:nvSpPr>
          <p:cNvPr id="8" name="Isosceles Triangle 7"/>
          <p:cNvSpPr/>
          <p:nvPr/>
        </p:nvSpPr>
        <p:spPr bwMode="auto">
          <a:xfrm rot="10800000">
            <a:off x="6358104" y="1650378"/>
            <a:ext cx="2317545" cy="4059045"/>
          </a:xfrm>
          <a:prstGeom prst="triangle">
            <a:avLst/>
          </a:prstGeom>
          <a:solidFill>
            <a:srgbClr val="0070C0"/>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en-US" sz="3600" b="0" i="0" u="none" strike="noStrike" cap="none" normalizeH="0" baseline="0" dirty="0" err="1">
              <a:ln>
                <a:noFill/>
              </a:ln>
              <a:solidFill>
                <a:schemeClr val="bg1"/>
              </a:solidFill>
              <a:effectLst/>
              <a:latin typeface="+mn-lt"/>
              <a:ea typeface="ＭＳ Ｐゴシック" charset="0"/>
              <a:cs typeface="Geneva" charset="0"/>
            </a:endParaRPr>
          </a:p>
        </p:txBody>
      </p:sp>
      <p:pic>
        <p:nvPicPr>
          <p:cNvPr id="9" name="Picture 8"/>
          <p:cNvPicPr>
            <a:picLocks noChangeAspect="1"/>
          </p:cNvPicPr>
          <p:nvPr/>
        </p:nvPicPr>
        <p:blipFill>
          <a:blip r:embed="rId3"/>
          <a:stretch>
            <a:fillRect/>
          </a:stretch>
        </p:blipFill>
        <p:spPr>
          <a:xfrm>
            <a:off x="6269848" y="2499020"/>
            <a:ext cx="2494056" cy="1399234"/>
          </a:xfrm>
          <a:prstGeom prst="rect">
            <a:avLst/>
          </a:prstGeom>
          <a:ln w="38100">
            <a:solidFill>
              <a:srgbClr val="92D050"/>
            </a:solidFill>
          </a:ln>
        </p:spPr>
      </p:pic>
    </p:spTree>
    <p:extLst>
      <p:ext uri="{BB962C8B-B14F-4D97-AF65-F5344CB8AC3E}">
        <p14:creationId xmlns:p14="http://schemas.microsoft.com/office/powerpoint/2010/main" val="122332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70034"/>
            <a:ext cx="7772400" cy="560876"/>
          </a:xfrm>
        </p:spPr>
        <p:txBody>
          <a:bodyPr/>
          <a:lstStyle/>
          <a:p>
            <a:r>
              <a:rPr lang="en-US" dirty="0"/>
              <a:t>Elements of the Safety Plan: Physical Distancing </a:t>
            </a:r>
            <a:r>
              <a:rPr lang="en-US" sz="2000" dirty="0"/>
              <a:t>(cont’d)</a:t>
            </a:r>
          </a:p>
        </p:txBody>
      </p:sp>
      <p:sp>
        <p:nvSpPr>
          <p:cNvPr id="3" name="Content Placeholder 2"/>
          <p:cNvSpPr>
            <a:spLocks noGrp="1"/>
          </p:cNvSpPr>
          <p:nvPr>
            <p:ph idx="1"/>
          </p:nvPr>
        </p:nvSpPr>
        <p:spPr>
          <a:xfrm>
            <a:off x="368300" y="1030910"/>
            <a:ext cx="5847961" cy="5429525"/>
          </a:xfrm>
        </p:spPr>
        <p:txBody>
          <a:bodyPr/>
          <a:lstStyle/>
          <a:p>
            <a:pPr marL="285750" indent="-285750">
              <a:buFont typeface="Arial" panose="020B0604020202020204" pitchFamily="34" charset="0"/>
              <a:buChar char="•"/>
            </a:pPr>
            <a:r>
              <a:rPr lang="en-US" sz="2000" b="1" dirty="0">
                <a:solidFill>
                  <a:srgbClr val="C00000"/>
                </a:solidFill>
              </a:rPr>
              <a:t>Physical distancing protocols</a:t>
            </a:r>
            <a:endParaRPr lang="en-US" sz="1650" b="1" dirty="0"/>
          </a:p>
          <a:p>
            <a:pPr marL="457200" lvl="1" indent="-285750">
              <a:buFont typeface="Arial" panose="020B0604020202020204" pitchFamily="34" charset="0"/>
              <a:buChar char="•"/>
            </a:pPr>
            <a:r>
              <a:rPr lang="en-US" sz="1650" b="1" dirty="0"/>
              <a:t>“Six feet of separation” </a:t>
            </a:r>
            <a:r>
              <a:rPr lang="en-US" sz="1650" dirty="0"/>
              <a:t>rule, unless safety of the “core                                                                     activity" requires a shorter distance</a:t>
            </a:r>
          </a:p>
          <a:p>
            <a:pPr marL="754857" lvl="2" indent="-285750">
              <a:buFont typeface="Arial" panose="020B0604020202020204" pitchFamily="34" charset="0"/>
              <a:buChar char="•"/>
            </a:pPr>
            <a:r>
              <a:rPr lang="en-US" sz="1500" b="1" i="1" dirty="0"/>
              <a:t>If an employee/visitor comes within six feet of another                                                                        person, MUST wear face covering </a:t>
            </a:r>
          </a:p>
          <a:p>
            <a:pPr marL="754857" lvl="2" indent="-285750">
              <a:buFont typeface="Arial" panose="020B0604020202020204" pitchFamily="34" charset="0"/>
              <a:buChar char="•"/>
            </a:pPr>
            <a:r>
              <a:rPr lang="en-US" sz="1500" b="1" i="1" dirty="0"/>
              <a:t>Workers and visitors MUST wear face coverings in                                                                   common areas , e.g., elevators, lobbies, and when                                                                                   traveling around the office</a:t>
            </a:r>
          </a:p>
          <a:p>
            <a:pPr marL="754857" lvl="2" indent="-285750">
              <a:buFont typeface="Arial" panose="020B0604020202020204" pitchFamily="34" charset="0"/>
              <a:buChar char="•"/>
            </a:pPr>
            <a:endParaRPr lang="en-US" sz="1650" dirty="0"/>
          </a:p>
          <a:p>
            <a:pPr marL="457200" lvl="1" indent="-285750">
              <a:buFont typeface="Arial" panose="020B0604020202020204" pitchFamily="34" charset="0"/>
              <a:buChar char="•"/>
            </a:pPr>
            <a:r>
              <a:rPr lang="en-US" sz="1650" b="1" dirty="0">
                <a:solidFill>
                  <a:srgbClr val="7030A0"/>
                </a:solidFill>
              </a:rPr>
              <a:t>Redesign layout </a:t>
            </a:r>
            <a:r>
              <a:rPr lang="en-US" sz="1650" dirty="0">
                <a:solidFill>
                  <a:srgbClr val="7030A0"/>
                </a:solidFill>
              </a:rPr>
              <a:t>to create greater separation, if possible</a:t>
            </a:r>
          </a:p>
          <a:p>
            <a:pPr marL="754857" lvl="2" indent="-285750">
              <a:buFont typeface="Arial" panose="020B0604020202020204" pitchFamily="34" charset="0"/>
              <a:buChar char="•"/>
            </a:pPr>
            <a:r>
              <a:rPr lang="en-US" sz="1500" b="1" dirty="0">
                <a:solidFill>
                  <a:srgbClr val="7030A0"/>
                </a:solidFill>
              </a:rPr>
              <a:t>When distancing not feasible between workstations,                                                                 MUST provide and require use of face coverings or install                                                                      physical barriers (e.g. plastic shielding walls), per OSHA rules</a:t>
            </a:r>
            <a:r>
              <a:rPr lang="en-US" sz="1500" b="1" dirty="0"/>
              <a:t> </a:t>
            </a:r>
          </a:p>
          <a:p>
            <a:pPr marL="469107" lvl="2" indent="0">
              <a:buNone/>
            </a:pPr>
            <a:endParaRPr lang="en-US" sz="1500" dirty="0"/>
          </a:p>
          <a:p>
            <a:pPr marL="457200" lvl="1" indent="-285750">
              <a:buFont typeface="Arial" panose="020B0604020202020204" pitchFamily="34" charset="0"/>
              <a:buChar char="•"/>
            </a:pPr>
            <a:r>
              <a:rPr lang="en-US" sz="1650" dirty="0"/>
              <a:t>If shared workstations (e.g., “hot-desks”) unavoidable, must                                                                  be cleaned and disinfected between users                                                                                                                        </a:t>
            </a:r>
          </a:p>
          <a:p>
            <a:pPr marL="457200" lvl="1" indent="-285750">
              <a:buFont typeface="Arial" panose="020B0604020202020204" pitchFamily="34" charset="0"/>
              <a:buChar char="•"/>
            </a:pPr>
            <a:r>
              <a:rPr lang="en-US" sz="1650" b="1" dirty="0"/>
              <a:t>Post distancing markers/signs in common areas   </a:t>
            </a:r>
          </a:p>
          <a:p>
            <a:pPr marL="457200" lvl="1" indent="-285750">
              <a:buFont typeface="Arial" panose="020B0604020202020204" pitchFamily="34" charset="0"/>
              <a:buChar char="•"/>
            </a:pPr>
            <a:r>
              <a:rPr lang="en-US" sz="1650" b="1" dirty="0"/>
              <a:t>Close non-essential common areas</a:t>
            </a:r>
            <a:r>
              <a:rPr lang="en-US" sz="1650" dirty="0"/>
              <a:t> (e.g., gyms, pools, game rooms)</a:t>
            </a:r>
          </a:p>
          <a:p>
            <a:pPr marL="457200" lvl="1" indent="-285750">
              <a:buFont typeface="Arial" panose="020B0604020202020204" pitchFamily="34" charset="0"/>
              <a:buChar char="•"/>
            </a:pPr>
            <a:r>
              <a:rPr lang="en-US" sz="1650" dirty="0"/>
              <a:t>Designate areas for pickups and deliveries to minimize contact </a:t>
            </a:r>
          </a:p>
          <a:p>
            <a:pPr marL="457200" lvl="1" indent="-285750">
              <a:buFont typeface="Arial" panose="020B0604020202020204" pitchFamily="34" charset="0"/>
              <a:buChar char="•"/>
            </a:pPr>
            <a:endParaRPr lang="en-US" sz="1650" dirty="0"/>
          </a:p>
          <a:p>
            <a:pPr marL="457200" lvl="1" indent="-285750">
              <a:buFont typeface="Arial" panose="020B0604020202020204" pitchFamily="34" charset="0"/>
              <a:buChar char="•"/>
            </a:pPr>
            <a:endParaRPr lang="en-US" sz="1650" dirty="0"/>
          </a:p>
        </p:txBody>
      </p:sp>
      <p:pic>
        <p:nvPicPr>
          <p:cNvPr id="9" name="Picture 8"/>
          <p:cNvPicPr>
            <a:picLocks noChangeAspect="1"/>
          </p:cNvPicPr>
          <p:nvPr/>
        </p:nvPicPr>
        <p:blipFill>
          <a:blip r:embed="rId3"/>
          <a:stretch>
            <a:fillRect/>
          </a:stretch>
        </p:blipFill>
        <p:spPr>
          <a:xfrm>
            <a:off x="6635818" y="1755503"/>
            <a:ext cx="2139881" cy="3346994"/>
          </a:xfrm>
          <a:prstGeom prst="rect">
            <a:avLst/>
          </a:prstGeom>
        </p:spPr>
      </p:pic>
      <p:pic>
        <p:nvPicPr>
          <p:cNvPr id="10" name="Picture 9"/>
          <p:cNvPicPr>
            <a:picLocks noChangeAspect="1"/>
          </p:cNvPicPr>
          <p:nvPr/>
        </p:nvPicPr>
        <p:blipFill>
          <a:blip r:embed="rId4"/>
          <a:stretch>
            <a:fillRect/>
          </a:stretch>
        </p:blipFill>
        <p:spPr>
          <a:xfrm>
            <a:off x="6386689" y="2604540"/>
            <a:ext cx="2559438" cy="1342991"/>
          </a:xfrm>
          <a:prstGeom prst="rect">
            <a:avLst/>
          </a:prstGeom>
          <a:ln w="38100">
            <a:solidFill>
              <a:srgbClr val="92D050"/>
            </a:solidFill>
          </a:ln>
        </p:spPr>
      </p:pic>
    </p:spTree>
    <p:extLst>
      <p:ext uri="{BB962C8B-B14F-4D97-AF65-F5344CB8AC3E}">
        <p14:creationId xmlns:p14="http://schemas.microsoft.com/office/powerpoint/2010/main" val="276095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64927"/>
            <a:ext cx="7747000" cy="724147"/>
          </a:xfrm>
        </p:spPr>
        <p:txBody>
          <a:bodyPr/>
          <a:lstStyle/>
          <a:p>
            <a:r>
              <a:rPr lang="en-US" dirty="0"/>
              <a:t>“Best Practices:” Recommended Distancing Protocols (Not Mandatory)</a:t>
            </a:r>
            <a:br>
              <a:rPr lang="en-US" sz="2000" dirty="0">
                <a:solidFill>
                  <a:srgbClr val="FFC000"/>
                </a:solidFill>
                <a:effectLst>
                  <a:outerShdw blurRad="38100" dist="38100" dir="2700000" algn="tl">
                    <a:srgbClr val="000000">
                      <a:alpha val="43137"/>
                    </a:srgbClr>
                  </a:outerShdw>
                </a:effectLst>
              </a:rPr>
            </a:br>
            <a:br>
              <a:rPr lang="en-US" dirty="0"/>
            </a:br>
            <a:r>
              <a:rPr lang="en-US" dirty="0"/>
              <a:t> </a:t>
            </a:r>
          </a:p>
        </p:txBody>
      </p:sp>
      <p:sp>
        <p:nvSpPr>
          <p:cNvPr id="3" name="Content Placeholder 2"/>
          <p:cNvSpPr>
            <a:spLocks noGrp="1"/>
          </p:cNvSpPr>
          <p:nvPr>
            <p:ph idx="1"/>
          </p:nvPr>
        </p:nvSpPr>
        <p:spPr>
          <a:xfrm>
            <a:off x="368299" y="1647111"/>
            <a:ext cx="5351728" cy="4642177"/>
          </a:xfrm>
        </p:spPr>
        <p:txBody>
          <a:bodyPr/>
          <a:lstStyle/>
          <a:p>
            <a:pPr marL="285750" indent="-285750">
              <a:buFont typeface="Arial" panose="020B0604020202020204" pitchFamily="34" charset="0"/>
              <a:buChar char="•"/>
            </a:pPr>
            <a:r>
              <a:rPr lang="en-US" sz="1800" b="1" dirty="0">
                <a:solidFill>
                  <a:srgbClr val="C00000"/>
                </a:solidFill>
              </a:rPr>
              <a:t>Phase in reopening </a:t>
            </a:r>
            <a:r>
              <a:rPr lang="en-US" sz="1800" dirty="0"/>
              <a:t>– to work out glitches</a:t>
            </a:r>
          </a:p>
          <a:p>
            <a:pPr marL="285750" indent="-285750">
              <a:buFont typeface="Arial" panose="020B0604020202020204" pitchFamily="34" charset="0"/>
              <a:buChar char="•"/>
            </a:pPr>
            <a:r>
              <a:rPr lang="en-US" sz="1800" dirty="0"/>
              <a:t>Restrict onsite workforce to “necessary staff”</a:t>
            </a:r>
          </a:p>
          <a:p>
            <a:pPr marL="285750" indent="-285750">
              <a:buFont typeface="Arial" panose="020B0604020202020204" pitchFamily="34" charset="0"/>
              <a:buChar char="•"/>
            </a:pPr>
            <a:r>
              <a:rPr lang="en-US" sz="1800" dirty="0"/>
              <a:t>Stagger work schedules</a:t>
            </a:r>
          </a:p>
          <a:p>
            <a:pPr marL="285750" indent="-285750">
              <a:buFont typeface="Arial" panose="020B0604020202020204" pitchFamily="34" charset="0"/>
              <a:buChar char="•"/>
            </a:pPr>
            <a:r>
              <a:rPr lang="en-US" sz="1800" dirty="0"/>
              <a:t>Adjust work hours </a:t>
            </a:r>
          </a:p>
          <a:p>
            <a:pPr marL="285750" indent="-285750">
              <a:buFont typeface="Arial" panose="020B0604020202020204" pitchFamily="34" charset="0"/>
              <a:buChar char="•"/>
            </a:pPr>
            <a:r>
              <a:rPr lang="en-US" sz="1800" dirty="0"/>
              <a:t>Encourage WFH</a:t>
            </a:r>
          </a:p>
          <a:p>
            <a:pPr marL="285750" indent="-285750">
              <a:buFont typeface="Arial" panose="020B0604020202020204" pitchFamily="34" charset="0"/>
              <a:buChar char="•"/>
            </a:pPr>
            <a:r>
              <a:rPr lang="en-US" sz="1800" dirty="0"/>
              <a:t>Limit non-essential travel</a:t>
            </a:r>
          </a:p>
          <a:p>
            <a:pPr marL="285750" indent="-285750">
              <a:buFont typeface="Arial" panose="020B0604020202020204" pitchFamily="34" charset="0"/>
              <a:buChar char="•"/>
            </a:pPr>
            <a:r>
              <a:rPr lang="en-US" sz="1800" dirty="0"/>
              <a:t>Create separate entrances and exits</a:t>
            </a:r>
          </a:p>
          <a:p>
            <a:pPr marL="285750" indent="-285750">
              <a:buFont typeface="Arial" panose="020B0604020202020204" pitchFamily="34" charset="0"/>
              <a:buChar char="•"/>
            </a:pPr>
            <a:r>
              <a:rPr lang="en-US" sz="1800" dirty="0"/>
              <a:t>Create one-way halls</a:t>
            </a:r>
          </a:p>
          <a:p>
            <a:pPr marL="285750" indent="-285750">
              <a:buFont typeface="Arial" panose="020B0604020202020204" pitchFamily="34" charset="0"/>
              <a:buChar char="•"/>
            </a:pPr>
            <a:r>
              <a:rPr lang="en-US" sz="1800" dirty="0"/>
              <a:t>Require employees to stay near their workstation                                                                        as much as possible</a:t>
            </a:r>
          </a:p>
          <a:p>
            <a:pPr marL="285750" indent="-285750">
              <a:buFont typeface="Arial" panose="020B0604020202020204" pitchFamily="34" charset="0"/>
              <a:buChar char="•"/>
            </a:pPr>
            <a:r>
              <a:rPr lang="en-US" sz="1800" dirty="0"/>
              <a:t>Leverage technology, e.g., room sensors and real-time dashboards, to  assess use of space</a:t>
            </a:r>
          </a:p>
          <a:p>
            <a:pPr marL="285750" indent="-285750">
              <a:buFont typeface="Arial" panose="020B0604020202020204" pitchFamily="34" charset="0"/>
              <a:buChar char="•"/>
            </a:pPr>
            <a:r>
              <a:rPr lang="en-US" sz="1800" dirty="0"/>
              <a:t>Mark six feet distance circles around workstations and other common stationary work areas.</a:t>
            </a:r>
          </a:p>
          <a:p>
            <a:pPr marL="285750" indent="-285750">
              <a:buFont typeface="Arial" panose="020B0604020202020204" pitchFamily="34" charset="0"/>
              <a:buChar char="•"/>
            </a:pPr>
            <a:r>
              <a:rPr lang="en-US" sz="1800" dirty="0"/>
              <a:t>Prohibit non-essential visitors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pic>
        <p:nvPicPr>
          <p:cNvPr id="10" name="Picture 9"/>
          <p:cNvPicPr>
            <a:picLocks noChangeAspect="1"/>
          </p:cNvPicPr>
          <p:nvPr/>
        </p:nvPicPr>
        <p:blipFill>
          <a:blip r:embed="rId3"/>
          <a:stretch>
            <a:fillRect/>
          </a:stretch>
        </p:blipFill>
        <p:spPr>
          <a:xfrm>
            <a:off x="6124297" y="1647111"/>
            <a:ext cx="2681628" cy="4194342"/>
          </a:xfrm>
          <a:prstGeom prst="rect">
            <a:avLst/>
          </a:prstGeom>
        </p:spPr>
      </p:pic>
      <p:pic>
        <p:nvPicPr>
          <p:cNvPr id="11" name="Picture 10"/>
          <p:cNvPicPr>
            <a:picLocks noChangeAspect="1"/>
          </p:cNvPicPr>
          <p:nvPr/>
        </p:nvPicPr>
        <p:blipFill>
          <a:blip r:embed="rId4"/>
          <a:stretch>
            <a:fillRect/>
          </a:stretch>
        </p:blipFill>
        <p:spPr>
          <a:xfrm>
            <a:off x="6528567" y="2578720"/>
            <a:ext cx="1873088" cy="1873088"/>
          </a:xfrm>
          <a:prstGeom prst="rect">
            <a:avLst/>
          </a:prstGeom>
          <a:ln w="38100">
            <a:solidFill>
              <a:srgbClr val="92D050"/>
            </a:solidFill>
          </a:ln>
        </p:spPr>
      </p:pic>
    </p:spTree>
    <p:extLst>
      <p:ext uri="{BB962C8B-B14F-4D97-AF65-F5344CB8AC3E}">
        <p14:creationId xmlns:p14="http://schemas.microsoft.com/office/powerpoint/2010/main" val="120242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64927"/>
            <a:ext cx="7804150" cy="686089"/>
          </a:xfrm>
        </p:spPr>
        <p:txBody>
          <a:bodyPr/>
          <a:lstStyle/>
          <a:p>
            <a:r>
              <a:rPr lang="en-US" dirty="0"/>
              <a:t>Elements of the Safety Plan: WFH Best Practices </a:t>
            </a:r>
            <a:r>
              <a:rPr lang="en-US" dirty="0">
                <a:solidFill>
                  <a:schemeClr val="accent1"/>
                </a:solidFill>
                <a:effectLst>
                  <a:outerShdw blurRad="38100" dist="38100" dir="2700000" algn="tl">
                    <a:srgbClr val="000000">
                      <a:alpha val="43137"/>
                    </a:srgbClr>
                  </a:outerShdw>
                </a:effectLst>
              </a:rPr>
              <a:t>(Not Mandatory)</a:t>
            </a:r>
            <a:br>
              <a:rPr lang="en-US" dirty="0">
                <a:solidFill>
                  <a:schemeClr val="accent1"/>
                </a:solidFill>
              </a:rPr>
            </a:br>
            <a:r>
              <a:rPr lang="en-US" dirty="0"/>
              <a:t>  </a:t>
            </a:r>
          </a:p>
        </p:txBody>
      </p:sp>
      <p:sp>
        <p:nvSpPr>
          <p:cNvPr id="3" name="Content Placeholder 2"/>
          <p:cNvSpPr>
            <a:spLocks noGrp="1"/>
          </p:cNvSpPr>
          <p:nvPr>
            <p:ph idx="1"/>
          </p:nvPr>
        </p:nvSpPr>
        <p:spPr>
          <a:xfrm>
            <a:off x="368299" y="1427357"/>
            <a:ext cx="4738959" cy="4585590"/>
          </a:xfrm>
        </p:spPr>
        <p:txBody>
          <a:bodyPr/>
          <a:lstStyle/>
          <a:p>
            <a:pPr marL="285750" indent="-285750">
              <a:buFont typeface="Arial" panose="020B0604020202020204" pitchFamily="34" charset="0"/>
              <a:buChar char="•"/>
            </a:pPr>
            <a:r>
              <a:rPr lang="en-US" sz="1800" b="1" dirty="0">
                <a:solidFill>
                  <a:srgbClr val="C00000"/>
                </a:solidFill>
              </a:rPr>
              <a:t>Conduct regular employee surveys</a:t>
            </a:r>
          </a:p>
          <a:p>
            <a:pPr marL="457200" lvl="1" indent="-285750">
              <a:buFont typeface="Arial" panose="020B0604020202020204" pitchFamily="34" charset="0"/>
              <a:buChar char="•"/>
            </a:pPr>
            <a:r>
              <a:rPr lang="en-US" sz="1500" dirty="0"/>
              <a:t>Determine what practices are working and what can be improved</a:t>
            </a:r>
          </a:p>
          <a:p>
            <a:pPr marL="457200" lvl="1" indent="-285750">
              <a:buFont typeface="Arial" panose="020B0604020202020204" pitchFamily="34" charset="0"/>
              <a:buChar char="•"/>
            </a:pPr>
            <a:r>
              <a:rPr lang="en-US" sz="1500" dirty="0"/>
              <a:t>Take employee’s emotional temperature on WFH</a:t>
            </a:r>
          </a:p>
          <a:p>
            <a:pPr marL="457200" lvl="1"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800" dirty="0"/>
              <a:t>Provide guidance on enhancing remote work experience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Set boundaries, where appropriate, on start/stop times, breaks, etc.</a:t>
            </a:r>
          </a:p>
          <a:p>
            <a:pPr marL="0" indent="0">
              <a:buNone/>
            </a:pPr>
            <a:r>
              <a:rPr lang="en-US" sz="1800" b="1" dirty="0">
                <a:solidFill>
                  <a:srgbClr val="C00000"/>
                </a:solidFill>
              </a:rPr>
              <a:t>Also:</a:t>
            </a:r>
          </a:p>
          <a:p>
            <a:pPr marL="285750" indent="-285750">
              <a:buFont typeface="Arial" panose="020B0604020202020204" pitchFamily="34" charset="0"/>
              <a:buChar char="•"/>
            </a:pPr>
            <a:r>
              <a:rPr lang="en-US" sz="1800" dirty="0"/>
              <a:t>Ensure regular communications with teleworkers</a:t>
            </a:r>
          </a:p>
          <a:p>
            <a:pPr marL="457200" lvl="1" indent="-285750">
              <a:buFont typeface="Arial" panose="020B0604020202020204" pitchFamily="34" charset="0"/>
              <a:buChar char="•"/>
            </a:pPr>
            <a:r>
              <a:rPr lang="en-US" sz="1650" dirty="0"/>
              <a:t>Formal and informal, e.g., virtual “coffee break”</a:t>
            </a:r>
            <a:r>
              <a:rPr lang="en-US" sz="1800" dirty="0"/>
              <a:t> get-togethers</a:t>
            </a:r>
          </a:p>
          <a:p>
            <a:pPr marL="457200" lvl="1"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Keep on top of potential legal pitfalls (discussed later)</a:t>
            </a:r>
          </a:p>
        </p:txBody>
      </p:sp>
      <p:pic>
        <p:nvPicPr>
          <p:cNvPr id="6" name="Picture 5"/>
          <p:cNvPicPr>
            <a:picLocks noChangeAspect="1"/>
          </p:cNvPicPr>
          <p:nvPr/>
        </p:nvPicPr>
        <p:blipFill>
          <a:blip r:embed="rId3"/>
          <a:stretch>
            <a:fillRect/>
          </a:stretch>
        </p:blipFill>
        <p:spPr>
          <a:xfrm>
            <a:off x="5651431" y="1427356"/>
            <a:ext cx="3109373" cy="4861931"/>
          </a:xfrm>
          <a:prstGeom prst="rect">
            <a:avLst/>
          </a:prstGeom>
        </p:spPr>
      </p:pic>
      <p:pic>
        <p:nvPicPr>
          <p:cNvPr id="7" name="Picture 6"/>
          <p:cNvPicPr>
            <a:picLocks noChangeAspect="1"/>
          </p:cNvPicPr>
          <p:nvPr/>
        </p:nvPicPr>
        <p:blipFill>
          <a:blip r:embed="rId4"/>
          <a:stretch>
            <a:fillRect/>
          </a:stretch>
        </p:blipFill>
        <p:spPr>
          <a:xfrm>
            <a:off x="5831350" y="2830059"/>
            <a:ext cx="2749534" cy="1780186"/>
          </a:xfrm>
          <a:prstGeom prst="rect">
            <a:avLst/>
          </a:prstGeom>
        </p:spPr>
      </p:pic>
    </p:spTree>
    <p:extLst>
      <p:ext uri="{BB962C8B-B14F-4D97-AF65-F5344CB8AC3E}">
        <p14:creationId xmlns:p14="http://schemas.microsoft.com/office/powerpoint/2010/main" val="139117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64927"/>
            <a:ext cx="7708900" cy="762293"/>
          </a:xfrm>
        </p:spPr>
        <p:txBody>
          <a:bodyPr/>
          <a:lstStyle/>
          <a:p>
            <a:r>
              <a:rPr lang="en-US" dirty="0"/>
              <a:t>Elements of the Safety Plan: PPE and Hygiene </a:t>
            </a:r>
            <a:br>
              <a:rPr lang="en-US" sz="2000" dirty="0">
                <a:solidFill>
                  <a:srgbClr val="FFC000"/>
                </a:solidFill>
                <a:effectLst>
                  <a:outerShdw blurRad="38100" dist="38100" dir="2700000" algn="tl">
                    <a:srgbClr val="000000">
                      <a:alpha val="43137"/>
                    </a:srgbClr>
                  </a:outerShdw>
                </a:effectLst>
              </a:rPr>
            </a:br>
            <a:endParaRPr lang="en-US" sz="2000" dirty="0"/>
          </a:p>
        </p:txBody>
      </p:sp>
      <p:sp>
        <p:nvSpPr>
          <p:cNvPr id="3" name="Content Placeholder 2"/>
          <p:cNvSpPr>
            <a:spLocks noGrp="1"/>
          </p:cNvSpPr>
          <p:nvPr>
            <p:ph idx="1"/>
          </p:nvPr>
        </p:nvSpPr>
        <p:spPr>
          <a:xfrm>
            <a:off x="368300" y="1227221"/>
            <a:ext cx="5269820" cy="5128974"/>
          </a:xfrm>
        </p:spPr>
        <p:txBody>
          <a:bodyPr/>
          <a:lstStyle/>
          <a:p>
            <a:pPr marL="285750" indent="-285750">
              <a:buFont typeface="Arial" panose="020B0604020202020204" pitchFamily="34" charset="0"/>
              <a:buChar char="•"/>
            </a:pPr>
            <a:endParaRPr lang="en-US" sz="1800" b="1" dirty="0">
              <a:solidFill>
                <a:srgbClr val="C00000"/>
              </a:solidFill>
            </a:endParaRPr>
          </a:p>
          <a:p>
            <a:pPr marL="285750" indent="-285750">
              <a:buFont typeface="Arial" panose="020B0604020202020204" pitchFamily="34" charset="0"/>
              <a:buChar char="•"/>
            </a:pPr>
            <a:r>
              <a:rPr lang="en-US" sz="1800" b="1" dirty="0">
                <a:solidFill>
                  <a:srgbClr val="C00000"/>
                </a:solidFill>
              </a:rPr>
              <a:t>Provide PPE, including:</a:t>
            </a:r>
          </a:p>
          <a:p>
            <a:pPr marL="754857" lvl="2" indent="-285750">
              <a:buFont typeface="Arial" panose="020B0604020202020204" pitchFamily="34" charset="0"/>
              <a:buChar char="•"/>
            </a:pPr>
            <a:r>
              <a:rPr lang="en-US" sz="1600" dirty="0"/>
              <a:t>Appropriate face covering, free of charge </a:t>
            </a:r>
          </a:p>
          <a:p>
            <a:pPr marL="754857" lvl="2" indent="-285750">
              <a:buFont typeface="Arial" panose="020B0604020202020204" pitchFamily="34" charset="0"/>
              <a:buChar char="•"/>
            </a:pPr>
            <a:r>
              <a:rPr lang="en-US" sz="1600" dirty="0"/>
              <a:t>No sharing! Ever!!</a:t>
            </a:r>
          </a:p>
          <a:p>
            <a:pPr marL="754857" lvl="2" indent="-285750">
              <a:buFont typeface="Arial" panose="020B0604020202020204" pitchFamily="34" charset="0"/>
              <a:buChar char="•"/>
            </a:pPr>
            <a:r>
              <a:rPr lang="en-US" sz="1600" dirty="0"/>
              <a:t>Provide gloves, where appropriate</a:t>
            </a:r>
          </a:p>
          <a:p>
            <a:pPr marL="754857" lvl="2" indent="-285750">
              <a:buFont typeface="Arial" panose="020B0604020202020204" pitchFamily="34" charset="0"/>
              <a:buChar char="•"/>
            </a:pPr>
            <a:r>
              <a:rPr lang="en-US" sz="1600" dirty="0"/>
              <a:t>Applies to employees </a:t>
            </a:r>
            <a:r>
              <a:rPr lang="en-US" sz="1600" b="1" i="1" dirty="0"/>
              <a:t>and contractors</a:t>
            </a:r>
          </a:p>
          <a:p>
            <a:pPr marL="457200" lvl="1" indent="-285750">
              <a:buFont typeface="Arial" panose="020B0604020202020204" pitchFamily="34" charset="0"/>
              <a:buChar char="•"/>
            </a:pPr>
            <a:r>
              <a:rPr lang="en-US" sz="1600" b="1" dirty="0">
                <a:effectLst>
                  <a:outerShdw blurRad="38100" dist="38100" dir="2700000" algn="tl">
                    <a:srgbClr val="000000">
                      <a:alpha val="43137"/>
                    </a:srgbClr>
                  </a:outerShdw>
                </a:effectLst>
              </a:rPr>
              <a:t>Train employees </a:t>
            </a:r>
            <a:r>
              <a:rPr lang="en-US" sz="1600" dirty="0"/>
              <a:t>on donning, doffing, and caring for their PPE</a:t>
            </a:r>
          </a:p>
          <a:p>
            <a:pPr marL="0" indent="0">
              <a:buNone/>
            </a:pPr>
            <a:endParaRPr lang="en-US" sz="1800" b="1" dirty="0">
              <a:solidFill>
                <a:srgbClr val="C00000"/>
              </a:solidFill>
            </a:endParaRPr>
          </a:p>
          <a:p>
            <a:pPr marL="285750" indent="-285750">
              <a:buFont typeface="Arial" panose="020B0604020202020204" pitchFamily="34" charset="0"/>
              <a:buChar char="•"/>
            </a:pPr>
            <a:r>
              <a:rPr lang="en-US" sz="1800" b="1" dirty="0">
                <a:solidFill>
                  <a:srgbClr val="C00000"/>
                </a:solidFill>
              </a:rPr>
              <a:t>Hygiene and cleaning protocols</a:t>
            </a:r>
          </a:p>
          <a:p>
            <a:pPr marL="457200" lvl="1" indent="-285750">
              <a:buFont typeface="Arial" panose="020B0604020202020204" pitchFamily="34" charset="0"/>
              <a:buChar char="•"/>
            </a:pPr>
            <a:r>
              <a:rPr lang="en-US" sz="1600" dirty="0"/>
              <a:t>Provide handwashing stations and hand sanitizers</a:t>
            </a:r>
          </a:p>
          <a:p>
            <a:pPr marL="457200" lvl="1" indent="-285750">
              <a:buFont typeface="Arial" panose="020B0604020202020204" pitchFamily="34" charset="0"/>
              <a:buChar char="•"/>
            </a:pPr>
            <a:r>
              <a:rPr lang="en-US" sz="1600" dirty="0"/>
              <a:t>Conduct regular (e.g., daily) cleaning and disinfection of the facility (follow CDC &amp; OSHA guidance)</a:t>
            </a:r>
          </a:p>
          <a:p>
            <a:pPr marL="457200" lvl="1" indent="-285750">
              <a:buFont typeface="Arial" panose="020B0604020202020204" pitchFamily="34" charset="0"/>
              <a:buChar char="•"/>
            </a:pPr>
            <a:r>
              <a:rPr lang="en-US" sz="1600" b="1" dirty="0">
                <a:effectLst>
                  <a:outerShdw blurRad="38100" dist="38100" dir="2700000" algn="tl">
                    <a:srgbClr val="000000">
                      <a:alpha val="43137"/>
                    </a:srgbClr>
                  </a:outerShdw>
                </a:effectLst>
              </a:rPr>
              <a:t>Maintain a cleaning log</a:t>
            </a:r>
          </a:p>
          <a:p>
            <a:pPr marL="457200" lvl="1" indent="-285750">
              <a:buFont typeface="Arial" panose="020B0604020202020204" pitchFamily="34" charset="0"/>
              <a:buChar char="•"/>
            </a:pPr>
            <a:r>
              <a:rPr lang="en-US" sz="1600" dirty="0"/>
              <a:t>Limit sharing of equipment, tools, etc.</a:t>
            </a:r>
          </a:p>
          <a:p>
            <a:pPr marL="457200" lvl="1" indent="-285750">
              <a:buFont typeface="Arial" panose="020B0604020202020204" pitchFamily="34" charset="0"/>
              <a:buChar char="•"/>
            </a:pPr>
            <a:r>
              <a:rPr lang="en-US" sz="1600" dirty="0"/>
              <a:t>Prohibit shared food and beverages (e.g., no more buffet style meals); encourage bringing food from home</a:t>
            </a:r>
          </a:p>
          <a:p>
            <a:pPr marL="457200" lvl="1" indent="-285750">
              <a:buFont typeface="Arial" panose="020B0604020202020204" pitchFamily="34" charset="0"/>
              <a:buChar char="•"/>
            </a:pPr>
            <a:r>
              <a:rPr lang="en-US" sz="1600" dirty="0"/>
              <a:t>Consider touch-free amenities, such as trash-cans and hand-dryers</a:t>
            </a:r>
          </a:p>
          <a:p>
            <a:pPr marL="457200" lvl="1" indent="-285750">
              <a:buFont typeface="Arial" panose="020B0604020202020204" pitchFamily="34" charset="0"/>
              <a:buChar char="•"/>
            </a:pPr>
            <a:endParaRPr lang="en-US" sz="1650" dirty="0"/>
          </a:p>
          <a:p>
            <a:pPr marL="171450" lvl="1" indent="0">
              <a:buNone/>
            </a:pPr>
            <a:endParaRPr lang="en-US" sz="1650" dirty="0"/>
          </a:p>
          <a:p>
            <a:pPr marL="0" indent="0">
              <a:buNone/>
            </a:pPr>
            <a:endParaRPr lang="en-US" sz="1800" dirty="0"/>
          </a:p>
          <a:p>
            <a:pPr marL="285750" indent="-285750">
              <a:buFont typeface="Arial" panose="020B0604020202020204" pitchFamily="34" charset="0"/>
              <a:buChar char="•"/>
            </a:pPr>
            <a:endParaRPr lang="en-US" sz="1800" dirty="0"/>
          </a:p>
        </p:txBody>
      </p:sp>
      <p:pic>
        <p:nvPicPr>
          <p:cNvPr id="7" name="Picture 6"/>
          <p:cNvPicPr>
            <a:picLocks noChangeAspect="1"/>
          </p:cNvPicPr>
          <p:nvPr/>
        </p:nvPicPr>
        <p:blipFill>
          <a:blip r:embed="rId3"/>
          <a:stretch>
            <a:fillRect/>
          </a:stretch>
        </p:blipFill>
        <p:spPr>
          <a:xfrm>
            <a:off x="5894681" y="1231644"/>
            <a:ext cx="2888371" cy="4519452"/>
          </a:xfrm>
          <a:prstGeom prst="rect">
            <a:avLst/>
          </a:prstGeom>
        </p:spPr>
      </p:pic>
      <p:pic>
        <p:nvPicPr>
          <p:cNvPr id="8" name="Picture 7"/>
          <p:cNvPicPr>
            <a:picLocks noChangeAspect="1"/>
          </p:cNvPicPr>
          <p:nvPr/>
        </p:nvPicPr>
        <p:blipFill>
          <a:blip r:embed="rId4"/>
          <a:stretch>
            <a:fillRect/>
          </a:stretch>
        </p:blipFill>
        <p:spPr>
          <a:xfrm>
            <a:off x="6106729" y="2415136"/>
            <a:ext cx="2514200" cy="1603590"/>
          </a:xfrm>
          <a:prstGeom prst="rect">
            <a:avLst/>
          </a:prstGeom>
          <a:ln w="38100">
            <a:solidFill>
              <a:srgbClr val="92D050"/>
            </a:solidFill>
          </a:ln>
        </p:spPr>
      </p:pic>
    </p:spTree>
    <p:extLst>
      <p:ext uri="{BB962C8B-B14F-4D97-AF65-F5344CB8AC3E}">
        <p14:creationId xmlns:p14="http://schemas.microsoft.com/office/powerpoint/2010/main" val="306544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Dean L. Silverberg, Esq.</a:t>
            </a:r>
          </a:p>
        </p:txBody>
      </p:sp>
      <p:pic>
        <p:nvPicPr>
          <p:cNvPr id="7" name="Picture Placeholder 6"/>
          <p:cNvPicPr>
            <a:picLocks noGrp="1" noChangeAspect="1"/>
          </p:cNvPicPr>
          <p:nvPr>
            <p:ph type="pic" sz="quarter" idx="12"/>
          </p:nvPr>
        </p:nvPicPr>
        <p:blipFill>
          <a:blip r:embed="rId3"/>
          <a:srcRect t="508" b="508"/>
          <a:stretch>
            <a:fillRect/>
          </a:stretch>
        </p:blipFill>
        <p:spPr>
          <a:prstGeom prst="rect">
            <a:avLst/>
          </a:prstGeom>
        </p:spPr>
      </p:pic>
      <p:sp>
        <p:nvSpPr>
          <p:cNvPr id="4" name="Text Placeholder 3"/>
          <p:cNvSpPr>
            <a:spLocks noGrp="1"/>
          </p:cNvSpPr>
          <p:nvPr>
            <p:ph type="body" sz="quarter" idx="13"/>
          </p:nvPr>
        </p:nvSpPr>
        <p:spPr/>
        <p:txBody>
          <a:bodyPr/>
          <a:lstStyle/>
          <a:p>
            <a:r>
              <a:rPr lang="en-US" dirty="0"/>
              <a:t>Member of the Firm</a:t>
            </a:r>
          </a:p>
        </p:txBody>
      </p:sp>
      <p:sp>
        <p:nvSpPr>
          <p:cNvPr id="5" name="Text Placeholder 4"/>
          <p:cNvSpPr>
            <a:spLocks noGrp="1"/>
          </p:cNvSpPr>
          <p:nvPr>
            <p:ph type="body" sz="quarter" idx="15"/>
          </p:nvPr>
        </p:nvSpPr>
        <p:spPr/>
        <p:txBody>
          <a:bodyPr/>
          <a:lstStyle/>
          <a:p>
            <a:r>
              <a:rPr lang="en-US" dirty="0"/>
              <a:t>dsilverberg@ebglaw.com</a:t>
            </a:r>
          </a:p>
        </p:txBody>
      </p:sp>
      <p:sp>
        <p:nvSpPr>
          <p:cNvPr id="6" name="Text Placeholder 5"/>
          <p:cNvSpPr>
            <a:spLocks noGrp="1"/>
          </p:cNvSpPr>
          <p:nvPr>
            <p:ph type="body" sz="quarter" idx="16"/>
          </p:nvPr>
        </p:nvSpPr>
        <p:spPr/>
        <p:txBody>
          <a:bodyPr/>
          <a:lstStyle/>
          <a:p>
            <a:r>
              <a:rPr lang="en-US" dirty="0"/>
              <a:t>212-351-4642</a:t>
            </a:r>
          </a:p>
        </p:txBody>
      </p:sp>
    </p:spTree>
    <p:extLst>
      <p:ext uri="{BB962C8B-B14F-4D97-AF65-F5344CB8AC3E}">
        <p14:creationId xmlns:p14="http://schemas.microsoft.com/office/powerpoint/2010/main" val="63489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the Safety Plan</a:t>
            </a:r>
            <a:r>
              <a:rPr lang="en-US" dirty="0">
                <a:solidFill>
                  <a:schemeClr val="accent1"/>
                </a:solidFill>
              </a:rPr>
              <a:t>: Communications and Postings</a:t>
            </a:r>
            <a:endParaRPr lang="en-US" sz="2000" dirty="0"/>
          </a:p>
        </p:txBody>
      </p:sp>
      <p:sp>
        <p:nvSpPr>
          <p:cNvPr id="3" name="Content Placeholder 2"/>
          <p:cNvSpPr>
            <a:spLocks noGrp="1"/>
          </p:cNvSpPr>
          <p:nvPr>
            <p:ph idx="1"/>
          </p:nvPr>
        </p:nvSpPr>
        <p:spPr>
          <a:xfrm>
            <a:off x="368300" y="1030911"/>
            <a:ext cx="5266956" cy="5518746"/>
          </a:xfrm>
        </p:spPr>
        <p:txBody>
          <a:bodyPr/>
          <a:lstStyle/>
          <a:p>
            <a:pPr marL="285750" indent="-285750">
              <a:buFont typeface="Arial" panose="020B0604020202020204" pitchFamily="34" charset="0"/>
              <a:buChar char="•"/>
            </a:pPr>
            <a:r>
              <a:rPr lang="en-US" sz="2000" b="1" dirty="0">
                <a:solidFill>
                  <a:srgbClr val="C00000"/>
                </a:solidFill>
              </a:rPr>
              <a:t>Implement communication practices</a:t>
            </a:r>
          </a:p>
          <a:p>
            <a:pPr marL="457200" lvl="1" indent="-285750">
              <a:buFont typeface="Arial" panose="020B0604020202020204" pitchFamily="34" charset="0"/>
              <a:buChar char="•"/>
            </a:pPr>
            <a:r>
              <a:rPr lang="en-US" sz="1650" dirty="0"/>
              <a:t>Establish a communication plan for employees (including contractors), visitors, and clients</a:t>
            </a:r>
            <a:endParaRPr lang="en-US" sz="1800" dirty="0"/>
          </a:p>
          <a:p>
            <a:pPr marL="457200" lvl="1" indent="-285750">
              <a:buFont typeface="Arial" panose="020B0604020202020204" pitchFamily="34" charset="0"/>
              <a:buChar char="•"/>
            </a:pPr>
            <a:r>
              <a:rPr lang="en-US" sz="1650" dirty="0"/>
              <a:t>Post signage throughout office detailing safety plan and employees’ obligation to adhere to its mandates</a:t>
            </a:r>
          </a:p>
          <a:p>
            <a:pPr marL="754857" lvl="2" indent="-285750">
              <a:buFont typeface="Arial" panose="020B0604020202020204" pitchFamily="34" charset="0"/>
              <a:buChar char="•"/>
            </a:pPr>
            <a:r>
              <a:rPr lang="en-US" sz="1500" dirty="0"/>
              <a:t>Use </a:t>
            </a:r>
            <a:r>
              <a:rPr lang="en-US" sz="1500" dirty="0" err="1"/>
              <a:t>DOH</a:t>
            </a:r>
            <a:r>
              <a:rPr lang="en-US" sz="1500" dirty="0"/>
              <a:t> COVID-19 posters or create own</a:t>
            </a:r>
          </a:p>
          <a:p>
            <a:pPr marL="171450" lvl="1" indent="0">
              <a:buNone/>
            </a:pPr>
            <a:endParaRPr lang="en-US" sz="1650" dirty="0"/>
          </a:p>
          <a:p>
            <a:pPr marL="457200" lvl="1" indent="-285750">
              <a:buFont typeface="Arial" panose="020B0604020202020204" pitchFamily="34" charset="0"/>
              <a:buChar char="•"/>
            </a:pPr>
            <a:r>
              <a:rPr lang="en-US" sz="2000" b="1" dirty="0">
                <a:solidFill>
                  <a:srgbClr val="C00000"/>
                </a:solidFill>
              </a:rPr>
              <a:t>Signage should remind individuals to:</a:t>
            </a:r>
          </a:p>
          <a:p>
            <a:pPr marL="754857" lvl="2" indent="-285750">
              <a:buFont typeface="Arial" panose="020B0604020202020204" pitchFamily="34" charset="0"/>
              <a:buChar char="•"/>
            </a:pPr>
            <a:r>
              <a:rPr lang="en-US" sz="1650" dirty="0"/>
              <a:t>Cover their nose and mouth with a mask or cloth face-covering when six feet of social distance cannot be maintained</a:t>
            </a:r>
          </a:p>
          <a:p>
            <a:pPr marL="754857" lvl="2" indent="-285750">
              <a:buFont typeface="Arial" panose="020B0604020202020204" pitchFamily="34" charset="0"/>
              <a:buChar char="•"/>
            </a:pPr>
            <a:r>
              <a:rPr lang="en-US" sz="1800" dirty="0"/>
              <a:t>Properly store and, when necessary, discard PPE</a:t>
            </a:r>
          </a:p>
          <a:p>
            <a:pPr marL="754857" lvl="2" indent="-285750">
              <a:buFont typeface="Arial" panose="020B0604020202020204" pitchFamily="34" charset="0"/>
              <a:buChar char="•"/>
            </a:pPr>
            <a:r>
              <a:rPr lang="en-US" sz="1800" dirty="0"/>
              <a:t>Adhere to physical distancing protocols</a:t>
            </a:r>
          </a:p>
          <a:p>
            <a:pPr marL="754857" lvl="2" indent="-285750">
              <a:buFont typeface="Arial" panose="020B0604020202020204" pitchFamily="34" charset="0"/>
              <a:buChar char="•"/>
            </a:pPr>
            <a:r>
              <a:rPr lang="en-US" sz="1800" dirty="0"/>
              <a:t>Report symptoms of or exposure to COVID-19, and how they should do so</a:t>
            </a:r>
          </a:p>
          <a:p>
            <a:pPr marL="754857" lvl="2" indent="-285750">
              <a:buFont typeface="Arial" panose="020B0604020202020204" pitchFamily="34" charset="0"/>
              <a:buChar char="•"/>
            </a:pPr>
            <a:r>
              <a:rPr lang="en-US" sz="1800" dirty="0"/>
              <a:t>Follow hand hygiene and cleaning and disinfection guidelines</a:t>
            </a:r>
          </a:p>
          <a:p>
            <a:pPr marL="754857" lvl="2" indent="-285750">
              <a:buFont typeface="Arial" panose="020B0604020202020204" pitchFamily="34" charset="0"/>
              <a:buChar char="•"/>
            </a:pPr>
            <a:endParaRPr lang="en-US" sz="1800" dirty="0"/>
          </a:p>
          <a:p>
            <a:pPr marL="457200" lvl="1" indent="-285750">
              <a:buFont typeface="Arial" panose="020B0604020202020204" pitchFamily="34" charset="0"/>
              <a:buChar char="•"/>
            </a:pPr>
            <a:r>
              <a:rPr lang="en-US" sz="1950" dirty="0"/>
              <a:t>NYC posters are available at </a:t>
            </a:r>
            <a:r>
              <a:rPr lang="en-US" sz="1950" dirty="0">
                <a:hlinkClick r:id="rId3"/>
              </a:rPr>
              <a:t>https://www1.nyc.gov/site/doh/covid/covid-19-posters-and-flyers.page</a:t>
            </a:r>
            <a:endParaRPr lang="en-US" sz="1950" dirty="0"/>
          </a:p>
          <a:p>
            <a:pPr marL="457200" lvl="1" indent="-285750">
              <a:buFont typeface="Arial" panose="020B0604020202020204" pitchFamily="34" charset="0"/>
              <a:buChar char="•"/>
            </a:pPr>
            <a:endParaRPr lang="en-US" sz="1950" dirty="0"/>
          </a:p>
        </p:txBody>
      </p:sp>
      <p:pic>
        <p:nvPicPr>
          <p:cNvPr id="4" name="Picture 3"/>
          <p:cNvPicPr>
            <a:picLocks noChangeAspect="1"/>
          </p:cNvPicPr>
          <p:nvPr/>
        </p:nvPicPr>
        <p:blipFill>
          <a:blip r:embed="rId4"/>
          <a:stretch>
            <a:fillRect/>
          </a:stretch>
        </p:blipFill>
        <p:spPr>
          <a:xfrm>
            <a:off x="5554208" y="1030910"/>
            <a:ext cx="3380578" cy="5284830"/>
          </a:xfrm>
          <a:prstGeom prst="rect">
            <a:avLst/>
          </a:prstGeom>
        </p:spPr>
      </p:pic>
      <p:pic>
        <p:nvPicPr>
          <p:cNvPr id="6" name="Picture 5"/>
          <p:cNvPicPr>
            <a:picLocks noChangeAspect="1"/>
          </p:cNvPicPr>
          <p:nvPr/>
        </p:nvPicPr>
        <p:blipFill>
          <a:blip r:embed="rId5"/>
          <a:stretch>
            <a:fillRect/>
          </a:stretch>
        </p:blipFill>
        <p:spPr>
          <a:xfrm>
            <a:off x="6228694" y="2185980"/>
            <a:ext cx="1912006" cy="2963609"/>
          </a:xfrm>
          <a:prstGeom prst="rect">
            <a:avLst/>
          </a:prstGeom>
          <a:ln w="38100">
            <a:solidFill>
              <a:srgbClr val="92D050"/>
            </a:solidFill>
          </a:ln>
        </p:spPr>
      </p:pic>
    </p:spTree>
    <p:extLst>
      <p:ext uri="{BB962C8B-B14F-4D97-AF65-F5344CB8AC3E}">
        <p14:creationId xmlns:p14="http://schemas.microsoft.com/office/powerpoint/2010/main" val="362991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009652"/>
            <a:ext cx="4127737" cy="5411470"/>
          </a:xfrm>
        </p:spPr>
        <p:txBody>
          <a:bodyPr/>
          <a:lstStyle/>
          <a:p>
            <a:pPr>
              <a:spcBef>
                <a:spcPts val="0"/>
              </a:spcBef>
              <a:spcAft>
                <a:spcPts val="450"/>
              </a:spcAft>
            </a:pPr>
            <a:r>
              <a:rPr lang="en-US" dirty="0"/>
              <a:t>No hand shaking, hugging, etc.</a:t>
            </a:r>
          </a:p>
          <a:p>
            <a:pPr>
              <a:spcBef>
                <a:spcPts val="0"/>
              </a:spcBef>
              <a:spcAft>
                <a:spcPts val="450"/>
              </a:spcAft>
            </a:pPr>
            <a:endParaRPr lang="en-US" dirty="0"/>
          </a:p>
          <a:p>
            <a:pPr>
              <a:spcBef>
                <a:spcPts val="0"/>
              </a:spcBef>
              <a:spcAft>
                <a:spcPts val="450"/>
              </a:spcAft>
            </a:pPr>
            <a:r>
              <a:rPr lang="en-US" dirty="0"/>
              <a:t>No printing unless absolutely necessary (avoid use of community printers)</a:t>
            </a:r>
          </a:p>
          <a:p>
            <a:pPr>
              <a:spcBef>
                <a:spcPts val="0"/>
              </a:spcBef>
              <a:spcAft>
                <a:spcPts val="450"/>
              </a:spcAft>
            </a:pPr>
            <a:endParaRPr lang="en-US" dirty="0"/>
          </a:p>
          <a:p>
            <a:pPr>
              <a:spcBef>
                <a:spcPts val="0"/>
              </a:spcBef>
              <a:spcAft>
                <a:spcPts val="450"/>
              </a:spcAft>
            </a:pPr>
            <a:r>
              <a:rPr lang="en-US" dirty="0"/>
              <a:t>Use of disposable desk blotters (and any other kinds of disposable materials/equipment</a:t>
            </a:r>
          </a:p>
          <a:p>
            <a:pPr>
              <a:spcBef>
                <a:spcPts val="0"/>
              </a:spcBef>
              <a:spcAft>
                <a:spcPts val="450"/>
              </a:spcAft>
            </a:pPr>
            <a:endParaRPr lang="en-US" dirty="0"/>
          </a:p>
          <a:p>
            <a:pPr>
              <a:spcBef>
                <a:spcPts val="0"/>
              </a:spcBef>
              <a:spcAft>
                <a:spcPts val="450"/>
              </a:spcAft>
            </a:pPr>
            <a:r>
              <a:rPr lang="en-US" dirty="0"/>
              <a:t>No candy jars/bowls, leftovers in lunchroom</a:t>
            </a:r>
          </a:p>
          <a:p>
            <a:pPr>
              <a:spcBef>
                <a:spcPts val="0"/>
              </a:spcBef>
              <a:spcAft>
                <a:spcPts val="450"/>
              </a:spcAft>
            </a:pPr>
            <a:endParaRPr lang="en-US" dirty="0"/>
          </a:p>
          <a:p>
            <a:pPr>
              <a:spcBef>
                <a:spcPts val="0"/>
              </a:spcBef>
              <a:spcAft>
                <a:spcPts val="450"/>
              </a:spcAft>
            </a:pPr>
            <a:r>
              <a:rPr lang="en-US" b="1" dirty="0">
                <a:solidFill>
                  <a:srgbClr val="C00000"/>
                </a:solidFill>
              </a:rPr>
              <a:t>Encourage employees to be kind – this  is new and tough for everyone!</a:t>
            </a:r>
          </a:p>
          <a:p>
            <a:pPr lvl="1">
              <a:spcBef>
                <a:spcPts val="0"/>
              </a:spcBef>
              <a:spcAft>
                <a:spcPts val="450"/>
              </a:spcAft>
            </a:pPr>
            <a:r>
              <a:rPr lang="en-US" dirty="0"/>
              <a:t>If someone acts inappropriately, “gently” remind him/her of protocol or speak with HR</a:t>
            </a:r>
          </a:p>
          <a:p>
            <a:pPr lvl="1">
              <a:spcBef>
                <a:spcPts val="0"/>
              </a:spcBef>
              <a:spcAft>
                <a:spcPts val="450"/>
              </a:spcAft>
            </a:pPr>
            <a:r>
              <a:rPr lang="en-US" sz="1800" b="1" i="1" dirty="0">
                <a:solidFill>
                  <a:srgbClr val="7030A0"/>
                </a:solidFill>
              </a:rPr>
              <a:t>We’re all in this together!</a:t>
            </a:r>
          </a:p>
          <a:p>
            <a:pPr lvl="1">
              <a:spcBef>
                <a:spcPts val="0"/>
              </a:spcBef>
              <a:spcAft>
                <a:spcPts val="450"/>
              </a:spcAft>
            </a:pPr>
            <a:endParaRPr lang="en-US" dirty="0"/>
          </a:p>
          <a:p>
            <a:pPr marL="0" indent="0">
              <a:spcBef>
                <a:spcPts val="0"/>
              </a:spcBef>
              <a:spcAft>
                <a:spcPts val="450"/>
              </a:spcAft>
              <a:buNone/>
            </a:pPr>
            <a:endParaRPr lang="en-US" sz="1500" dirty="0"/>
          </a:p>
          <a:p>
            <a:pPr>
              <a:spcBef>
                <a:spcPts val="0"/>
              </a:spcBef>
              <a:spcAft>
                <a:spcPts val="450"/>
              </a:spcAft>
            </a:pPr>
            <a:endParaRPr lang="en-US" sz="1500" dirty="0"/>
          </a:p>
          <a:p>
            <a:pPr>
              <a:spcBef>
                <a:spcPts val="0"/>
              </a:spcBef>
              <a:spcAft>
                <a:spcPts val="450"/>
              </a:spcAft>
            </a:pPr>
            <a:endParaRPr lang="en-US" sz="1500" dirty="0"/>
          </a:p>
          <a:p>
            <a:pPr>
              <a:spcBef>
                <a:spcPts val="0"/>
              </a:spcBef>
              <a:spcAft>
                <a:spcPts val="450"/>
              </a:spcAft>
            </a:pPr>
            <a:endParaRPr lang="en-US" sz="1500" dirty="0"/>
          </a:p>
          <a:p>
            <a:pPr>
              <a:spcBef>
                <a:spcPts val="0"/>
              </a:spcBef>
              <a:spcAft>
                <a:spcPts val="450"/>
              </a:spcAft>
            </a:pPr>
            <a:endParaRPr lang="en-US" sz="1500" dirty="0"/>
          </a:p>
        </p:txBody>
      </p:sp>
      <p:sp>
        <p:nvSpPr>
          <p:cNvPr id="2" name="Title 1"/>
          <p:cNvSpPr>
            <a:spLocks noGrp="1"/>
          </p:cNvSpPr>
          <p:nvPr>
            <p:ph type="title"/>
          </p:nvPr>
        </p:nvSpPr>
        <p:spPr>
          <a:xfrm>
            <a:off x="152400" y="0"/>
            <a:ext cx="4591050" cy="1009651"/>
          </a:xfrm>
        </p:spPr>
        <p:txBody>
          <a:bodyPr>
            <a:normAutofit/>
          </a:bodyPr>
          <a:lstStyle/>
          <a:p>
            <a:pPr algn="l"/>
            <a:r>
              <a:rPr lang="en-US" dirty="0"/>
              <a:t>Encourage Proper Behavior</a:t>
            </a:r>
          </a:p>
        </p:txBody>
      </p:sp>
      <p:pic>
        <p:nvPicPr>
          <p:cNvPr id="5" name="Picture 4"/>
          <p:cNvPicPr>
            <a:picLocks noChangeAspect="1"/>
          </p:cNvPicPr>
          <p:nvPr/>
        </p:nvPicPr>
        <p:blipFill>
          <a:blip r:embed="rId3"/>
          <a:stretch>
            <a:fillRect/>
          </a:stretch>
        </p:blipFill>
        <p:spPr>
          <a:xfrm>
            <a:off x="5323691" y="1395731"/>
            <a:ext cx="3475261" cy="4339754"/>
          </a:xfrm>
          <a:prstGeom prst="rect">
            <a:avLst/>
          </a:prstGeom>
          <a:ln w="38100">
            <a:solidFill>
              <a:srgbClr val="002060"/>
            </a:solidFill>
          </a:ln>
        </p:spPr>
      </p:pic>
    </p:spTree>
    <p:extLst>
      <p:ext uri="{BB962C8B-B14F-4D97-AF65-F5344CB8AC3E}">
        <p14:creationId xmlns:p14="http://schemas.microsoft.com/office/powerpoint/2010/main" val="2047754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90500"/>
            <a:ext cx="7874000" cy="552450"/>
          </a:xfrm>
        </p:spPr>
        <p:txBody>
          <a:bodyPr/>
          <a:lstStyle/>
          <a:p>
            <a:r>
              <a:rPr lang="en-US" dirty="0"/>
              <a:t>Elements of the Safety Plan: The Screening Process</a:t>
            </a:r>
          </a:p>
        </p:txBody>
      </p:sp>
      <p:sp>
        <p:nvSpPr>
          <p:cNvPr id="3" name="Content Placeholder 2"/>
          <p:cNvSpPr>
            <a:spLocks noGrp="1"/>
          </p:cNvSpPr>
          <p:nvPr>
            <p:ph idx="1"/>
          </p:nvPr>
        </p:nvSpPr>
        <p:spPr>
          <a:xfrm>
            <a:off x="266700" y="742950"/>
            <a:ext cx="5780809" cy="6115050"/>
          </a:xfrm>
        </p:spPr>
        <p:txBody>
          <a:bodyPr/>
          <a:lstStyle/>
          <a:p>
            <a:pPr marL="285750" indent="-285750">
              <a:buFont typeface="Arial" panose="020B0604020202020204" pitchFamily="34" charset="0"/>
              <a:buChar char="•"/>
            </a:pPr>
            <a:r>
              <a:rPr lang="en-US" sz="1800" b="1" dirty="0">
                <a:solidFill>
                  <a:srgbClr val="C00000"/>
                </a:solidFill>
              </a:rPr>
              <a:t>Must conduct DAILY health screening assessment                              of all employees, contractors, and visitors</a:t>
            </a:r>
            <a:r>
              <a:rPr lang="en-US" sz="1800" dirty="0"/>
              <a:t> </a:t>
            </a:r>
          </a:p>
          <a:p>
            <a:pPr marL="457200" lvl="1" indent="-285750">
              <a:buFont typeface="Arial" panose="020B0604020202020204" pitchFamily="34" charset="0"/>
              <a:buChar char="•"/>
            </a:pPr>
            <a:r>
              <a:rPr lang="en-US" sz="1600" dirty="0"/>
              <a:t>E.g. questionnaire, temperature check </a:t>
            </a:r>
          </a:p>
          <a:p>
            <a:pPr marL="457200" lvl="1" indent="-285750">
              <a:buFont typeface="Arial" panose="020B0604020202020204" pitchFamily="34" charset="0"/>
              <a:buChar char="•"/>
            </a:pPr>
            <a:r>
              <a:rPr lang="en-US" sz="1600" dirty="0"/>
              <a:t>Before employees begin work and for “essential visitors” </a:t>
            </a:r>
          </a:p>
          <a:p>
            <a:pPr marL="457200" lvl="1" indent="-285750">
              <a:buFont typeface="Arial" panose="020B0604020202020204" pitchFamily="34" charset="0"/>
              <a:buChar char="•"/>
            </a:pPr>
            <a:r>
              <a:rPr lang="en-US" sz="1600" dirty="0"/>
              <a:t>May be done remotely (phone; electronic survey)</a:t>
            </a:r>
          </a:p>
          <a:p>
            <a:pPr marL="45720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800" b="1" dirty="0">
                <a:solidFill>
                  <a:srgbClr val="C00000"/>
                </a:solidFill>
              </a:rPr>
              <a:t>Create a COVID-19 screening process</a:t>
            </a:r>
          </a:p>
          <a:p>
            <a:pPr marL="457200" lvl="1" indent="-285750">
              <a:buFont typeface="Arial" panose="020B0604020202020204" pitchFamily="34" charset="0"/>
              <a:buChar char="•"/>
            </a:pPr>
            <a:r>
              <a:rPr lang="en-US" sz="1650" b="1" dirty="0">
                <a:effectLst>
                  <a:outerShdw blurRad="38100" dist="38100" dir="2700000" algn="tl">
                    <a:srgbClr val="000000">
                      <a:alpha val="43137"/>
                    </a:srgbClr>
                  </a:outerShdw>
                </a:effectLst>
              </a:rPr>
              <a:t> Questionnaire: Has individual in past 14 days:</a:t>
            </a:r>
          </a:p>
          <a:p>
            <a:pPr marL="754857" lvl="2" indent="-285750">
              <a:buFont typeface="Arial" panose="020B0604020202020204" pitchFamily="34" charset="0"/>
              <a:buChar char="•"/>
            </a:pPr>
            <a:r>
              <a:rPr lang="en-US" sz="1450" dirty="0"/>
              <a:t>Knowingly been in close contact with COVID-19 positive                                                                     person or symptomatic individual?</a:t>
            </a:r>
          </a:p>
          <a:p>
            <a:pPr marL="754857" lvl="2" indent="-285750">
              <a:buFont typeface="Arial" panose="020B0604020202020204" pitchFamily="34" charset="0"/>
              <a:buChar char="•"/>
            </a:pPr>
            <a:r>
              <a:rPr lang="en-US" sz="1450" dirty="0"/>
              <a:t>Tested positive for COVID-19?</a:t>
            </a:r>
          </a:p>
          <a:p>
            <a:pPr marL="754857" lvl="2" indent="-285750">
              <a:buFont typeface="Arial" panose="020B0604020202020204" pitchFamily="34" charset="0"/>
              <a:buChar char="•"/>
            </a:pPr>
            <a:r>
              <a:rPr lang="en-US" sz="1450" dirty="0"/>
              <a:t>Has had any symptoms of COVID-19?</a:t>
            </a:r>
          </a:p>
          <a:p>
            <a:pPr marL="457200" lvl="1" indent="-285750">
              <a:buFont typeface="Arial" panose="020B0604020202020204" pitchFamily="34" charset="0"/>
              <a:buChar char="•"/>
            </a:pPr>
            <a:r>
              <a:rPr lang="en-US" sz="1600" dirty="0"/>
              <a:t>May conduct daily temperature checks consistent with law</a:t>
            </a:r>
          </a:p>
          <a:p>
            <a:pPr marL="457200" lvl="1" indent="-285750">
              <a:buFont typeface="Arial" panose="020B0604020202020204" pitchFamily="34" charset="0"/>
              <a:buChar char="•"/>
            </a:pPr>
            <a:r>
              <a:rPr lang="en-US" sz="1600" dirty="0"/>
              <a:t>Review and </a:t>
            </a:r>
            <a:r>
              <a:rPr lang="en-US" sz="1600" b="1" u="sng" dirty="0"/>
              <a:t>document</a:t>
            </a:r>
            <a:r>
              <a:rPr lang="en-US" sz="1600" dirty="0"/>
              <a:t> all employee and visitor responses </a:t>
            </a:r>
          </a:p>
          <a:p>
            <a:pPr marL="457200" lvl="1" indent="-285750">
              <a:buFont typeface="Arial" panose="020B0604020202020204" pitchFamily="34" charset="0"/>
              <a:buChar char="•"/>
            </a:pPr>
            <a:r>
              <a:rPr lang="en-US" sz="1600" b="1" dirty="0">
                <a:effectLst>
                  <a:outerShdw blurRad="38100" dist="38100" dir="2700000" algn="tl">
                    <a:srgbClr val="000000">
                      <a:alpha val="43137"/>
                    </a:srgbClr>
                  </a:outerShdw>
                </a:effectLst>
              </a:rPr>
              <a:t>BUT: Prohibited from “keeping records of employee health data (e.g. temperature data)” </a:t>
            </a:r>
            <a:r>
              <a:rPr lang="en-US" sz="1600" b="1" dirty="0"/>
              <a:t>(Conflict?)</a:t>
            </a:r>
          </a:p>
          <a:p>
            <a:pPr marL="457200" lvl="1" indent="-285750">
              <a:buFont typeface="Arial" panose="020B0604020202020204" pitchFamily="34" charset="0"/>
              <a:buChar char="•"/>
            </a:pPr>
            <a:endParaRPr lang="en-US" sz="1800" b="1" dirty="0">
              <a:solidFill>
                <a:srgbClr val="C00000"/>
              </a:solidFill>
            </a:endParaRPr>
          </a:p>
          <a:p>
            <a:pPr marL="285750" indent="-285750">
              <a:buFont typeface="Arial" panose="020B0604020202020204" pitchFamily="34" charset="0"/>
              <a:buChar char="•"/>
            </a:pPr>
            <a:r>
              <a:rPr lang="en-US" sz="1600" b="1" dirty="0"/>
              <a:t>Require employees to immediately disclose if/when experience symptoms </a:t>
            </a:r>
          </a:p>
          <a:p>
            <a:pPr marL="457200" lvl="1" indent="-285750">
              <a:buFont typeface="Arial" panose="020B0604020202020204" pitchFamily="34" charset="0"/>
              <a:buChar char="•"/>
            </a:pPr>
            <a:r>
              <a:rPr lang="en-US" sz="1450" b="1" dirty="0"/>
              <a:t>Get a contact name from employee</a:t>
            </a:r>
          </a:p>
          <a:p>
            <a:pPr marL="457200" lvl="1" indent="-285750">
              <a:buFont typeface="Arial" panose="020B0604020202020204" pitchFamily="34" charset="0"/>
              <a:buChar char="•"/>
            </a:pPr>
            <a:r>
              <a:rPr lang="en-US" sz="1450" b="1" dirty="0"/>
              <a:t>Designate a company contact for employees</a:t>
            </a:r>
            <a:endParaRPr lang="en-US" sz="1450" dirty="0"/>
          </a:p>
          <a:p>
            <a:pPr marL="285750" indent="-285750">
              <a:buFont typeface="Arial" panose="020B0604020202020204" pitchFamily="34" charset="0"/>
              <a:buChar char="•"/>
            </a:pPr>
            <a:endParaRPr lang="en-US" sz="1600" dirty="0"/>
          </a:p>
          <a:p>
            <a:pPr marL="0" indent="0">
              <a:buNone/>
            </a:pPr>
            <a:endParaRPr lang="en-US" sz="1950" b="1" dirty="0">
              <a:effectLst>
                <a:outerShdw blurRad="38100" dist="38100" dir="2700000" algn="tl">
                  <a:srgbClr val="000000">
                    <a:alpha val="43137"/>
                  </a:srgbClr>
                </a:outerShdw>
              </a:effectLst>
            </a:endParaRPr>
          </a:p>
          <a:p>
            <a:pPr marL="0" indent="0">
              <a:buNone/>
            </a:pPr>
            <a:endParaRPr lang="en-US" sz="1950" dirty="0"/>
          </a:p>
          <a:p>
            <a:pPr marL="0" indent="0">
              <a:buNone/>
            </a:pPr>
            <a:endParaRPr lang="en-US" sz="1800" dirty="0"/>
          </a:p>
        </p:txBody>
      </p:sp>
      <p:pic>
        <p:nvPicPr>
          <p:cNvPr id="5" name="Picture 4"/>
          <p:cNvPicPr>
            <a:picLocks noChangeAspect="1"/>
          </p:cNvPicPr>
          <p:nvPr/>
        </p:nvPicPr>
        <p:blipFill>
          <a:blip r:embed="rId3"/>
          <a:stretch>
            <a:fillRect/>
          </a:stretch>
        </p:blipFill>
        <p:spPr>
          <a:xfrm>
            <a:off x="5561367" y="742950"/>
            <a:ext cx="3582633" cy="5600700"/>
          </a:xfrm>
          <a:prstGeom prst="rect">
            <a:avLst/>
          </a:prstGeom>
        </p:spPr>
      </p:pic>
      <p:pic>
        <p:nvPicPr>
          <p:cNvPr id="7" name="Picture 6"/>
          <p:cNvPicPr>
            <a:picLocks noChangeAspect="1"/>
          </p:cNvPicPr>
          <p:nvPr/>
        </p:nvPicPr>
        <p:blipFill>
          <a:blip r:embed="rId4"/>
          <a:stretch>
            <a:fillRect/>
          </a:stretch>
        </p:blipFill>
        <p:spPr>
          <a:xfrm>
            <a:off x="6259755" y="2128596"/>
            <a:ext cx="2185856" cy="2829408"/>
          </a:xfrm>
          <a:prstGeom prst="rect">
            <a:avLst/>
          </a:prstGeom>
          <a:ln w="38100">
            <a:solidFill>
              <a:srgbClr val="92D050"/>
            </a:solidFill>
          </a:ln>
        </p:spPr>
      </p:pic>
    </p:spTree>
    <p:extLst>
      <p:ext uri="{BB962C8B-B14F-4D97-AF65-F5344CB8AC3E}">
        <p14:creationId xmlns:p14="http://schemas.microsoft.com/office/powerpoint/2010/main" val="295331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Updates COVID-19 Symptoms List</a:t>
            </a:r>
          </a:p>
        </p:txBody>
      </p:sp>
      <p:sp>
        <p:nvSpPr>
          <p:cNvPr id="3" name="Content Placeholder 2"/>
          <p:cNvSpPr>
            <a:spLocks noGrp="1"/>
          </p:cNvSpPr>
          <p:nvPr>
            <p:ph idx="1"/>
          </p:nvPr>
        </p:nvSpPr>
        <p:spPr>
          <a:xfrm>
            <a:off x="368300" y="1447800"/>
            <a:ext cx="4679950" cy="4841033"/>
          </a:xfrm>
        </p:spPr>
        <p:txBody>
          <a:bodyPr/>
          <a:lstStyle/>
          <a:p>
            <a:pPr marL="0" indent="0">
              <a:buNone/>
            </a:pPr>
            <a:r>
              <a:rPr lang="en-US" sz="1800" b="1" i="1" dirty="0">
                <a:solidFill>
                  <a:srgbClr val="7030A0"/>
                </a:solidFill>
              </a:rPr>
              <a:t>The CDC recently added gastrointestinal symptoms</a:t>
            </a:r>
          </a:p>
          <a:p>
            <a:pPr marL="285750" indent="-285750">
              <a:buFont typeface="Arial" panose="020B0604020202020204" pitchFamily="34" charset="0"/>
              <a:buChar char="•"/>
            </a:pPr>
            <a:r>
              <a:rPr lang="en-US" sz="1600" b="1" dirty="0">
                <a:solidFill>
                  <a:srgbClr val="C00000"/>
                </a:solidFill>
              </a:rPr>
              <a:t>The list of symptoms as of May 27, 2020, includes                     the following:</a:t>
            </a:r>
          </a:p>
          <a:p>
            <a:pPr marL="457200" lvl="1" indent="-285750">
              <a:buFont typeface="Arial" panose="020B0604020202020204" pitchFamily="34" charset="0"/>
              <a:buChar char="•"/>
            </a:pPr>
            <a:r>
              <a:rPr lang="en-US" sz="1600" dirty="0"/>
              <a:t>Fever or chills</a:t>
            </a:r>
          </a:p>
          <a:p>
            <a:pPr marL="457200" lvl="1" indent="-285750">
              <a:buFont typeface="Arial" panose="020B0604020202020204" pitchFamily="34" charset="0"/>
              <a:buChar char="•"/>
            </a:pPr>
            <a:r>
              <a:rPr lang="en-US" sz="1600" dirty="0"/>
              <a:t>Cough</a:t>
            </a:r>
          </a:p>
          <a:p>
            <a:pPr marL="457200" lvl="1" indent="-285750">
              <a:buFont typeface="Arial" panose="020B0604020202020204" pitchFamily="34" charset="0"/>
              <a:buChar char="•"/>
            </a:pPr>
            <a:r>
              <a:rPr lang="en-US" sz="1600" dirty="0"/>
              <a:t>Shortness of breath or difficulty breathing</a:t>
            </a:r>
          </a:p>
          <a:p>
            <a:pPr marL="457200" lvl="1" indent="-285750">
              <a:buFont typeface="Arial" panose="020B0604020202020204" pitchFamily="34" charset="0"/>
              <a:buChar char="•"/>
            </a:pPr>
            <a:r>
              <a:rPr lang="en-US" sz="1600" dirty="0"/>
              <a:t>Fatigue</a:t>
            </a:r>
          </a:p>
          <a:p>
            <a:pPr marL="457200" lvl="1" indent="-285750">
              <a:buFont typeface="Arial" panose="020B0604020202020204" pitchFamily="34" charset="0"/>
              <a:buChar char="•"/>
            </a:pPr>
            <a:r>
              <a:rPr lang="en-US" sz="1600" dirty="0"/>
              <a:t>Muscle or body aches</a:t>
            </a:r>
          </a:p>
          <a:p>
            <a:pPr marL="457200" lvl="1" indent="-285750">
              <a:buFont typeface="Arial" panose="020B0604020202020204" pitchFamily="34" charset="0"/>
              <a:buChar char="•"/>
            </a:pPr>
            <a:r>
              <a:rPr lang="en-US" sz="1600" dirty="0"/>
              <a:t>Headache</a:t>
            </a:r>
          </a:p>
          <a:p>
            <a:pPr marL="457200" lvl="1" indent="-285750">
              <a:buFont typeface="Arial" panose="020B0604020202020204" pitchFamily="34" charset="0"/>
              <a:buChar char="•"/>
            </a:pPr>
            <a:r>
              <a:rPr lang="en-US" sz="1600" dirty="0"/>
              <a:t>New loss of taste or smell</a:t>
            </a:r>
          </a:p>
          <a:p>
            <a:pPr marL="457200" lvl="1" indent="-285750">
              <a:buFont typeface="Arial" panose="020B0604020202020204" pitchFamily="34" charset="0"/>
              <a:buChar char="•"/>
            </a:pPr>
            <a:r>
              <a:rPr lang="en-US" sz="1600" dirty="0"/>
              <a:t>Sore throat</a:t>
            </a:r>
          </a:p>
          <a:p>
            <a:pPr marL="457200" lvl="1" indent="-285750">
              <a:buFont typeface="Arial" panose="020B0604020202020204" pitchFamily="34" charset="0"/>
              <a:buChar char="•"/>
            </a:pPr>
            <a:r>
              <a:rPr lang="en-US" sz="1600" dirty="0"/>
              <a:t>Congestion or runny nose (new symptom)</a:t>
            </a:r>
          </a:p>
          <a:p>
            <a:pPr marL="457200" lvl="1" indent="-285750">
              <a:buFont typeface="Arial" panose="020B0604020202020204" pitchFamily="34" charset="0"/>
              <a:buChar char="•"/>
            </a:pPr>
            <a:r>
              <a:rPr lang="en-US" sz="1600" dirty="0"/>
              <a:t>Nausea or vomiting (new symptom)</a:t>
            </a:r>
          </a:p>
          <a:p>
            <a:pPr marL="457200" lvl="1" indent="-285750">
              <a:buFont typeface="Arial" panose="020B0604020202020204" pitchFamily="34" charset="0"/>
              <a:buChar char="•"/>
            </a:pPr>
            <a:r>
              <a:rPr lang="en-US" sz="1600" dirty="0"/>
              <a:t>Diarrhea (new symptom)</a:t>
            </a:r>
          </a:p>
          <a:p>
            <a:pPr marL="0" indent="0">
              <a:buNone/>
            </a:pPr>
            <a:endParaRPr lang="en-US" dirty="0"/>
          </a:p>
          <a:p>
            <a:pPr marL="0" indent="0">
              <a:buNone/>
            </a:pPr>
            <a:r>
              <a:rPr lang="en-US" sz="1600" b="1" dirty="0">
                <a:solidFill>
                  <a:srgbClr val="C00000"/>
                </a:solidFill>
              </a:rPr>
              <a:t>CDC: Other symptoms possible; list may be updated</a:t>
            </a:r>
          </a:p>
        </p:txBody>
      </p:sp>
      <p:pic>
        <p:nvPicPr>
          <p:cNvPr id="4" name="Picture 3"/>
          <p:cNvPicPr>
            <a:picLocks noChangeAspect="1"/>
          </p:cNvPicPr>
          <p:nvPr/>
        </p:nvPicPr>
        <p:blipFill>
          <a:blip r:embed="rId2"/>
          <a:stretch>
            <a:fillRect/>
          </a:stretch>
        </p:blipFill>
        <p:spPr>
          <a:xfrm>
            <a:off x="5509340" y="1899653"/>
            <a:ext cx="3041778" cy="3937326"/>
          </a:xfrm>
          <a:prstGeom prst="rect">
            <a:avLst/>
          </a:prstGeom>
          <a:ln w="38100">
            <a:solidFill>
              <a:srgbClr val="92D050"/>
            </a:solidFill>
          </a:ln>
        </p:spPr>
      </p:pic>
    </p:spTree>
    <p:extLst>
      <p:ext uri="{BB962C8B-B14F-4D97-AF65-F5344CB8AC3E}">
        <p14:creationId xmlns:p14="http://schemas.microsoft.com/office/powerpoint/2010/main" val="369247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the Safety Plan: Protocols Based on Screening Results</a:t>
            </a:r>
          </a:p>
        </p:txBody>
      </p:sp>
      <p:sp>
        <p:nvSpPr>
          <p:cNvPr id="3" name="Content Placeholder 2"/>
          <p:cNvSpPr>
            <a:spLocks noGrp="1"/>
          </p:cNvSpPr>
          <p:nvPr>
            <p:ph idx="1"/>
          </p:nvPr>
        </p:nvSpPr>
        <p:spPr>
          <a:xfrm>
            <a:off x="368300" y="1403497"/>
            <a:ext cx="5300980" cy="4997303"/>
          </a:xfrm>
        </p:spPr>
        <p:txBody>
          <a:bodyPr/>
          <a:lstStyle/>
          <a:p>
            <a:pPr marL="285750" indent="-285750">
              <a:buFont typeface="Arial" panose="020B0604020202020204" pitchFamily="34" charset="0"/>
              <a:buChar char="•"/>
            </a:pPr>
            <a:r>
              <a:rPr lang="en-US" sz="1800" b="1" dirty="0">
                <a:solidFill>
                  <a:srgbClr val="C00000"/>
                </a:solidFill>
              </a:rPr>
              <a:t>Sick employees should stay home or return home</a:t>
            </a:r>
          </a:p>
          <a:p>
            <a:pPr marL="457200" lvl="1" indent="-285750">
              <a:buFont typeface="Arial" panose="020B0604020202020204" pitchFamily="34" charset="0"/>
              <a:buChar char="•"/>
            </a:pPr>
            <a:r>
              <a:rPr lang="en-US" sz="1400" dirty="0"/>
              <a:t>if they become ill at work, conduct screening assessment</a:t>
            </a:r>
          </a:p>
          <a:p>
            <a:pPr marL="285750" indent="-285750">
              <a:buFont typeface="Arial" panose="020B0604020202020204" pitchFamily="34" charset="0"/>
              <a:buChar char="•"/>
            </a:pPr>
            <a:r>
              <a:rPr lang="en-US" sz="1600" b="1" dirty="0"/>
              <a:t>If a person has COVID-19 symptoms AND EITHER tests positive OR did not receive a test:</a:t>
            </a:r>
          </a:p>
          <a:p>
            <a:pPr marL="457200" lvl="1" indent="-285750">
              <a:buFont typeface="Arial" panose="020B0604020202020204" pitchFamily="34" charset="0"/>
              <a:buChar char="•"/>
            </a:pPr>
            <a:r>
              <a:rPr lang="en-US" sz="1400" dirty="0"/>
              <a:t>14 days of self-quarantine (and get tested)</a:t>
            </a:r>
          </a:p>
          <a:p>
            <a:pPr marL="285750" indent="-285750">
              <a:buFont typeface="Arial" panose="020B0604020202020204" pitchFamily="34" charset="0"/>
              <a:buChar char="•"/>
            </a:pPr>
            <a:r>
              <a:rPr lang="en-US" sz="1600" b="1" dirty="0"/>
              <a:t>If does NOT have COVID-19 symptoms BUT tests positive:</a:t>
            </a:r>
          </a:p>
          <a:p>
            <a:pPr marL="457200" lvl="1" indent="-285750">
              <a:buFont typeface="Arial" panose="020B0604020202020204" pitchFamily="34" charset="0"/>
              <a:buChar char="•"/>
            </a:pPr>
            <a:r>
              <a:rPr lang="en-US" sz="1400" dirty="0"/>
              <a:t>14 days of self-quarantine</a:t>
            </a:r>
          </a:p>
          <a:p>
            <a:pPr marL="285750" indent="-285750">
              <a:buFont typeface="Arial" panose="020B0604020202020204" pitchFamily="34" charset="0"/>
              <a:buChar char="•"/>
            </a:pPr>
            <a:r>
              <a:rPr lang="en-US" sz="1600" b="1" dirty="0"/>
              <a:t>If had close contact with a COVID-19 positive person AND is symptomatic</a:t>
            </a:r>
            <a:r>
              <a:rPr lang="en-US" sz="1600" dirty="0"/>
              <a:t>:</a:t>
            </a:r>
          </a:p>
          <a:p>
            <a:pPr marL="457200" lvl="1" indent="-285750">
              <a:buFont typeface="Arial" panose="020B0604020202020204" pitchFamily="34" charset="0"/>
              <a:buChar char="•"/>
            </a:pPr>
            <a:r>
              <a:rPr lang="en-US" sz="1400" dirty="0"/>
              <a:t>14 days of self-quarantine (consult doctor/get tested)</a:t>
            </a:r>
          </a:p>
          <a:p>
            <a:pPr marL="285750" indent="-285750">
              <a:buFont typeface="Arial" panose="020B0604020202020204" pitchFamily="34" charset="0"/>
              <a:buChar char="•"/>
            </a:pPr>
            <a:r>
              <a:rPr lang="en-US" sz="1600" b="1" dirty="0"/>
              <a:t>If had close contact with a COVID-19 person AND is NOT symptomatic:</a:t>
            </a:r>
          </a:p>
          <a:p>
            <a:pPr marL="457200" lvl="1" indent="-285750">
              <a:buFont typeface="Arial" panose="020B0604020202020204" pitchFamily="34" charset="0"/>
              <a:buChar char="•"/>
            </a:pPr>
            <a:r>
              <a:rPr lang="en-US" sz="1400" dirty="0"/>
              <a:t>14 days of self-quarantine (limited exception for “critical” workers, i.e., workers critical to the operation or safety of the office)</a:t>
            </a:r>
          </a:p>
          <a:p>
            <a:pPr marL="285750" indent="-285750">
              <a:buFont typeface="Arial" panose="020B0604020202020204" pitchFamily="34" charset="0"/>
              <a:buChar char="•"/>
            </a:pPr>
            <a:r>
              <a:rPr lang="en-US" sz="1550" b="1" dirty="0">
                <a:solidFill>
                  <a:srgbClr val="C00000"/>
                </a:solidFill>
              </a:rPr>
              <a:t>Develop a plan for cleaning and disinfection in the event an employee tests positive for COVID-19</a:t>
            </a:r>
          </a:p>
        </p:txBody>
      </p:sp>
      <p:pic>
        <p:nvPicPr>
          <p:cNvPr id="4" name="Picture 3"/>
          <p:cNvPicPr>
            <a:picLocks noChangeAspect="1"/>
          </p:cNvPicPr>
          <p:nvPr/>
        </p:nvPicPr>
        <p:blipFill>
          <a:blip r:embed="rId3"/>
          <a:stretch>
            <a:fillRect/>
          </a:stretch>
        </p:blipFill>
        <p:spPr>
          <a:xfrm>
            <a:off x="5669280" y="1403497"/>
            <a:ext cx="3169920" cy="4948821"/>
          </a:xfrm>
          <a:prstGeom prst="rect">
            <a:avLst/>
          </a:prstGeom>
        </p:spPr>
      </p:pic>
      <p:pic>
        <p:nvPicPr>
          <p:cNvPr id="10" name="Picture 9"/>
          <p:cNvPicPr>
            <a:picLocks noChangeAspect="1"/>
          </p:cNvPicPr>
          <p:nvPr/>
        </p:nvPicPr>
        <p:blipFill>
          <a:blip r:embed="rId4"/>
          <a:stretch>
            <a:fillRect/>
          </a:stretch>
        </p:blipFill>
        <p:spPr>
          <a:xfrm>
            <a:off x="5848357" y="2836149"/>
            <a:ext cx="2811766" cy="1065999"/>
          </a:xfrm>
          <a:prstGeom prst="rect">
            <a:avLst/>
          </a:prstGeom>
          <a:ln w="38100">
            <a:solidFill>
              <a:srgbClr val="92D050"/>
            </a:solidFill>
          </a:ln>
        </p:spPr>
      </p:pic>
    </p:spTree>
    <p:extLst>
      <p:ext uri="{BB962C8B-B14F-4D97-AF65-F5344CB8AC3E}">
        <p14:creationId xmlns:p14="http://schemas.microsoft.com/office/powerpoint/2010/main" val="401734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the Safety Plan: Contact Tracing and Tracking</a:t>
            </a:r>
          </a:p>
        </p:txBody>
      </p:sp>
      <p:sp>
        <p:nvSpPr>
          <p:cNvPr id="3" name="Content Placeholder 2"/>
          <p:cNvSpPr>
            <a:spLocks noGrp="1"/>
          </p:cNvSpPr>
          <p:nvPr>
            <p:ph idx="1"/>
          </p:nvPr>
        </p:nvSpPr>
        <p:spPr>
          <a:xfrm>
            <a:off x="368300" y="1341120"/>
            <a:ext cx="5585460" cy="5222239"/>
          </a:xfrm>
        </p:spPr>
        <p:txBody>
          <a:bodyPr/>
          <a:lstStyle/>
          <a:p>
            <a:pPr marL="285750" indent="-285750">
              <a:buFont typeface="Arial" panose="020B0604020202020204" pitchFamily="34" charset="0"/>
              <a:buChar char="•"/>
            </a:pPr>
            <a:r>
              <a:rPr lang="en-US" sz="1800" b="1" dirty="0">
                <a:solidFill>
                  <a:srgbClr val="C00000"/>
                </a:solidFill>
              </a:rPr>
              <a:t>Must notify local health department immediately                                                                       upon being informed of an employee’s positive                                                                           COVID-19 test result  </a:t>
            </a:r>
          </a:p>
          <a:p>
            <a:pPr marL="285750" indent="-285750">
              <a:buFont typeface="Arial" panose="020B0604020202020204" pitchFamily="34" charset="0"/>
              <a:buChar char="•"/>
            </a:pPr>
            <a:r>
              <a:rPr lang="en-US" sz="1800" b="1" dirty="0"/>
              <a:t>Also notify building management/provide log info</a:t>
            </a:r>
          </a:p>
          <a:p>
            <a:pPr marL="457200" lvl="1" indent="-285750">
              <a:buFont typeface="Arial" panose="020B0604020202020204" pitchFamily="34" charset="0"/>
              <a:buChar char="•"/>
            </a:pPr>
            <a:r>
              <a:rPr lang="en-US" sz="1500" b="1" dirty="0">
                <a:solidFill>
                  <a:srgbClr val="C00000"/>
                </a:solidFill>
              </a:rPr>
              <a:t>To “extent possible,” maintain a continuous log of                   “every person who may have close contact with other individuals at the work site”</a:t>
            </a:r>
          </a:p>
          <a:p>
            <a:pPr marL="285750" indent="-285750">
              <a:buFont typeface="Arial" panose="020B0604020202020204" pitchFamily="34" charset="0"/>
              <a:buChar char="•"/>
            </a:pPr>
            <a:r>
              <a:rPr lang="en-US" sz="1800" dirty="0"/>
              <a:t>Cooperate with local health department as required               to trace all contacts in the workplace </a:t>
            </a:r>
          </a:p>
          <a:p>
            <a:pPr marL="457200" lvl="1" indent="-285750">
              <a:buFont typeface="Arial" panose="020B0604020202020204" pitchFamily="34" charset="0"/>
              <a:buChar char="•"/>
            </a:pPr>
            <a:r>
              <a:rPr lang="en-US" sz="1500" dirty="0"/>
              <a:t>Provide info on “all employees and visitors at site dating back 48 hours before employee first experienced COVID-19 symptoms or tested positive, whichever is earlier”</a:t>
            </a:r>
          </a:p>
          <a:p>
            <a:pPr marL="457200" lvl="1" indent="-285750">
              <a:buFont typeface="Arial" panose="020B0604020202020204" pitchFamily="34" charset="0"/>
              <a:buChar char="•"/>
            </a:pPr>
            <a:r>
              <a:rPr lang="en-US" sz="1500" b="1" dirty="0"/>
              <a:t>Maintain confidentiality </a:t>
            </a:r>
            <a:r>
              <a:rPr lang="en-US" sz="1500" dirty="0"/>
              <a:t>per federal /state law </a:t>
            </a:r>
          </a:p>
          <a:p>
            <a:pPr marL="285750" indent="-285750">
              <a:buFont typeface="Arial" panose="020B0604020202020204" pitchFamily="34" charset="0"/>
              <a:buChar char="•"/>
            </a:pPr>
            <a:r>
              <a:rPr lang="en-US" sz="1600" dirty="0"/>
              <a:t>Notify building management if employee or visitor shows symptoms, and of where the individual has been in the building</a:t>
            </a:r>
          </a:p>
          <a:p>
            <a:pPr marL="457200" lvl="1" indent="-285750">
              <a:buFont typeface="Arial" panose="020B0604020202020204" pitchFamily="34" charset="0"/>
              <a:buChar char="•"/>
            </a:pPr>
            <a:r>
              <a:rPr lang="en-US" sz="1500" dirty="0"/>
              <a:t>Follow-up if the symptomatic employee tests positive</a:t>
            </a:r>
          </a:p>
          <a:p>
            <a:pPr marL="285750" indent="-285750">
              <a:buFont typeface="Arial" panose="020B0604020202020204" pitchFamily="34" charset="0"/>
              <a:buChar char="•"/>
            </a:pPr>
            <a:r>
              <a:rPr lang="en-US" sz="1600" dirty="0"/>
              <a:t>Local health department will implement monitoring and movement restrictions of infected or exposed persons, including home isolation or quarantine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pic>
        <p:nvPicPr>
          <p:cNvPr id="9" name="Picture 8"/>
          <p:cNvPicPr>
            <a:picLocks noChangeAspect="1"/>
          </p:cNvPicPr>
          <p:nvPr/>
        </p:nvPicPr>
        <p:blipFill>
          <a:blip r:embed="rId3"/>
          <a:stretch>
            <a:fillRect/>
          </a:stretch>
        </p:blipFill>
        <p:spPr>
          <a:xfrm>
            <a:off x="5953760" y="1341120"/>
            <a:ext cx="3190240" cy="4982586"/>
          </a:xfrm>
          <a:prstGeom prst="rect">
            <a:avLst/>
          </a:prstGeom>
        </p:spPr>
      </p:pic>
      <p:pic>
        <p:nvPicPr>
          <p:cNvPr id="10" name="Picture 9"/>
          <p:cNvPicPr>
            <a:picLocks noChangeAspect="1"/>
          </p:cNvPicPr>
          <p:nvPr/>
        </p:nvPicPr>
        <p:blipFill>
          <a:blip r:embed="rId4"/>
          <a:stretch>
            <a:fillRect/>
          </a:stretch>
        </p:blipFill>
        <p:spPr>
          <a:xfrm>
            <a:off x="6270040" y="2590800"/>
            <a:ext cx="2557572" cy="1428750"/>
          </a:xfrm>
          <a:prstGeom prst="rect">
            <a:avLst/>
          </a:prstGeom>
          <a:ln w="38100">
            <a:solidFill>
              <a:srgbClr val="92D050"/>
            </a:solidFill>
          </a:ln>
        </p:spPr>
      </p:pic>
    </p:spTree>
    <p:extLst>
      <p:ext uri="{BB962C8B-B14F-4D97-AF65-F5344CB8AC3E}">
        <p14:creationId xmlns:p14="http://schemas.microsoft.com/office/powerpoint/2010/main" val="1919779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the Safety Plan: Business Affirmation</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t>“</a:t>
            </a:r>
            <a:r>
              <a:rPr lang="en-US" sz="1800" i="1" dirty="0"/>
              <a:t>I am the owner or agent of the business                                                                                            listed. I have reviewed the New York State                                                                                       interim guidance for business re-opening                                                                                              activities and operations during the                                                                                                    COVID-19 public health emergency and I                                                                                              affirm that I have read and understand                                                                                                                             my obligation to operate in accordance                                                                                                        with such guidance</a:t>
            </a:r>
            <a:r>
              <a:rPr lang="en-US" dirty="0"/>
              <a:t>.”	</a:t>
            </a:r>
          </a:p>
        </p:txBody>
      </p:sp>
      <p:pic>
        <p:nvPicPr>
          <p:cNvPr id="5" name="Picture 4"/>
          <p:cNvPicPr>
            <a:picLocks noChangeAspect="1"/>
          </p:cNvPicPr>
          <p:nvPr/>
        </p:nvPicPr>
        <p:blipFill>
          <a:blip r:embed="rId3"/>
          <a:stretch>
            <a:fillRect/>
          </a:stretch>
        </p:blipFill>
        <p:spPr>
          <a:xfrm>
            <a:off x="5550778" y="1807115"/>
            <a:ext cx="2589922" cy="4045825"/>
          </a:xfrm>
          <a:prstGeom prst="rect">
            <a:avLst/>
          </a:prstGeom>
        </p:spPr>
      </p:pic>
      <p:pic>
        <p:nvPicPr>
          <p:cNvPr id="6" name="Picture 5"/>
          <p:cNvPicPr>
            <a:picLocks noChangeAspect="1"/>
          </p:cNvPicPr>
          <p:nvPr/>
        </p:nvPicPr>
        <p:blipFill>
          <a:blip r:embed="rId4"/>
          <a:stretch>
            <a:fillRect/>
          </a:stretch>
        </p:blipFill>
        <p:spPr>
          <a:xfrm>
            <a:off x="5254545" y="3110636"/>
            <a:ext cx="3182388" cy="1438781"/>
          </a:xfrm>
          <a:prstGeom prst="rect">
            <a:avLst/>
          </a:prstGeom>
          <a:ln>
            <a:solidFill>
              <a:srgbClr val="00B0F0"/>
            </a:solidFill>
          </a:ln>
        </p:spPr>
      </p:pic>
    </p:spTree>
    <p:extLst>
      <p:ext uri="{BB962C8B-B14F-4D97-AF65-F5344CB8AC3E}">
        <p14:creationId xmlns:p14="http://schemas.microsoft.com/office/powerpoint/2010/main" val="85063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a:t>Employment Law Considerations</a:t>
            </a:r>
          </a:p>
        </p:txBody>
      </p:sp>
      <p:pic>
        <p:nvPicPr>
          <p:cNvPr id="2" name="Picture 1"/>
          <p:cNvPicPr>
            <a:picLocks noChangeAspect="1"/>
          </p:cNvPicPr>
          <p:nvPr/>
        </p:nvPicPr>
        <p:blipFill>
          <a:blip r:embed="rId2"/>
          <a:stretch>
            <a:fillRect/>
          </a:stretch>
        </p:blipFill>
        <p:spPr>
          <a:xfrm>
            <a:off x="3918831" y="3939899"/>
            <a:ext cx="3131459" cy="1254844"/>
          </a:xfrm>
          <a:prstGeom prst="rect">
            <a:avLst/>
          </a:prstGeom>
          <a:ln w="38100">
            <a:solidFill>
              <a:srgbClr val="92D050"/>
            </a:solidFill>
          </a:ln>
        </p:spPr>
      </p:pic>
    </p:spTree>
    <p:extLst>
      <p:ext uri="{BB962C8B-B14F-4D97-AF65-F5344CB8AC3E}">
        <p14:creationId xmlns:p14="http://schemas.microsoft.com/office/powerpoint/2010/main" val="2114084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99" y="444608"/>
            <a:ext cx="7772400" cy="565982"/>
          </a:xfrm>
        </p:spPr>
        <p:txBody>
          <a:bodyPr/>
          <a:lstStyle/>
          <a:p>
            <a:r>
              <a:rPr lang="en-US" dirty="0"/>
              <a:t>Discrimination and Harassment Issues in the Era of COVID-19</a:t>
            </a:r>
          </a:p>
        </p:txBody>
      </p:sp>
      <p:sp>
        <p:nvSpPr>
          <p:cNvPr id="3" name="Content Placeholder 2"/>
          <p:cNvSpPr>
            <a:spLocks noGrp="1"/>
          </p:cNvSpPr>
          <p:nvPr>
            <p:ph idx="1"/>
          </p:nvPr>
        </p:nvSpPr>
        <p:spPr>
          <a:xfrm>
            <a:off x="368299" y="1198880"/>
            <a:ext cx="5341621" cy="4814067"/>
          </a:xfrm>
        </p:spPr>
        <p:txBody>
          <a:bodyPr/>
          <a:lstStyle/>
          <a:p>
            <a:pPr marL="285750" indent="-285750">
              <a:buFont typeface="Arial" panose="020B0604020202020204" pitchFamily="34" charset="0"/>
              <a:buChar char="•"/>
            </a:pPr>
            <a:endParaRPr lang="en-US" sz="2000" b="1" dirty="0">
              <a:solidFill>
                <a:srgbClr val="C00000"/>
              </a:solidFill>
            </a:endParaRPr>
          </a:p>
          <a:p>
            <a:pPr marL="285750" indent="-285750">
              <a:buFont typeface="Arial" panose="020B0604020202020204" pitchFamily="34" charset="0"/>
              <a:buChar char="•"/>
            </a:pPr>
            <a:r>
              <a:rPr lang="en-US" sz="2000" b="1" dirty="0">
                <a:solidFill>
                  <a:srgbClr val="C00000"/>
                </a:solidFill>
              </a:rPr>
              <a:t>Discrimination/harassment claims: </a:t>
            </a:r>
          </a:p>
          <a:p>
            <a:pPr marL="0" indent="0">
              <a:buNone/>
            </a:pPr>
            <a:endParaRPr lang="en-US" sz="2000" b="1" dirty="0">
              <a:solidFill>
                <a:srgbClr val="C00000"/>
              </a:solidFill>
            </a:endParaRPr>
          </a:p>
          <a:p>
            <a:pPr marL="457200" lvl="1" indent="-285750">
              <a:buFont typeface="Arial" panose="020B0604020202020204" pitchFamily="34" charset="0"/>
              <a:buChar char="•"/>
            </a:pPr>
            <a:r>
              <a:rPr lang="en-US" sz="1800" dirty="0"/>
              <a:t>In connection with reductions in force,                                                                                     selection for furlough, return from furlough</a:t>
            </a:r>
          </a:p>
          <a:p>
            <a:pPr marL="457200" lvl="1" indent="-285750">
              <a:buFont typeface="Arial" panose="020B0604020202020204" pitchFamily="34" charset="0"/>
              <a:buChar char="•"/>
            </a:pPr>
            <a:endParaRPr lang="en-US" sz="1800" dirty="0"/>
          </a:p>
          <a:p>
            <a:pPr marL="457200" lvl="1" indent="-285750">
              <a:buFont typeface="Arial" panose="020B0604020202020204" pitchFamily="34" charset="0"/>
              <a:buChar char="•"/>
            </a:pPr>
            <a:r>
              <a:rPr lang="en-US" sz="1800" dirty="0"/>
              <a:t>Disability discrimination – Failure to accommodate</a:t>
            </a:r>
          </a:p>
          <a:p>
            <a:pPr marL="171450" lvl="1" indent="0">
              <a:buNone/>
            </a:pPr>
            <a:endParaRPr lang="en-US" sz="1800" dirty="0"/>
          </a:p>
          <a:p>
            <a:pPr marL="457200" lvl="1" indent="-285750">
              <a:buFont typeface="Arial" panose="020B0604020202020204" pitchFamily="34" charset="0"/>
              <a:buChar char="•"/>
            </a:pPr>
            <a:r>
              <a:rPr lang="en-US" sz="1800" dirty="0"/>
              <a:t>National origin harassment</a:t>
            </a:r>
          </a:p>
          <a:p>
            <a:pPr marL="754857" lvl="2" indent="-285750">
              <a:buFont typeface="Arial" panose="020B0604020202020204" pitchFamily="34" charset="0"/>
              <a:buChar char="•"/>
            </a:pPr>
            <a:r>
              <a:rPr lang="en-US" sz="1650" dirty="0" err="1"/>
              <a:t>NYCCHR</a:t>
            </a:r>
            <a:r>
              <a:rPr lang="en-US" sz="1650" dirty="0"/>
              <a:t>: From Feb. 1 through May 15, 2019, they received 11 complaints of anti-Asian discrimination; for the same time period this year, they have received 250+ such complaints</a:t>
            </a:r>
          </a:p>
          <a:p>
            <a:pPr marL="285750" indent="-285750">
              <a:buFont typeface="Arial" panose="020B0604020202020204" pitchFamily="34" charset="0"/>
              <a:buChar char="•"/>
            </a:pPr>
            <a:endParaRPr lang="en-US" sz="1800" dirty="0"/>
          </a:p>
        </p:txBody>
      </p:sp>
      <p:pic>
        <p:nvPicPr>
          <p:cNvPr id="7" name="Picture 6"/>
          <p:cNvPicPr>
            <a:picLocks noChangeAspect="1"/>
          </p:cNvPicPr>
          <p:nvPr/>
        </p:nvPicPr>
        <p:blipFill>
          <a:blip r:embed="rId3"/>
          <a:stretch>
            <a:fillRect/>
          </a:stretch>
        </p:blipFill>
        <p:spPr>
          <a:xfrm>
            <a:off x="1620520" y="5068407"/>
            <a:ext cx="2837178" cy="1132830"/>
          </a:xfrm>
          <a:prstGeom prst="rect">
            <a:avLst/>
          </a:prstGeom>
        </p:spPr>
      </p:pic>
      <p:sp>
        <p:nvSpPr>
          <p:cNvPr id="4" name="Rectangle 3"/>
          <p:cNvSpPr/>
          <p:nvPr/>
        </p:nvSpPr>
        <p:spPr bwMode="auto">
          <a:xfrm>
            <a:off x="7051042" y="1716392"/>
            <a:ext cx="2092958" cy="4484845"/>
          </a:xfrm>
          <a:prstGeom prst="rect">
            <a:avLst/>
          </a:prstGeom>
          <a:solidFill>
            <a:srgbClr val="41748D"/>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en-US" sz="3600" b="0" i="0" u="none" strike="noStrike" cap="none" normalizeH="0" baseline="0" dirty="0" err="1">
              <a:ln>
                <a:noFill/>
              </a:ln>
              <a:solidFill>
                <a:schemeClr val="bg1"/>
              </a:solidFill>
              <a:effectLst/>
              <a:latin typeface="+mn-lt"/>
              <a:ea typeface="ＭＳ Ｐゴシック" charset="0"/>
              <a:cs typeface="Geneva" charset="0"/>
            </a:endParaRPr>
          </a:p>
        </p:txBody>
      </p:sp>
      <p:pic>
        <p:nvPicPr>
          <p:cNvPr id="5" name="Picture 4"/>
          <p:cNvPicPr>
            <a:picLocks noChangeAspect="1"/>
          </p:cNvPicPr>
          <p:nvPr/>
        </p:nvPicPr>
        <p:blipFill>
          <a:blip r:embed="rId4"/>
          <a:stretch>
            <a:fillRect/>
          </a:stretch>
        </p:blipFill>
        <p:spPr>
          <a:xfrm>
            <a:off x="6544558" y="1847531"/>
            <a:ext cx="1596141" cy="4222566"/>
          </a:xfrm>
          <a:prstGeom prst="rect">
            <a:avLst/>
          </a:prstGeom>
        </p:spPr>
      </p:pic>
      <p:pic>
        <p:nvPicPr>
          <p:cNvPr id="9" name="Picture 8"/>
          <p:cNvPicPr>
            <a:picLocks noChangeAspect="1"/>
          </p:cNvPicPr>
          <p:nvPr/>
        </p:nvPicPr>
        <p:blipFill>
          <a:blip r:embed="rId5"/>
          <a:stretch>
            <a:fillRect/>
          </a:stretch>
        </p:blipFill>
        <p:spPr>
          <a:xfrm>
            <a:off x="7128675" y="2699881"/>
            <a:ext cx="2024047" cy="2517866"/>
          </a:xfrm>
          <a:prstGeom prst="rect">
            <a:avLst/>
          </a:prstGeom>
        </p:spPr>
      </p:pic>
    </p:spTree>
    <p:extLst>
      <p:ext uri="{BB962C8B-B14F-4D97-AF65-F5344CB8AC3E}">
        <p14:creationId xmlns:p14="http://schemas.microsoft.com/office/powerpoint/2010/main" val="2304627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Accommodation of “Vulnerable Employees”</a:t>
            </a:r>
          </a:p>
        </p:txBody>
      </p:sp>
      <p:sp>
        <p:nvSpPr>
          <p:cNvPr id="9" name="Content Placeholder 8"/>
          <p:cNvSpPr>
            <a:spLocks noGrp="1"/>
          </p:cNvSpPr>
          <p:nvPr>
            <p:ph idx="1"/>
          </p:nvPr>
        </p:nvSpPr>
        <p:spPr>
          <a:xfrm>
            <a:off x="368301" y="1422400"/>
            <a:ext cx="5321300" cy="4937759"/>
          </a:xfrm>
        </p:spPr>
        <p:txBody>
          <a:bodyPr/>
          <a:lstStyle/>
          <a:p>
            <a:pPr marL="257175" indent="-257175">
              <a:lnSpc>
                <a:spcPct val="100000"/>
              </a:lnSpc>
              <a:spcBef>
                <a:spcPts val="0"/>
              </a:spcBef>
              <a:spcAft>
                <a:spcPts val="675"/>
              </a:spcAft>
              <a:buClr>
                <a:schemeClr val="accent1"/>
              </a:buClr>
              <a:buFont typeface="Wingdings" panose="05000000000000000000" pitchFamily="2" charset="2"/>
              <a:buChar char="§"/>
            </a:pPr>
            <a:r>
              <a:rPr lang="en-US" sz="1800" b="1" dirty="0">
                <a:solidFill>
                  <a:srgbClr val="C00000"/>
                </a:solidFill>
              </a:rPr>
              <a:t>EEOC’s Updated Guidance</a:t>
            </a:r>
          </a:p>
          <a:p>
            <a:pPr marL="727472" lvl="2" indent="-257175">
              <a:lnSpc>
                <a:spcPct val="100000"/>
              </a:lnSpc>
              <a:spcBef>
                <a:spcPts val="0"/>
              </a:spcBef>
              <a:spcAft>
                <a:spcPts val="675"/>
              </a:spcAft>
              <a:buClr>
                <a:schemeClr val="accent1"/>
              </a:buClr>
              <a:buFont typeface="Wingdings" panose="05000000000000000000" pitchFamily="2" charset="2"/>
              <a:buChar char="§"/>
            </a:pPr>
            <a:r>
              <a:rPr lang="en-US" sz="1500" dirty="0">
                <a:solidFill>
                  <a:schemeClr val="tx2"/>
                </a:solidFill>
              </a:rPr>
              <a:t>Are underlying conditions and bases for compromised immune systems disabilities?</a:t>
            </a:r>
          </a:p>
          <a:p>
            <a:pPr marL="894160" lvl="3" indent="-257175">
              <a:lnSpc>
                <a:spcPct val="100000"/>
              </a:lnSpc>
              <a:spcBef>
                <a:spcPts val="0"/>
              </a:spcBef>
              <a:spcAft>
                <a:spcPts val="675"/>
              </a:spcAft>
              <a:buClr>
                <a:schemeClr val="accent1"/>
              </a:buClr>
              <a:buFont typeface="Wingdings" panose="05000000000000000000" pitchFamily="2" charset="2"/>
              <a:buChar char="§"/>
            </a:pPr>
            <a:r>
              <a:rPr lang="en-US" sz="1500" dirty="0">
                <a:solidFill>
                  <a:schemeClr val="tx2"/>
                </a:solidFill>
              </a:rPr>
              <a:t>Precluding “vulnerable” employees from entering the workplace – permissible?</a:t>
            </a:r>
          </a:p>
          <a:p>
            <a:pPr marL="894160" lvl="3" indent="-257175">
              <a:lnSpc>
                <a:spcPct val="100000"/>
              </a:lnSpc>
              <a:spcBef>
                <a:spcPts val="0"/>
              </a:spcBef>
              <a:spcAft>
                <a:spcPts val="675"/>
              </a:spcAft>
              <a:buClr>
                <a:schemeClr val="accent1"/>
              </a:buClr>
              <a:buFont typeface="Wingdings" panose="05000000000000000000" pitchFamily="2" charset="2"/>
              <a:buChar char="§"/>
            </a:pPr>
            <a:r>
              <a:rPr lang="en-US" sz="1500" dirty="0">
                <a:solidFill>
                  <a:schemeClr val="tx2"/>
                </a:solidFill>
              </a:rPr>
              <a:t>Age – not a disability, but a basis for accommodation?</a:t>
            </a:r>
          </a:p>
          <a:p>
            <a:pPr marL="727472" lvl="2" indent="-257175">
              <a:lnSpc>
                <a:spcPct val="100000"/>
              </a:lnSpc>
              <a:spcBef>
                <a:spcPts val="0"/>
              </a:spcBef>
              <a:spcAft>
                <a:spcPts val="675"/>
              </a:spcAft>
              <a:buClr>
                <a:schemeClr val="accent1"/>
              </a:buClr>
              <a:buFont typeface="Wingdings" panose="05000000000000000000" pitchFamily="2" charset="2"/>
              <a:buChar char="§"/>
            </a:pPr>
            <a:r>
              <a:rPr lang="en-US" sz="1500" dirty="0">
                <a:solidFill>
                  <a:schemeClr val="tx2"/>
                </a:solidFill>
              </a:rPr>
              <a:t>What about “vulnerable” household/family members – accommodations required?</a:t>
            </a:r>
          </a:p>
          <a:p>
            <a:pPr marL="727472" lvl="2" indent="-257175">
              <a:lnSpc>
                <a:spcPct val="100000"/>
              </a:lnSpc>
              <a:spcBef>
                <a:spcPts val="0"/>
              </a:spcBef>
              <a:spcAft>
                <a:spcPts val="675"/>
              </a:spcAft>
              <a:buClr>
                <a:schemeClr val="accent1"/>
              </a:buClr>
              <a:buFont typeface="Wingdings" panose="05000000000000000000" pitchFamily="2" charset="2"/>
              <a:buChar char="§"/>
            </a:pPr>
            <a:r>
              <a:rPr lang="en-US" sz="1500" dirty="0">
                <a:solidFill>
                  <a:schemeClr val="tx2"/>
                </a:solidFill>
              </a:rPr>
              <a:t>If no “vulnerability,” accommodation required?</a:t>
            </a:r>
          </a:p>
          <a:p>
            <a:pPr marL="727472" lvl="2" indent="-257175">
              <a:lnSpc>
                <a:spcPct val="100000"/>
              </a:lnSpc>
              <a:spcBef>
                <a:spcPts val="0"/>
              </a:spcBef>
              <a:spcAft>
                <a:spcPts val="675"/>
              </a:spcAft>
              <a:buClr>
                <a:schemeClr val="accent1"/>
              </a:buClr>
              <a:buFont typeface="Wingdings" panose="05000000000000000000" pitchFamily="2" charset="2"/>
              <a:buChar char="§"/>
            </a:pPr>
            <a:r>
              <a:rPr lang="en-US" sz="1500" dirty="0">
                <a:solidFill>
                  <a:schemeClr val="tx2"/>
                </a:solidFill>
              </a:rPr>
              <a:t>Don’t forget mental health issues – disability caused or exacerbated by pandemic – </a:t>
            </a:r>
            <a:r>
              <a:rPr lang="en-US" sz="1500" dirty="0" err="1">
                <a:solidFill>
                  <a:schemeClr val="tx2"/>
                </a:solidFill>
              </a:rPr>
              <a:t>EEOC</a:t>
            </a:r>
            <a:r>
              <a:rPr lang="en-US" sz="1500" dirty="0">
                <a:solidFill>
                  <a:schemeClr val="tx2"/>
                </a:solidFill>
              </a:rPr>
              <a:t> Guidance</a:t>
            </a:r>
          </a:p>
          <a:p>
            <a:pPr marL="465535" lvl="1" indent="-257175">
              <a:lnSpc>
                <a:spcPct val="100000"/>
              </a:lnSpc>
              <a:spcBef>
                <a:spcPts val="0"/>
              </a:spcBef>
              <a:spcAft>
                <a:spcPts val="675"/>
              </a:spcAft>
              <a:buClr>
                <a:schemeClr val="accent1"/>
              </a:buClr>
              <a:buFont typeface="Wingdings" panose="05000000000000000000" pitchFamily="2" charset="2"/>
              <a:buChar char="§"/>
            </a:pPr>
            <a:r>
              <a:rPr lang="en-US" sz="1800" b="1" dirty="0">
                <a:solidFill>
                  <a:srgbClr val="C00000"/>
                </a:solidFill>
              </a:rPr>
              <a:t>Elevated requirements under NYS and NYC law?</a:t>
            </a:r>
          </a:p>
          <a:p>
            <a:pPr marL="465535" lvl="1" indent="-257175">
              <a:lnSpc>
                <a:spcPct val="100000"/>
              </a:lnSpc>
              <a:spcBef>
                <a:spcPts val="0"/>
              </a:spcBef>
              <a:spcAft>
                <a:spcPts val="675"/>
              </a:spcAft>
              <a:buClr>
                <a:schemeClr val="accent1"/>
              </a:buClr>
              <a:buFont typeface="Wingdings" panose="05000000000000000000" pitchFamily="2" charset="2"/>
              <a:buChar char="§"/>
            </a:pPr>
            <a:r>
              <a:rPr lang="en-US" sz="1800" b="1" dirty="0">
                <a:solidFill>
                  <a:srgbClr val="C00000"/>
                </a:solidFill>
              </a:rPr>
              <a:t>If no legal obligation, should employers accommodate anyway?</a:t>
            </a:r>
          </a:p>
          <a:p>
            <a:pPr marL="727472" lvl="2" indent="-257175">
              <a:lnSpc>
                <a:spcPct val="100000"/>
              </a:lnSpc>
              <a:spcBef>
                <a:spcPts val="0"/>
              </a:spcBef>
              <a:spcAft>
                <a:spcPts val="675"/>
              </a:spcAft>
              <a:buClr>
                <a:schemeClr val="accent1"/>
              </a:buClr>
              <a:buFont typeface="Wingdings" panose="05000000000000000000" pitchFamily="2" charset="2"/>
              <a:buChar char="§"/>
            </a:pPr>
            <a:r>
              <a:rPr lang="en-US" sz="1500" dirty="0"/>
              <a:t>Be consistent</a:t>
            </a:r>
          </a:p>
          <a:p>
            <a:pPr marL="727472" lvl="2" indent="-257175">
              <a:lnSpc>
                <a:spcPct val="100000"/>
              </a:lnSpc>
              <a:spcBef>
                <a:spcPts val="0"/>
              </a:spcBef>
              <a:spcAft>
                <a:spcPts val="675"/>
              </a:spcAft>
              <a:buClr>
                <a:schemeClr val="accent1"/>
              </a:buClr>
              <a:buFont typeface="Wingdings" panose="05000000000000000000" pitchFamily="2" charset="2"/>
              <a:buChar char="§"/>
            </a:pPr>
            <a:r>
              <a:rPr lang="en-US" sz="1500" dirty="0"/>
              <a:t>Consider unemployment insurance eligibility implications </a:t>
            </a:r>
          </a:p>
        </p:txBody>
      </p:sp>
      <p:pic>
        <p:nvPicPr>
          <p:cNvPr id="3" name="Picture 2"/>
          <p:cNvPicPr>
            <a:picLocks noChangeAspect="1"/>
          </p:cNvPicPr>
          <p:nvPr/>
        </p:nvPicPr>
        <p:blipFill>
          <a:blip r:embed="rId3"/>
          <a:stretch>
            <a:fillRect/>
          </a:stretch>
        </p:blipFill>
        <p:spPr>
          <a:xfrm>
            <a:off x="6695759" y="1422399"/>
            <a:ext cx="2448242" cy="4937760"/>
          </a:xfrm>
          <a:prstGeom prst="rect">
            <a:avLst/>
          </a:prstGeom>
        </p:spPr>
      </p:pic>
      <p:pic>
        <p:nvPicPr>
          <p:cNvPr id="4" name="Picture 3"/>
          <p:cNvPicPr>
            <a:picLocks noChangeAspect="1"/>
          </p:cNvPicPr>
          <p:nvPr/>
        </p:nvPicPr>
        <p:blipFill>
          <a:blip r:embed="rId4"/>
          <a:stretch>
            <a:fillRect/>
          </a:stretch>
        </p:blipFill>
        <p:spPr>
          <a:xfrm>
            <a:off x="6164080" y="1568501"/>
            <a:ext cx="1755800" cy="4645555"/>
          </a:xfrm>
          <a:prstGeom prst="rect">
            <a:avLst/>
          </a:prstGeom>
        </p:spPr>
      </p:pic>
      <p:pic>
        <p:nvPicPr>
          <p:cNvPr id="6" name="Picture 5"/>
          <p:cNvPicPr>
            <a:picLocks noChangeAspect="1"/>
          </p:cNvPicPr>
          <p:nvPr/>
        </p:nvPicPr>
        <p:blipFill>
          <a:blip r:embed="rId5"/>
          <a:stretch>
            <a:fillRect/>
          </a:stretch>
        </p:blipFill>
        <p:spPr>
          <a:xfrm>
            <a:off x="6479817" y="3205418"/>
            <a:ext cx="2664183" cy="1371719"/>
          </a:xfrm>
          <a:prstGeom prst="rect">
            <a:avLst/>
          </a:prstGeom>
        </p:spPr>
      </p:pic>
    </p:spTree>
    <p:extLst>
      <p:ext uri="{BB962C8B-B14F-4D97-AF65-F5344CB8AC3E}">
        <p14:creationId xmlns:p14="http://schemas.microsoft.com/office/powerpoint/2010/main" val="349554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3028" y="1732725"/>
            <a:ext cx="4073422" cy="4365835"/>
          </a:xfrm>
        </p:spPr>
        <p:txBody>
          <a:bodyPr/>
          <a:lstStyle/>
          <a:p>
            <a:pPr marL="0" indent="0">
              <a:buNone/>
            </a:pPr>
            <a:endParaRPr lang="en-US" sz="2000" b="1" dirty="0">
              <a:solidFill>
                <a:srgbClr val="C00000"/>
              </a:solidFill>
            </a:endParaRPr>
          </a:p>
          <a:p>
            <a:pPr marL="0" indent="0">
              <a:buNone/>
            </a:pPr>
            <a:endParaRPr lang="en-US" sz="2000" b="1" dirty="0">
              <a:solidFill>
                <a:srgbClr val="C00000"/>
              </a:solidFill>
            </a:endParaRPr>
          </a:p>
          <a:p>
            <a:r>
              <a:rPr lang="en-US" sz="2000" b="1" dirty="0">
                <a:solidFill>
                  <a:srgbClr val="C00000"/>
                </a:solidFill>
              </a:rPr>
              <a:t>Return to Office Considerations</a:t>
            </a:r>
          </a:p>
          <a:p>
            <a:endParaRPr lang="en-US" sz="2000" b="1" dirty="0">
              <a:solidFill>
                <a:srgbClr val="C00000"/>
              </a:solidFill>
            </a:endParaRPr>
          </a:p>
          <a:p>
            <a:pPr lvl="1"/>
            <a:r>
              <a:rPr lang="en-US" sz="2000" dirty="0"/>
              <a:t>Introduction: Why Your Law Firm Needs a Reopening Plan</a:t>
            </a:r>
          </a:p>
          <a:p>
            <a:pPr lvl="1"/>
            <a:r>
              <a:rPr lang="en-US" sz="2000" dirty="0"/>
              <a:t>Your Reopening Plan: Carefully Plan the Plan!</a:t>
            </a:r>
          </a:p>
          <a:p>
            <a:pPr lvl="1"/>
            <a:r>
              <a:rPr lang="en-US" sz="2000" dirty="0"/>
              <a:t>Your Reopening Plan: Health and Safety Protocols </a:t>
            </a:r>
          </a:p>
          <a:p>
            <a:pPr lvl="1"/>
            <a:r>
              <a:rPr lang="en-US" sz="2000" dirty="0"/>
              <a:t>Employment Law Considerations</a:t>
            </a:r>
          </a:p>
          <a:p>
            <a:pPr lvl="1"/>
            <a:endParaRPr lang="en-US" sz="2000" dirty="0"/>
          </a:p>
          <a:p>
            <a:r>
              <a:rPr lang="en-US" sz="2000" b="1" dirty="0">
                <a:solidFill>
                  <a:srgbClr val="C00000"/>
                </a:solidFill>
              </a:rPr>
              <a:t>Employment Law Update</a:t>
            </a:r>
          </a:p>
          <a:p>
            <a:pPr marL="260747" lvl="1" indent="0">
              <a:buNone/>
            </a:pPr>
            <a:br>
              <a:rPr lang="en-US" sz="1850" b="1" dirty="0">
                <a:solidFill>
                  <a:srgbClr val="C00000"/>
                </a:solidFill>
              </a:rPr>
            </a:br>
            <a:r>
              <a:rPr lang="en-US" dirty="0"/>
              <a:t> </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6399934" y="2714626"/>
            <a:ext cx="2402032" cy="2402032"/>
          </a:xfrm>
          <a:prstGeom prst="rect">
            <a:avLst/>
          </a:prstGeom>
        </p:spPr>
      </p:pic>
    </p:spTree>
    <p:extLst>
      <p:ext uri="{BB962C8B-B14F-4D97-AF65-F5344CB8AC3E}">
        <p14:creationId xmlns:p14="http://schemas.microsoft.com/office/powerpoint/2010/main" val="2149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Employees and Remote Working Considerations</a:t>
            </a:r>
          </a:p>
        </p:txBody>
      </p:sp>
      <p:sp>
        <p:nvSpPr>
          <p:cNvPr id="3" name="Content Placeholder 2"/>
          <p:cNvSpPr>
            <a:spLocks noGrp="1"/>
          </p:cNvSpPr>
          <p:nvPr>
            <p:ph idx="1"/>
          </p:nvPr>
        </p:nvSpPr>
        <p:spPr>
          <a:xfrm>
            <a:off x="368299" y="1647111"/>
            <a:ext cx="4183381" cy="4365835"/>
          </a:xfrm>
        </p:spPr>
        <p:txBody>
          <a:bodyPr/>
          <a:lstStyle/>
          <a:p>
            <a:pPr marL="214313" indent="-214313">
              <a:spcBef>
                <a:spcPts val="0"/>
              </a:spcBef>
              <a:spcAft>
                <a:spcPts val="450"/>
              </a:spcAft>
              <a:buClr>
                <a:schemeClr val="accent1"/>
              </a:buClr>
              <a:buFont typeface="Wingdings" panose="05000000000000000000" pitchFamily="2" charset="2"/>
              <a:buChar char="§"/>
            </a:pPr>
            <a:r>
              <a:rPr lang="en-US" sz="1800" b="1" dirty="0">
                <a:solidFill>
                  <a:srgbClr val="C00000"/>
                </a:solidFill>
              </a:rPr>
              <a:t>Can all job duties be performed remotely?</a:t>
            </a:r>
          </a:p>
          <a:p>
            <a:pPr marL="557213" lvl="1" indent="-214313">
              <a:spcBef>
                <a:spcPts val="0"/>
              </a:spcBef>
              <a:spcAft>
                <a:spcPts val="450"/>
              </a:spcAft>
              <a:buClr>
                <a:schemeClr val="accent1"/>
              </a:buClr>
              <a:buFont typeface="Wingdings" panose="05000000000000000000" pitchFamily="2" charset="2"/>
              <a:buChar char="§"/>
            </a:pPr>
            <a:r>
              <a:rPr lang="en-US" sz="1725" dirty="0">
                <a:solidFill>
                  <a:schemeClr val="tx2"/>
                </a:solidFill>
              </a:rPr>
              <a:t>If not, burden will be on employer to prove</a:t>
            </a:r>
          </a:p>
          <a:p>
            <a:pPr marL="900113" lvl="2" indent="-214313">
              <a:spcBef>
                <a:spcPts val="0"/>
              </a:spcBef>
              <a:spcAft>
                <a:spcPts val="450"/>
              </a:spcAft>
              <a:buClr>
                <a:schemeClr val="accent1"/>
              </a:buClr>
              <a:buFont typeface="Wingdings" panose="05000000000000000000" pitchFamily="2" charset="2"/>
              <a:buChar char="§"/>
            </a:pPr>
            <a:r>
              <a:rPr lang="en-US" sz="1650" dirty="0">
                <a:solidFill>
                  <a:schemeClr val="tx2"/>
                </a:solidFill>
              </a:rPr>
              <a:t>Undue hardship </a:t>
            </a:r>
          </a:p>
          <a:p>
            <a:pPr marL="900113" lvl="2" indent="-214313">
              <a:spcBef>
                <a:spcPts val="0"/>
              </a:spcBef>
              <a:spcAft>
                <a:spcPts val="450"/>
              </a:spcAft>
              <a:buClr>
                <a:schemeClr val="accent1"/>
              </a:buClr>
              <a:buFont typeface="Wingdings" panose="05000000000000000000" pitchFamily="2" charset="2"/>
              <a:buChar char="§"/>
            </a:pPr>
            <a:r>
              <a:rPr lang="en-US" sz="1650" dirty="0">
                <a:solidFill>
                  <a:schemeClr val="tx2"/>
                </a:solidFill>
              </a:rPr>
              <a:t>Consistent enforcement</a:t>
            </a:r>
          </a:p>
          <a:p>
            <a:pPr marL="685800" lvl="2" indent="0">
              <a:spcBef>
                <a:spcPts val="0"/>
              </a:spcBef>
              <a:spcAft>
                <a:spcPts val="450"/>
              </a:spcAft>
              <a:buClr>
                <a:schemeClr val="accent1"/>
              </a:buClr>
              <a:buNone/>
            </a:pPr>
            <a:endParaRPr lang="en-US" sz="1650" dirty="0">
              <a:solidFill>
                <a:schemeClr val="tx2"/>
              </a:solidFill>
            </a:endParaRPr>
          </a:p>
          <a:p>
            <a:pPr marL="557213" lvl="1" indent="-214313">
              <a:spcBef>
                <a:spcPts val="0"/>
              </a:spcBef>
              <a:spcAft>
                <a:spcPts val="450"/>
              </a:spcAft>
              <a:buClr>
                <a:schemeClr val="accent1"/>
              </a:buClr>
              <a:buFont typeface="Wingdings" panose="05000000000000000000" pitchFamily="2" charset="2"/>
              <a:buChar char="§"/>
            </a:pPr>
            <a:r>
              <a:rPr lang="en-US" sz="1725" b="1" dirty="0">
                <a:solidFill>
                  <a:srgbClr val="C00000"/>
                </a:solidFill>
              </a:rPr>
              <a:t>If not, can we separate “in-office” responsibilities, and:</a:t>
            </a:r>
          </a:p>
          <a:p>
            <a:pPr marL="900113" lvl="2" indent="-214313">
              <a:spcBef>
                <a:spcPts val="0"/>
              </a:spcBef>
              <a:spcAft>
                <a:spcPts val="450"/>
              </a:spcAft>
              <a:buClr>
                <a:schemeClr val="accent1"/>
              </a:buClr>
              <a:buFont typeface="Wingdings" panose="05000000000000000000" pitchFamily="2" charset="2"/>
              <a:buChar char="§"/>
            </a:pPr>
            <a:r>
              <a:rPr lang="en-US" sz="1650" dirty="0">
                <a:solidFill>
                  <a:schemeClr val="tx2"/>
                </a:solidFill>
              </a:rPr>
              <a:t>Have employee come in one day a week to perform same?</a:t>
            </a:r>
          </a:p>
          <a:p>
            <a:pPr marL="900113" lvl="2" indent="-214313">
              <a:spcBef>
                <a:spcPts val="0"/>
              </a:spcBef>
              <a:spcAft>
                <a:spcPts val="450"/>
              </a:spcAft>
              <a:buClr>
                <a:schemeClr val="accent1"/>
              </a:buClr>
              <a:buFont typeface="Wingdings" panose="05000000000000000000" pitchFamily="2" charset="2"/>
              <a:buChar char="§"/>
            </a:pPr>
            <a:r>
              <a:rPr lang="en-US" sz="1650" dirty="0">
                <a:solidFill>
                  <a:schemeClr val="tx2"/>
                </a:solidFill>
              </a:rPr>
              <a:t>Redistribute job duties so that “in-office” duties are no longer part of the employee’s job?</a:t>
            </a:r>
          </a:p>
          <a:p>
            <a:pPr marL="685800" lvl="2" indent="0">
              <a:spcBef>
                <a:spcPts val="0"/>
              </a:spcBef>
              <a:spcAft>
                <a:spcPts val="450"/>
              </a:spcAft>
              <a:buClr>
                <a:schemeClr val="accent1"/>
              </a:buClr>
              <a:buNone/>
            </a:pPr>
            <a:endParaRPr lang="en-US" sz="1650" dirty="0">
              <a:solidFill>
                <a:schemeClr val="tx2"/>
              </a:solidFill>
            </a:endParaRPr>
          </a:p>
        </p:txBody>
      </p:sp>
      <p:pic>
        <p:nvPicPr>
          <p:cNvPr id="4" name="Picture 3"/>
          <p:cNvPicPr>
            <a:picLocks noChangeAspect="1"/>
          </p:cNvPicPr>
          <p:nvPr/>
        </p:nvPicPr>
        <p:blipFill>
          <a:blip r:embed="rId2"/>
          <a:stretch>
            <a:fillRect/>
          </a:stretch>
        </p:blipFill>
        <p:spPr>
          <a:xfrm>
            <a:off x="6515099" y="1435101"/>
            <a:ext cx="2628901" cy="4938188"/>
          </a:xfrm>
          <a:prstGeom prst="rect">
            <a:avLst/>
          </a:prstGeom>
        </p:spPr>
      </p:pic>
      <p:pic>
        <p:nvPicPr>
          <p:cNvPr id="7" name="Picture 6"/>
          <p:cNvPicPr>
            <a:picLocks noChangeAspect="1"/>
          </p:cNvPicPr>
          <p:nvPr/>
        </p:nvPicPr>
        <p:blipFill>
          <a:blip r:embed="rId3"/>
          <a:stretch>
            <a:fillRect/>
          </a:stretch>
        </p:blipFill>
        <p:spPr>
          <a:xfrm>
            <a:off x="5874327" y="1435101"/>
            <a:ext cx="1866175" cy="4938188"/>
          </a:xfrm>
          <a:prstGeom prst="rect">
            <a:avLst/>
          </a:prstGeom>
        </p:spPr>
      </p:pic>
      <p:pic>
        <p:nvPicPr>
          <p:cNvPr id="8" name="Picture 7"/>
          <p:cNvPicPr>
            <a:picLocks noChangeAspect="1"/>
          </p:cNvPicPr>
          <p:nvPr/>
        </p:nvPicPr>
        <p:blipFill>
          <a:blip r:embed="rId4"/>
          <a:stretch>
            <a:fillRect/>
          </a:stretch>
        </p:blipFill>
        <p:spPr>
          <a:xfrm>
            <a:off x="6040867" y="3037479"/>
            <a:ext cx="3103133" cy="1585097"/>
          </a:xfrm>
          <a:prstGeom prst="rect">
            <a:avLst/>
          </a:prstGeom>
        </p:spPr>
      </p:pic>
    </p:spTree>
    <p:extLst>
      <p:ext uri="{BB962C8B-B14F-4D97-AF65-F5344CB8AC3E}">
        <p14:creationId xmlns:p14="http://schemas.microsoft.com/office/powerpoint/2010/main" val="245288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Unemployment Insurance</a:t>
            </a:r>
          </a:p>
        </p:txBody>
      </p:sp>
      <p:sp>
        <p:nvSpPr>
          <p:cNvPr id="3" name="Content Placeholder 2"/>
          <p:cNvSpPr>
            <a:spLocks noGrp="1"/>
          </p:cNvSpPr>
          <p:nvPr>
            <p:ph idx="1"/>
          </p:nvPr>
        </p:nvSpPr>
        <p:spPr>
          <a:xfrm>
            <a:off x="368300" y="1181100"/>
            <a:ext cx="5251450" cy="5238749"/>
          </a:xfrm>
        </p:spPr>
        <p:txBody>
          <a:bodyPr/>
          <a:lstStyle/>
          <a:p>
            <a:pPr marL="285750" indent="-285750">
              <a:buFont typeface="Arial" panose="020B0604020202020204" pitchFamily="34" charset="0"/>
              <a:buChar char="•"/>
            </a:pPr>
            <a:r>
              <a:rPr lang="en-US" sz="1800" b="1" dirty="0">
                <a:solidFill>
                  <a:srgbClr val="C00000"/>
                </a:solidFill>
              </a:rPr>
              <a:t>If unable to work due to COVID-19 related reason, employee is eligible for UI</a:t>
            </a:r>
          </a:p>
          <a:p>
            <a:pPr marL="285750" indent="-285750">
              <a:buFont typeface="Arial" panose="020B0604020202020204" pitchFamily="34" charset="0"/>
              <a:buChar char="•"/>
            </a:pPr>
            <a:r>
              <a:rPr lang="en-US" sz="1800" b="1" dirty="0">
                <a:solidFill>
                  <a:schemeClr val="tx2"/>
                </a:solidFill>
              </a:rPr>
              <a:t>March 2020: Governor Cuomo Executive Order</a:t>
            </a:r>
          </a:p>
          <a:p>
            <a:pPr marL="457200" lvl="1" indent="-285750">
              <a:buFont typeface="Arial" panose="020B0604020202020204" pitchFamily="34" charset="0"/>
              <a:buChar char="•"/>
            </a:pPr>
            <a:r>
              <a:rPr lang="en-US" sz="1650" dirty="0"/>
              <a:t>Eliminates 7-day waiting period for UI claimants whose claims arise directly out of closings of schools or other workplaces in which claimants were employed, or out of claimants’ isolation or quarantine in connection with COVID-19</a:t>
            </a:r>
          </a:p>
          <a:p>
            <a:pPr marL="285750" indent="-285750">
              <a:buFont typeface="Arial" panose="020B0604020202020204" pitchFamily="34" charset="0"/>
              <a:buChar char="•"/>
            </a:pPr>
            <a:r>
              <a:rPr lang="en-US" sz="1800" dirty="0"/>
              <a:t>If unable to work due to COVID-19 related reason, employee is eligible for UI</a:t>
            </a:r>
          </a:p>
          <a:p>
            <a:pPr marL="285750" indent="-285750">
              <a:buFont typeface="Arial" panose="020B0604020202020204" pitchFamily="34" charset="0"/>
              <a:buChar char="•"/>
            </a:pPr>
            <a:r>
              <a:rPr lang="en-US" sz="1800" dirty="0"/>
              <a:t>CARES Act Law provides an additional $600 per week, on top of regular benefits, to all UI and Pandemic Unemployment Assistance (“</a:t>
            </a:r>
            <a:r>
              <a:rPr lang="en-US" sz="1800" dirty="0" err="1"/>
              <a:t>PUA</a:t>
            </a:r>
            <a:r>
              <a:rPr lang="en-US" sz="1800" dirty="0"/>
              <a:t>”) recipients</a:t>
            </a:r>
          </a:p>
          <a:p>
            <a:pPr marL="285750" indent="-285750">
              <a:buFont typeface="Arial" panose="020B0604020202020204" pitchFamily="34" charset="0"/>
              <a:buChar char="•"/>
            </a:pPr>
            <a:r>
              <a:rPr lang="en-US" sz="1800" dirty="0" err="1"/>
              <a:t>PUA</a:t>
            </a:r>
            <a:r>
              <a:rPr lang="en-US" sz="1800" dirty="0"/>
              <a:t> also extends benefits to individuals who have traditionally been ineligible for Unemployment Insurance benefits (e.g., self-employed worker and independent contractors </a:t>
            </a:r>
          </a:p>
          <a:p>
            <a:pPr marL="285750" indent="-285750">
              <a:buFont typeface="Arial" panose="020B0604020202020204" pitchFamily="34" charset="0"/>
              <a:buChar char="•"/>
            </a:pPr>
            <a:r>
              <a:rPr lang="en-US" sz="1800" dirty="0"/>
              <a:t>The period covered by unemployment benefits extended for another 13 weeks, for a total of 39 weeks</a:t>
            </a:r>
          </a:p>
        </p:txBody>
      </p:sp>
      <p:pic>
        <p:nvPicPr>
          <p:cNvPr id="4" name="Picture 3"/>
          <p:cNvPicPr>
            <a:picLocks noChangeAspect="1"/>
          </p:cNvPicPr>
          <p:nvPr/>
        </p:nvPicPr>
        <p:blipFill>
          <a:blip r:embed="rId2"/>
          <a:stretch>
            <a:fillRect/>
          </a:stretch>
        </p:blipFill>
        <p:spPr>
          <a:xfrm>
            <a:off x="6358936" y="1185738"/>
            <a:ext cx="2785064" cy="5234111"/>
          </a:xfrm>
          <a:prstGeom prst="rect">
            <a:avLst/>
          </a:prstGeom>
        </p:spPr>
      </p:pic>
      <p:pic>
        <p:nvPicPr>
          <p:cNvPr id="5" name="Picture 4"/>
          <p:cNvPicPr>
            <a:picLocks noChangeAspect="1"/>
          </p:cNvPicPr>
          <p:nvPr/>
        </p:nvPicPr>
        <p:blipFill>
          <a:blip r:embed="rId3"/>
          <a:stretch>
            <a:fillRect/>
          </a:stretch>
        </p:blipFill>
        <p:spPr>
          <a:xfrm>
            <a:off x="5885930" y="1331380"/>
            <a:ext cx="1865538" cy="4938188"/>
          </a:xfrm>
          <a:prstGeom prst="rect">
            <a:avLst/>
          </a:prstGeom>
        </p:spPr>
      </p:pic>
      <p:pic>
        <p:nvPicPr>
          <p:cNvPr id="6" name="Picture 5"/>
          <p:cNvPicPr>
            <a:picLocks noChangeAspect="1"/>
          </p:cNvPicPr>
          <p:nvPr/>
        </p:nvPicPr>
        <p:blipFill>
          <a:blip r:embed="rId4"/>
          <a:stretch>
            <a:fillRect/>
          </a:stretch>
        </p:blipFill>
        <p:spPr>
          <a:xfrm>
            <a:off x="6286500" y="2857500"/>
            <a:ext cx="2857500" cy="1600200"/>
          </a:xfrm>
          <a:prstGeom prst="rect">
            <a:avLst/>
          </a:prstGeom>
          <a:ln w="38100">
            <a:solidFill>
              <a:srgbClr val="92D050"/>
            </a:solidFill>
          </a:ln>
        </p:spPr>
      </p:pic>
    </p:spTree>
    <p:extLst>
      <p:ext uri="{BB962C8B-B14F-4D97-AF65-F5344CB8AC3E}">
        <p14:creationId xmlns:p14="http://schemas.microsoft.com/office/powerpoint/2010/main" val="887074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Layoffs and Furloughs: Is Workshare an Alternative?</a:t>
            </a:r>
          </a:p>
        </p:txBody>
      </p:sp>
      <p:sp>
        <p:nvSpPr>
          <p:cNvPr id="3" name="Content Placeholder 2"/>
          <p:cNvSpPr>
            <a:spLocks noGrp="1"/>
          </p:cNvSpPr>
          <p:nvPr>
            <p:ph idx="1"/>
          </p:nvPr>
        </p:nvSpPr>
        <p:spPr>
          <a:xfrm>
            <a:off x="368298" y="1647111"/>
            <a:ext cx="8310481" cy="4641394"/>
          </a:xfrm>
        </p:spPr>
        <p:txBody>
          <a:bodyPr numCol="2"/>
          <a:lstStyle/>
          <a:p>
            <a:pPr marL="285750" indent="-285750">
              <a:buFont typeface="Arial" panose="020B0604020202020204" pitchFamily="34" charset="0"/>
              <a:buChar char="•"/>
            </a:pPr>
            <a:r>
              <a:rPr lang="en-US" sz="1600" dirty="0"/>
              <a:t>Workshare programs allow groups of workers to collect partial unemployment benefits while working reduced hours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Employers are normally responsible for covering half the costs for these programs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But: Recent US </a:t>
            </a:r>
            <a:r>
              <a:rPr lang="en-US" sz="1600" dirty="0" err="1"/>
              <a:t>DOL</a:t>
            </a:r>
            <a:r>
              <a:rPr lang="en-US" sz="1600" dirty="0"/>
              <a:t> guidance: states can “choose not to charge” employers for these programs in certain circumstances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a:solidFill>
                  <a:srgbClr val="C00000"/>
                </a:solidFill>
              </a:rPr>
              <a:t>NY: Your Shared Work Plan must:</a:t>
            </a:r>
          </a:p>
          <a:p>
            <a:pPr marL="457200" lvl="1" indent="-285750">
              <a:buFont typeface="Arial" panose="020B0604020202020204" pitchFamily="34" charset="0"/>
              <a:buChar char="•"/>
            </a:pPr>
            <a:r>
              <a:rPr lang="en-US" sz="1450" dirty="0"/>
              <a:t>Include only employees who normally work</a:t>
            </a:r>
            <a:r>
              <a:rPr lang="en-US" sz="1650" dirty="0"/>
              <a:t> </a:t>
            </a:r>
            <a:r>
              <a:rPr lang="en-US" sz="1450" dirty="0"/>
              <a:t>no more than40 hours per week</a:t>
            </a:r>
          </a:p>
          <a:p>
            <a:pPr marL="457200" lvl="1" indent="-285750">
              <a:buFont typeface="Arial" panose="020B0604020202020204" pitchFamily="34" charset="0"/>
              <a:buChar char="•"/>
            </a:pPr>
            <a:r>
              <a:rPr lang="en-US" sz="1450" dirty="0"/>
              <a:t>Reduce work hours and corresponding wages between 20% and 60%</a:t>
            </a:r>
          </a:p>
          <a:p>
            <a:pPr marL="457200" lvl="1" indent="-285750">
              <a:buFont typeface="Arial" panose="020B0604020202020204" pitchFamily="34" charset="0"/>
              <a:buChar char="•"/>
            </a:pPr>
            <a:r>
              <a:rPr lang="en-US" sz="1450" dirty="0"/>
              <a:t>Replace the layoff of an equal percentage of your workforce</a:t>
            </a:r>
          </a:p>
          <a:p>
            <a:pPr marL="457200" lvl="1" indent="-285750">
              <a:buFont typeface="Arial" panose="020B0604020202020204" pitchFamily="34" charset="0"/>
              <a:buChar char="•"/>
            </a:pPr>
            <a:r>
              <a:rPr lang="en-US" sz="1450" dirty="0"/>
              <a:t>Not reduce or eliminate fringe benefits, unless they are reduced or eliminated for the entire workforce</a:t>
            </a:r>
          </a:p>
          <a:p>
            <a:pPr marL="457200" lvl="1" indent="-285750">
              <a:buFont typeface="Arial" panose="020B0604020202020204" pitchFamily="34" charset="0"/>
              <a:buChar char="•"/>
            </a:pPr>
            <a:r>
              <a:rPr lang="en-US" sz="1450" dirty="0"/>
              <a:t>Not extend beyond 53 weeks</a:t>
            </a:r>
          </a:p>
          <a:p>
            <a:pPr marL="457200" lvl="1" indent="-285750">
              <a:buFont typeface="Arial" panose="020B0604020202020204" pitchFamily="34" charset="0"/>
              <a:buChar char="•"/>
            </a:pPr>
            <a:r>
              <a:rPr lang="en-US" sz="1450" dirty="0"/>
              <a:t>Cover all employees in an affected unit and reduce their hours by the same percentage (can reduce different units by different percentages)</a:t>
            </a:r>
          </a:p>
        </p:txBody>
      </p:sp>
      <p:pic>
        <p:nvPicPr>
          <p:cNvPr id="4" name="Picture 3"/>
          <p:cNvPicPr>
            <a:picLocks noChangeAspect="1"/>
          </p:cNvPicPr>
          <p:nvPr/>
        </p:nvPicPr>
        <p:blipFill>
          <a:blip r:embed="rId3"/>
          <a:stretch>
            <a:fillRect/>
          </a:stretch>
        </p:blipFill>
        <p:spPr>
          <a:xfrm>
            <a:off x="1459832" y="4462964"/>
            <a:ext cx="1825541" cy="1825541"/>
          </a:xfrm>
          <a:prstGeom prst="rect">
            <a:avLst/>
          </a:prstGeom>
          <a:ln w="38100">
            <a:solidFill>
              <a:srgbClr val="92D050"/>
            </a:solidFill>
          </a:ln>
        </p:spPr>
      </p:pic>
    </p:spTree>
    <p:extLst>
      <p:ext uri="{BB962C8B-B14F-4D97-AF65-F5344CB8AC3E}">
        <p14:creationId xmlns:p14="http://schemas.microsoft.com/office/powerpoint/2010/main" val="2650675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Liability Concerns</a:t>
            </a:r>
          </a:p>
        </p:txBody>
      </p:sp>
      <p:cxnSp>
        <p:nvCxnSpPr>
          <p:cNvPr id="35" name="Straight Connector 34">
            <a:extLst>
              <a:ext uri="{FF2B5EF4-FFF2-40B4-BE49-F238E27FC236}">
                <a16:creationId xmlns:a16="http://schemas.microsoft.com/office/drawing/2014/main" id="{08513DB1-E58E-4099-99CF-A16586EE6C03}"/>
              </a:ext>
            </a:extLst>
          </p:cNvPr>
          <p:cNvCxnSpPr>
            <a:cxnSpLocks/>
          </p:cNvCxnSpPr>
          <p:nvPr/>
        </p:nvCxnSpPr>
        <p:spPr>
          <a:xfrm>
            <a:off x="851765" y="2727277"/>
            <a:ext cx="644652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7B9583F-031D-4E06-A05B-9EB349FEA67A}"/>
              </a:ext>
            </a:extLst>
          </p:cNvPr>
          <p:cNvCxnSpPr>
            <a:cxnSpLocks/>
          </p:cNvCxnSpPr>
          <p:nvPr/>
        </p:nvCxnSpPr>
        <p:spPr>
          <a:xfrm>
            <a:off x="851765" y="3580050"/>
            <a:ext cx="644652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6C0E414-3805-4886-919E-0DC2EE7E2841}"/>
              </a:ext>
            </a:extLst>
          </p:cNvPr>
          <p:cNvCxnSpPr>
            <a:cxnSpLocks/>
          </p:cNvCxnSpPr>
          <p:nvPr/>
        </p:nvCxnSpPr>
        <p:spPr>
          <a:xfrm>
            <a:off x="851765" y="5031680"/>
            <a:ext cx="644652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969B9C2-EFD6-4925-A1FC-794A5ACC9725}"/>
              </a:ext>
            </a:extLst>
          </p:cNvPr>
          <p:cNvCxnSpPr>
            <a:cxnSpLocks/>
          </p:cNvCxnSpPr>
          <p:nvPr/>
        </p:nvCxnSpPr>
        <p:spPr>
          <a:xfrm>
            <a:off x="851765" y="4178907"/>
            <a:ext cx="644652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851765" y="2772790"/>
            <a:ext cx="7921457" cy="761747"/>
            <a:chOff x="1135686" y="2554053"/>
            <a:chExt cx="10561943" cy="1015662"/>
          </a:xfrm>
        </p:grpSpPr>
        <p:sp>
          <p:nvSpPr>
            <p:cNvPr id="56" name="Content Placeholder 1">
              <a:extLst>
                <a:ext uri="{FF2B5EF4-FFF2-40B4-BE49-F238E27FC236}">
                  <a16:creationId xmlns:a16="http://schemas.microsoft.com/office/drawing/2014/main" id="{BC9F44B8-7746-402A-AAD9-E8A0B3E7461A}"/>
                </a:ext>
              </a:extLst>
            </p:cNvPr>
            <p:cNvSpPr txBox="1">
              <a:spLocks/>
            </p:cNvSpPr>
            <p:nvPr/>
          </p:nvSpPr>
          <p:spPr>
            <a:xfrm>
              <a:off x="2067061" y="2554053"/>
              <a:ext cx="9630568" cy="1015662"/>
            </a:xfrm>
            <a:prstGeom prst="rect">
              <a:avLst/>
            </a:prstGeom>
          </p:spPr>
          <p:txBody>
            <a:bodyPr vert="horz" wrap="square" lIns="0" tIns="0" rIns="0" bIns="0" rtlCol="0">
              <a:spAutoFit/>
            </a:bodyPr>
            <a:lstStyle>
              <a:lvl1pPr marL="231775" indent="-231775" algn="l" defTabSz="457200" rtl="0" eaLnBrk="1" latinLnBrk="0" hangingPunct="1">
                <a:lnSpc>
                  <a:spcPts val="2300"/>
                </a:lnSpc>
                <a:spcBef>
                  <a:spcPts val="800"/>
                </a:spcBef>
                <a:buClr>
                  <a:srgbClr val="298336"/>
                </a:buClr>
                <a:buFont typeface="Arial" panose="020B0604020202020204" pitchFamily="34" charset="0"/>
                <a:buChar char="•"/>
                <a:defRPr sz="2000" kern="1200">
                  <a:solidFill>
                    <a:srgbClr val="504C4B"/>
                  </a:solidFill>
                  <a:latin typeface="Arial" pitchFamily="34" charset="0"/>
                  <a:ea typeface="+mn-ea"/>
                  <a:cs typeface="Arial" pitchFamily="34" charset="0"/>
                </a:defRPr>
              </a:lvl1pPr>
              <a:lvl2pPr marL="685800" indent="-228600" algn="l" defTabSz="457200" rtl="0" eaLnBrk="1" latinLnBrk="0" hangingPunct="1">
                <a:lnSpc>
                  <a:spcPts val="2300"/>
                </a:lnSpc>
                <a:spcBef>
                  <a:spcPts val="800"/>
                </a:spcBef>
                <a:buClr>
                  <a:srgbClr val="298336"/>
                </a:buClr>
                <a:buSzPct val="100000"/>
                <a:buFont typeface="Wingdings" panose="05000000000000000000" pitchFamily="2" charset="2"/>
                <a:buChar char="§"/>
                <a:defRPr sz="2000" kern="1200">
                  <a:solidFill>
                    <a:srgbClr val="504C4B"/>
                  </a:solidFill>
                  <a:latin typeface="Arial" pitchFamily="34" charset="0"/>
                  <a:ea typeface="+mn-ea"/>
                  <a:cs typeface="Arial" pitchFamily="34" charset="0"/>
                </a:defRPr>
              </a:lvl2pPr>
              <a:lvl3pPr marL="1143000" indent="-228600" algn="l" defTabSz="457200" rtl="0" eaLnBrk="1" latinLnBrk="0" hangingPunct="1">
                <a:lnSpc>
                  <a:spcPts val="2300"/>
                </a:lnSpc>
                <a:spcBef>
                  <a:spcPts val="800"/>
                </a:spcBef>
                <a:buFont typeface="Courier New"/>
                <a:buChar char="o"/>
                <a:defRPr sz="2000" kern="1200">
                  <a:solidFill>
                    <a:srgbClr val="504C4B"/>
                  </a:solidFill>
                  <a:latin typeface="Arial" pitchFamily="34" charset="0"/>
                  <a:ea typeface="+mn-ea"/>
                  <a:cs typeface="Arial" pitchFamily="34" charset="0"/>
                </a:defRPr>
              </a:lvl3pPr>
              <a:lvl4pPr marL="16002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4pPr>
              <a:lvl5pPr marL="20574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110000"/>
                </a:lnSpc>
                <a:spcBef>
                  <a:spcPct val="0"/>
                </a:spcBef>
                <a:buClrTx/>
                <a:buNone/>
              </a:pPr>
              <a:r>
                <a:rPr lang="en-US" sz="1500" b="1" dirty="0">
                  <a:solidFill>
                    <a:srgbClr val="595959"/>
                  </a:solidFill>
                  <a:latin typeface="+mj-lt"/>
                  <a:ea typeface="ＭＳ Ｐゴシック" charset="0"/>
                </a:rPr>
                <a:t>Wage and hour concerns</a:t>
              </a:r>
              <a:r>
                <a:rPr lang="en-US" sz="1500" dirty="0">
                  <a:solidFill>
                    <a:srgbClr val="595959"/>
                  </a:solidFill>
                  <a:latin typeface="+mj-lt"/>
                  <a:ea typeface="ＭＳ Ｐゴシック" charset="0"/>
                </a:rPr>
                <a:t>: compensation for temperature testing; change in exempt status due to pay reductions; call-in pay concerns; overtime uncertainty with remote working; reimbursement for equipment during remote working periods (different state rules)</a:t>
              </a:r>
            </a:p>
          </p:txBody>
        </p:sp>
        <p:grpSp>
          <p:nvGrpSpPr>
            <p:cNvPr id="5" name="Group 4"/>
            <p:cNvGrpSpPr/>
            <p:nvPr/>
          </p:nvGrpSpPr>
          <p:grpSpPr>
            <a:xfrm>
              <a:off x="1135686" y="2724327"/>
              <a:ext cx="655694" cy="663215"/>
              <a:chOff x="1127680" y="2603865"/>
              <a:chExt cx="655694" cy="663215"/>
            </a:xfrm>
          </p:grpSpPr>
          <p:sp>
            <p:nvSpPr>
              <p:cNvPr id="58" name="Rectangle 57">
                <a:extLst>
                  <a:ext uri="{FF2B5EF4-FFF2-40B4-BE49-F238E27FC236}">
                    <a16:creationId xmlns:a16="http://schemas.microsoft.com/office/drawing/2014/main" id="{29840D07-5BED-4170-AADB-6355ABA8941B}"/>
                  </a:ext>
                </a:extLst>
              </p:cNvPr>
              <p:cNvSpPr/>
              <p:nvPr/>
            </p:nvSpPr>
            <p:spPr>
              <a:xfrm>
                <a:off x="1127680" y="2603865"/>
                <a:ext cx="655694" cy="6632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grpSp>
            <p:nvGrpSpPr>
              <p:cNvPr id="90" name="Group 89">
                <a:extLst>
                  <a:ext uri="{FF2B5EF4-FFF2-40B4-BE49-F238E27FC236}">
                    <a16:creationId xmlns:a16="http://schemas.microsoft.com/office/drawing/2014/main" id="{2B2D9F8C-9F98-43BC-942F-7923A10514EA}"/>
                  </a:ext>
                </a:extLst>
              </p:cNvPr>
              <p:cNvGrpSpPr>
                <a:grpSpLocks noChangeAspect="1"/>
              </p:cNvGrpSpPr>
              <p:nvPr/>
            </p:nvGrpSpPr>
            <p:grpSpPr>
              <a:xfrm>
                <a:off x="1265026" y="2706872"/>
                <a:ext cx="381001" cy="457200"/>
                <a:chOff x="3421063" y="2524125"/>
                <a:chExt cx="301625" cy="361950"/>
              </a:xfrm>
              <a:solidFill>
                <a:schemeClr val="bg1"/>
              </a:solidFill>
            </p:grpSpPr>
            <p:sp>
              <p:nvSpPr>
                <p:cNvPr id="91" name="Freeform 5">
                  <a:extLst>
                    <a:ext uri="{FF2B5EF4-FFF2-40B4-BE49-F238E27FC236}">
                      <a16:creationId xmlns:a16="http://schemas.microsoft.com/office/drawing/2014/main" id="{5D46F3D4-353A-4023-A14D-A29959B9989F}"/>
                    </a:ext>
                  </a:extLst>
                </p:cNvPr>
                <p:cNvSpPr>
                  <a:spLocks noEditPoints="1"/>
                </p:cNvSpPr>
                <p:nvPr/>
              </p:nvSpPr>
              <p:spPr bwMode="auto">
                <a:xfrm>
                  <a:off x="3421063" y="2584450"/>
                  <a:ext cx="301625" cy="301625"/>
                </a:xfrm>
                <a:custGeom>
                  <a:avLst/>
                  <a:gdLst>
                    <a:gd name="T0" fmla="*/ 70 w 80"/>
                    <a:gd name="T1" fmla="*/ 13 h 80"/>
                    <a:gd name="T2" fmla="*/ 74 w 80"/>
                    <a:gd name="T3" fmla="*/ 9 h 80"/>
                    <a:gd name="T4" fmla="*/ 75 w 80"/>
                    <a:gd name="T5" fmla="*/ 9 h 80"/>
                    <a:gd name="T6" fmla="*/ 76 w 80"/>
                    <a:gd name="T7" fmla="*/ 10 h 80"/>
                    <a:gd name="T8" fmla="*/ 77 w 80"/>
                    <a:gd name="T9" fmla="*/ 9 h 80"/>
                    <a:gd name="T10" fmla="*/ 77 w 80"/>
                    <a:gd name="T11" fmla="*/ 7 h 80"/>
                    <a:gd name="T12" fmla="*/ 73 w 80"/>
                    <a:gd name="T13" fmla="*/ 3 h 80"/>
                    <a:gd name="T14" fmla="*/ 71 w 80"/>
                    <a:gd name="T15" fmla="*/ 3 h 80"/>
                    <a:gd name="T16" fmla="*/ 71 w 80"/>
                    <a:gd name="T17" fmla="*/ 5 h 80"/>
                    <a:gd name="T18" fmla="*/ 71 w 80"/>
                    <a:gd name="T19" fmla="*/ 6 h 80"/>
                    <a:gd name="T20" fmla="*/ 67 w 80"/>
                    <a:gd name="T21" fmla="*/ 10 h 80"/>
                    <a:gd name="T22" fmla="*/ 40 w 80"/>
                    <a:gd name="T23" fmla="*/ 0 h 80"/>
                    <a:gd name="T24" fmla="*/ 0 w 80"/>
                    <a:gd name="T25" fmla="*/ 40 h 80"/>
                    <a:gd name="T26" fmla="*/ 40 w 80"/>
                    <a:gd name="T27" fmla="*/ 80 h 80"/>
                    <a:gd name="T28" fmla="*/ 80 w 80"/>
                    <a:gd name="T29" fmla="*/ 40 h 80"/>
                    <a:gd name="T30" fmla="*/ 70 w 80"/>
                    <a:gd name="T31" fmla="*/ 13 h 80"/>
                    <a:gd name="T32" fmla="*/ 41 w 80"/>
                    <a:gd name="T33" fmla="*/ 41 h 80"/>
                    <a:gd name="T34" fmla="*/ 40 w 80"/>
                    <a:gd name="T35" fmla="*/ 42 h 80"/>
                    <a:gd name="T36" fmla="*/ 39 w 80"/>
                    <a:gd name="T37" fmla="*/ 41 h 80"/>
                    <a:gd name="T38" fmla="*/ 21 w 80"/>
                    <a:gd name="T39" fmla="*/ 23 h 80"/>
                    <a:gd name="T40" fmla="*/ 21 w 80"/>
                    <a:gd name="T41" fmla="*/ 21 h 80"/>
                    <a:gd name="T42" fmla="*/ 23 w 80"/>
                    <a:gd name="T43" fmla="*/ 21 h 80"/>
                    <a:gd name="T44" fmla="*/ 41 w 80"/>
                    <a:gd name="T45" fmla="*/ 39 h 80"/>
                    <a:gd name="T46" fmla="*/ 41 w 80"/>
                    <a:gd name="T4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70" y="13"/>
                      </a:moveTo>
                      <a:cubicBezTo>
                        <a:pt x="74" y="9"/>
                        <a:pt x="74" y="9"/>
                        <a:pt x="74" y="9"/>
                      </a:cubicBezTo>
                      <a:cubicBezTo>
                        <a:pt x="75" y="9"/>
                        <a:pt x="75" y="9"/>
                        <a:pt x="75" y="9"/>
                      </a:cubicBezTo>
                      <a:cubicBezTo>
                        <a:pt x="75" y="10"/>
                        <a:pt x="75" y="10"/>
                        <a:pt x="76" y="10"/>
                      </a:cubicBezTo>
                      <a:cubicBezTo>
                        <a:pt x="77" y="10"/>
                        <a:pt x="77" y="10"/>
                        <a:pt x="77" y="9"/>
                      </a:cubicBezTo>
                      <a:cubicBezTo>
                        <a:pt x="78" y="9"/>
                        <a:pt x="78" y="7"/>
                        <a:pt x="77" y="7"/>
                      </a:cubicBezTo>
                      <a:cubicBezTo>
                        <a:pt x="73" y="3"/>
                        <a:pt x="73" y="3"/>
                        <a:pt x="73" y="3"/>
                      </a:cubicBezTo>
                      <a:cubicBezTo>
                        <a:pt x="73" y="2"/>
                        <a:pt x="71" y="2"/>
                        <a:pt x="71" y="3"/>
                      </a:cubicBezTo>
                      <a:cubicBezTo>
                        <a:pt x="70" y="3"/>
                        <a:pt x="70" y="5"/>
                        <a:pt x="71" y="5"/>
                      </a:cubicBezTo>
                      <a:cubicBezTo>
                        <a:pt x="71" y="6"/>
                        <a:pt x="71" y="6"/>
                        <a:pt x="71" y="6"/>
                      </a:cubicBezTo>
                      <a:cubicBezTo>
                        <a:pt x="67" y="10"/>
                        <a:pt x="67" y="10"/>
                        <a:pt x="67" y="10"/>
                      </a:cubicBezTo>
                      <a:cubicBezTo>
                        <a:pt x="60" y="4"/>
                        <a:pt x="50" y="0"/>
                        <a:pt x="40" y="0"/>
                      </a:cubicBezTo>
                      <a:cubicBezTo>
                        <a:pt x="18" y="0"/>
                        <a:pt x="0" y="18"/>
                        <a:pt x="0" y="40"/>
                      </a:cubicBezTo>
                      <a:cubicBezTo>
                        <a:pt x="0" y="62"/>
                        <a:pt x="18" y="80"/>
                        <a:pt x="40" y="80"/>
                      </a:cubicBezTo>
                      <a:cubicBezTo>
                        <a:pt x="62" y="80"/>
                        <a:pt x="80" y="62"/>
                        <a:pt x="80" y="40"/>
                      </a:cubicBezTo>
                      <a:cubicBezTo>
                        <a:pt x="80" y="30"/>
                        <a:pt x="76" y="20"/>
                        <a:pt x="70" y="13"/>
                      </a:cubicBezTo>
                      <a:close/>
                      <a:moveTo>
                        <a:pt x="41" y="41"/>
                      </a:moveTo>
                      <a:cubicBezTo>
                        <a:pt x="41" y="42"/>
                        <a:pt x="41" y="42"/>
                        <a:pt x="40" y="42"/>
                      </a:cubicBezTo>
                      <a:cubicBezTo>
                        <a:pt x="39" y="42"/>
                        <a:pt x="39" y="42"/>
                        <a:pt x="39" y="41"/>
                      </a:cubicBezTo>
                      <a:cubicBezTo>
                        <a:pt x="21" y="23"/>
                        <a:pt x="21" y="23"/>
                        <a:pt x="21" y="23"/>
                      </a:cubicBezTo>
                      <a:cubicBezTo>
                        <a:pt x="20" y="23"/>
                        <a:pt x="20" y="21"/>
                        <a:pt x="21" y="21"/>
                      </a:cubicBezTo>
                      <a:cubicBezTo>
                        <a:pt x="21" y="20"/>
                        <a:pt x="23" y="20"/>
                        <a:pt x="23" y="21"/>
                      </a:cubicBezTo>
                      <a:cubicBezTo>
                        <a:pt x="41" y="39"/>
                        <a:pt x="41" y="39"/>
                        <a:pt x="41" y="39"/>
                      </a:cubicBezTo>
                      <a:cubicBezTo>
                        <a:pt x="42" y="39"/>
                        <a:pt x="42" y="41"/>
                        <a:pt x="4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92" name="Freeform 6">
                  <a:extLst>
                    <a:ext uri="{FF2B5EF4-FFF2-40B4-BE49-F238E27FC236}">
                      <a16:creationId xmlns:a16="http://schemas.microsoft.com/office/drawing/2014/main" id="{C873EC02-A4EA-43EC-900F-98E26FD44BEF}"/>
                    </a:ext>
                  </a:extLst>
                </p:cNvPr>
                <p:cNvSpPr>
                  <a:spLocks/>
                </p:cNvSpPr>
                <p:nvPr/>
              </p:nvSpPr>
              <p:spPr bwMode="auto">
                <a:xfrm>
                  <a:off x="3519488" y="2524125"/>
                  <a:ext cx="104775" cy="52388"/>
                </a:xfrm>
                <a:custGeom>
                  <a:avLst/>
                  <a:gdLst>
                    <a:gd name="T0" fmla="*/ 2 w 28"/>
                    <a:gd name="T1" fmla="*/ 4 h 14"/>
                    <a:gd name="T2" fmla="*/ 8 w 28"/>
                    <a:gd name="T3" fmla="*/ 4 h 14"/>
                    <a:gd name="T4" fmla="*/ 8 w 28"/>
                    <a:gd name="T5" fmla="*/ 12 h 14"/>
                    <a:gd name="T6" fmla="*/ 10 w 28"/>
                    <a:gd name="T7" fmla="*/ 14 h 14"/>
                    <a:gd name="T8" fmla="*/ 18 w 28"/>
                    <a:gd name="T9" fmla="*/ 14 h 14"/>
                    <a:gd name="T10" fmla="*/ 20 w 28"/>
                    <a:gd name="T11" fmla="*/ 12 h 14"/>
                    <a:gd name="T12" fmla="*/ 20 w 28"/>
                    <a:gd name="T13" fmla="*/ 4 h 14"/>
                    <a:gd name="T14" fmla="*/ 26 w 28"/>
                    <a:gd name="T15" fmla="*/ 4 h 14"/>
                    <a:gd name="T16" fmla="*/ 28 w 28"/>
                    <a:gd name="T17" fmla="*/ 2 h 14"/>
                    <a:gd name="T18" fmla="*/ 26 w 28"/>
                    <a:gd name="T19" fmla="*/ 0 h 14"/>
                    <a:gd name="T20" fmla="*/ 18 w 28"/>
                    <a:gd name="T21" fmla="*/ 0 h 14"/>
                    <a:gd name="T22" fmla="*/ 10 w 28"/>
                    <a:gd name="T23" fmla="*/ 0 h 14"/>
                    <a:gd name="T24" fmla="*/ 2 w 28"/>
                    <a:gd name="T25" fmla="*/ 0 h 14"/>
                    <a:gd name="T26" fmla="*/ 0 w 28"/>
                    <a:gd name="T27" fmla="*/ 2 h 14"/>
                    <a:gd name="T28" fmla="*/ 2 w 28"/>
                    <a:gd name="T2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4">
                      <a:moveTo>
                        <a:pt x="2" y="4"/>
                      </a:moveTo>
                      <a:cubicBezTo>
                        <a:pt x="8" y="4"/>
                        <a:pt x="8" y="4"/>
                        <a:pt x="8" y="4"/>
                      </a:cubicBezTo>
                      <a:cubicBezTo>
                        <a:pt x="8" y="12"/>
                        <a:pt x="8" y="12"/>
                        <a:pt x="8" y="12"/>
                      </a:cubicBezTo>
                      <a:cubicBezTo>
                        <a:pt x="8" y="13"/>
                        <a:pt x="9" y="14"/>
                        <a:pt x="10" y="14"/>
                      </a:cubicBezTo>
                      <a:cubicBezTo>
                        <a:pt x="18" y="14"/>
                        <a:pt x="18" y="14"/>
                        <a:pt x="18" y="14"/>
                      </a:cubicBezTo>
                      <a:cubicBezTo>
                        <a:pt x="19" y="14"/>
                        <a:pt x="20" y="13"/>
                        <a:pt x="20" y="12"/>
                      </a:cubicBezTo>
                      <a:cubicBezTo>
                        <a:pt x="20" y="4"/>
                        <a:pt x="20" y="4"/>
                        <a:pt x="20" y="4"/>
                      </a:cubicBezTo>
                      <a:cubicBezTo>
                        <a:pt x="26" y="4"/>
                        <a:pt x="26" y="4"/>
                        <a:pt x="26" y="4"/>
                      </a:cubicBezTo>
                      <a:cubicBezTo>
                        <a:pt x="27" y="4"/>
                        <a:pt x="28" y="3"/>
                        <a:pt x="28" y="2"/>
                      </a:cubicBezTo>
                      <a:cubicBezTo>
                        <a:pt x="28" y="1"/>
                        <a:pt x="27" y="0"/>
                        <a:pt x="26" y="0"/>
                      </a:cubicBezTo>
                      <a:cubicBezTo>
                        <a:pt x="18" y="0"/>
                        <a:pt x="18" y="0"/>
                        <a:pt x="18" y="0"/>
                      </a:cubicBezTo>
                      <a:cubicBezTo>
                        <a:pt x="10" y="0"/>
                        <a:pt x="10" y="0"/>
                        <a:pt x="10"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grpSp>
        </p:grpSp>
      </p:grpSp>
      <p:grpSp>
        <p:nvGrpSpPr>
          <p:cNvPr id="11" name="Group 10"/>
          <p:cNvGrpSpPr/>
          <p:nvPr/>
        </p:nvGrpSpPr>
        <p:grpSpPr>
          <a:xfrm>
            <a:off x="851764" y="3625565"/>
            <a:ext cx="7442129" cy="507831"/>
            <a:chOff x="1135686" y="3691084"/>
            <a:chExt cx="9922838" cy="677108"/>
          </a:xfrm>
        </p:grpSpPr>
        <p:sp>
          <p:nvSpPr>
            <p:cNvPr id="44" name="Content Placeholder 1">
              <a:extLst>
                <a:ext uri="{FF2B5EF4-FFF2-40B4-BE49-F238E27FC236}">
                  <a16:creationId xmlns:a16="http://schemas.microsoft.com/office/drawing/2014/main" id="{E101CB3E-3C6E-4F3B-8BD4-0CAAB040D6BD}"/>
                </a:ext>
              </a:extLst>
            </p:cNvPr>
            <p:cNvSpPr txBox="1">
              <a:spLocks/>
            </p:cNvSpPr>
            <p:nvPr/>
          </p:nvSpPr>
          <p:spPr>
            <a:xfrm>
              <a:off x="2067061" y="3691084"/>
              <a:ext cx="8991463" cy="677108"/>
            </a:xfrm>
            <a:prstGeom prst="rect">
              <a:avLst/>
            </a:prstGeom>
          </p:spPr>
          <p:txBody>
            <a:bodyPr vert="horz" wrap="square" lIns="0" tIns="0" rIns="0" bIns="0" rtlCol="0">
              <a:spAutoFit/>
            </a:bodyPr>
            <a:lstStyle>
              <a:lvl1pPr marL="231775" indent="-231775" algn="l" defTabSz="457200" rtl="0" eaLnBrk="1" latinLnBrk="0" hangingPunct="1">
                <a:lnSpc>
                  <a:spcPts val="2300"/>
                </a:lnSpc>
                <a:spcBef>
                  <a:spcPts val="800"/>
                </a:spcBef>
                <a:buClr>
                  <a:srgbClr val="298336"/>
                </a:buClr>
                <a:buFont typeface="Arial" panose="020B0604020202020204" pitchFamily="34" charset="0"/>
                <a:buChar char="•"/>
                <a:defRPr sz="2000" kern="1200">
                  <a:solidFill>
                    <a:srgbClr val="504C4B"/>
                  </a:solidFill>
                  <a:latin typeface="Arial" pitchFamily="34" charset="0"/>
                  <a:ea typeface="+mn-ea"/>
                  <a:cs typeface="Arial" pitchFamily="34" charset="0"/>
                </a:defRPr>
              </a:lvl1pPr>
              <a:lvl2pPr marL="685800" indent="-228600" algn="l" defTabSz="457200" rtl="0" eaLnBrk="1" latinLnBrk="0" hangingPunct="1">
                <a:lnSpc>
                  <a:spcPts val="2300"/>
                </a:lnSpc>
                <a:spcBef>
                  <a:spcPts val="800"/>
                </a:spcBef>
                <a:buClr>
                  <a:srgbClr val="298336"/>
                </a:buClr>
                <a:buSzPct val="100000"/>
                <a:buFont typeface="Wingdings" panose="05000000000000000000" pitchFamily="2" charset="2"/>
                <a:buChar char="§"/>
                <a:defRPr sz="2000" kern="1200">
                  <a:solidFill>
                    <a:srgbClr val="504C4B"/>
                  </a:solidFill>
                  <a:latin typeface="Arial" pitchFamily="34" charset="0"/>
                  <a:ea typeface="+mn-ea"/>
                  <a:cs typeface="Arial" pitchFamily="34" charset="0"/>
                </a:defRPr>
              </a:lvl2pPr>
              <a:lvl3pPr marL="1143000" indent="-228600" algn="l" defTabSz="457200" rtl="0" eaLnBrk="1" latinLnBrk="0" hangingPunct="1">
                <a:lnSpc>
                  <a:spcPts val="2300"/>
                </a:lnSpc>
                <a:spcBef>
                  <a:spcPts val="800"/>
                </a:spcBef>
                <a:buFont typeface="Courier New"/>
                <a:buChar char="o"/>
                <a:defRPr sz="2000" kern="1200">
                  <a:solidFill>
                    <a:srgbClr val="504C4B"/>
                  </a:solidFill>
                  <a:latin typeface="Arial" pitchFamily="34" charset="0"/>
                  <a:ea typeface="+mn-ea"/>
                  <a:cs typeface="Arial" pitchFamily="34" charset="0"/>
                </a:defRPr>
              </a:lvl3pPr>
              <a:lvl4pPr marL="16002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4pPr>
              <a:lvl5pPr marL="20574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110000"/>
                </a:lnSpc>
                <a:spcBef>
                  <a:spcPct val="0"/>
                </a:spcBef>
                <a:buClrTx/>
                <a:buNone/>
              </a:pPr>
              <a:r>
                <a:rPr lang="en-US" sz="1500" b="1" dirty="0">
                  <a:solidFill>
                    <a:srgbClr val="595959"/>
                  </a:solidFill>
                  <a:latin typeface="+mj-lt"/>
                  <a:ea typeface="ＭＳ Ｐゴシック" charset="0"/>
                </a:rPr>
                <a:t>NLRA  concerns</a:t>
              </a:r>
              <a:r>
                <a:rPr lang="en-US" sz="1500" dirty="0">
                  <a:solidFill>
                    <a:srgbClr val="595959"/>
                  </a:solidFill>
                  <a:latin typeface="+mj-lt"/>
                  <a:ea typeface="ＭＳ Ｐゴシック" charset="0"/>
                </a:rPr>
                <a:t>: protected, concerted activity; are we creating a breeding ground for unions?</a:t>
              </a:r>
              <a:endParaRPr lang="en-US" sz="1500" dirty="0">
                <a:solidFill>
                  <a:srgbClr val="25435A"/>
                </a:solidFill>
                <a:latin typeface="+mj-lt"/>
                <a:ea typeface="ＭＳ Ｐゴシック" charset="0"/>
              </a:endParaRPr>
            </a:p>
          </p:txBody>
        </p:sp>
        <p:grpSp>
          <p:nvGrpSpPr>
            <p:cNvPr id="6" name="Group 5"/>
            <p:cNvGrpSpPr/>
            <p:nvPr/>
          </p:nvGrpSpPr>
          <p:grpSpPr>
            <a:xfrm>
              <a:off x="1135686" y="3700648"/>
              <a:ext cx="655694" cy="663215"/>
              <a:chOff x="1096537" y="3518560"/>
              <a:chExt cx="655694" cy="663215"/>
            </a:xfrm>
          </p:grpSpPr>
          <p:sp>
            <p:nvSpPr>
              <p:cNvPr id="46" name="Rectangle 45">
                <a:extLst>
                  <a:ext uri="{FF2B5EF4-FFF2-40B4-BE49-F238E27FC236}">
                    <a16:creationId xmlns:a16="http://schemas.microsoft.com/office/drawing/2014/main" id="{613EB422-0FDA-4E00-964C-D1B826D1BB6A}"/>
                  </a:ext>
                </a:extLst>
              </p:cNvPr>
              <p:cNvSpPr/>
              <p:nvPr/>
            </p:nvSpPr>
            <p:spPr>
              <a:xfrm>
                <a:off x="1096537" y="3518560"/>
                <a:ext cx="655694" cy="6632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grpSp>
            <p:nvGrpSpPr>
              <p:cNvPr id="93" name="Group 92">
                <a:extLst>
                  <a:ext uri="{FF2B5EF4-FFF2-40B4-BE49-F238E27FC236}">
                    <a16:creationId xmlns:a16="http://schemas.microsoft.com/office/drawing/2014/main" id="{BDA30D30-C853-464A-92DC-24DCF467DCD5}"/>
                  </a:ext>
                </a:extLst>
              </p:cNvPr>
              <p:cNvGrpSpPr>
                <a:grpSpLocks noChangeAspect="1"/>
              </p:cNvGrpSpPr>
              <p:nvPr/>
            </p:nvGrpSpPr>
            <p:grpSpPr>
              <a:xfrm>
                <a:off x="1207792" y="3627312"/>
                <a:ext cx="459214" cy="457200"/>
                <a:chOff x="3390900" y="2887663"/>
                <a:chExt cx="361951" cy="360363"/>
              </a:xfrm>
              <a:solidFill>
                <a:schemeClr val="bg1"/>
              </a:solidFill>
            </p:grpSpPr>
            <p:sp>
              <p:nvSpPr>
                <p:cNvPr id="94" name="Freeform 27">
                  <a:extLst>
                    <a:ext uri="{FF2B5EF4-FFF2-40B4-BE49-F238E27FC236}">
                      <a16:creationId xmlns:a16="http://schemas.microsoft.com/office/drawing/2014/main" id="{F255A011-65E5-476B-87E2-5783AFE3DD8E}"/>
                    </a:ext>
                  </a:extLst>
                </p:cNvPr>
                <p:cNvSpPr>
                  <a:spLocks/>
                </p:cNvSpPr>
                <p:nvPr/>
              </p:nvSpPr>
              <p:spPr bwMode="auto">
                <a:xfrm>
                  <a:off x="3586163" y="2936876"/>
                  <a:ext cx="166688" cy="115888"/>
                </a:xfrm>
                <a:custGeom>
                  <a:avLst/>
                  <a:gdLst>
                    <a:gd name="T0" fmla="*/ 39 w 44"/>
                    <a:gd name="T1" fmla="*/ 20 h 31"/>
                    <a:gd name="T2" fmla="*/ 30 w 44"/>
                    <a:gd name="T3" fmla="*/ 17 h 31"/>
                    <a:gd name="T4" fmla="*/ 30 w 44"/>
                    <a:gd name="T5" fmla="*/ 14 h 31"/>
                    <a:gd name="T6" fmla="*/ 36 w 44"/>
                    <a:gd name="T7" fmla="*/ 2 h 31"/>
                    <a:gd name="T8" fmla="*/ 24 w 44"/>
                    <a:gd name="T9" fmla="*/ 0 h 31"/>
                    <a:gd name="T10" fmla="*/ 8 w 44"/>
                    <a:gd name="T11" fmla="*/ 1 h 31"/>
                    <a:gd name="T12" fmla="*/ 8 w 44"/>
                    <a:gd name="T13" fmla="*/ 2 h 31"/>
                    <a:gd name="T14" fmla="*/ 14 w 44"/>
                    <a:gd name="T15" fmla="*/ 14 h 31"/>
                    <a:gd name="T16" fmla="*/ 14 w 44"/>
                    <a:gd name="T17" fmla="*/ 17 h 31"/>
                    <a:gd name="T18" fmla="*/ 5 w 44"/>
                    <a:gd name="T19" fmla="*/ 20 h 31"/>
                    <a:gd name="T20" fmla="*/ 0 w 44"/>
                    <a:gd name="T21" fmla="*/ 27 h 31"/>
                    <a:gd name="T22" fmla="*/ 0 w 44"/>
                    <a:gd name="T23" fmla="*/ 31 h 31"/>
                    <a:gd name="T24" fmla="*/ 44 w 44"/>
                    <a:gd name="T25" fmla="*/ 31 h 31"/>
                    <a:gd name="T26" fmla="*/ 44 w 44"/>
                    <a:gd name="T27" fmla="*/ 27 h 31"/>
                    <a:gd name="T28" fmla="*/ 39 w 44"/>
                    <a:gd name="T2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1">
                      <a:moveTo>
                        <a:pt x="39" y="20"/>
                      </a:moveTo>
                      <a:cubicBezTo>
                        <a:pt x="30" y="17"/>
                        <a:pt x="30" y="17"/>
                        <a:pt x="30" y="17"/>
                      </a:cubicBezTo>
                      <a:cubicBezTo>
                        <a:pt x="30" y="14"/>
                        <a:pt x="30" y="14"/>
                        <a:pt x="30" y="14"/>
                      </a:cubicBezTo>
                      <a:cubicBezTo>
                        <a:pt x="34" y="12"/>
                        <a:pt x="36" y="7"/>
                        <a:pt x="36" y="2"/>
                      </a:cubicBezTo>
                      <a:cubicBezTo>
                        <a:pt x="32" y="3"/>
                        <a:pt x="27" y="3"/>
                        <a:pt x="24" y="0"/>
                      </a:cubicBezTo>
                      <a:cubicBezTo>
                        <a:pt x="19" y="3"/>
                        <a:pt x="13" y="3"/>
                        <a:pt x="8" y="1"/>
                      </a:cubicBezTo>
                      <a:cubicBezTo>
                        <a:pt x="8" y="1"/>
                        <a:pt x="8" y="2"/>
                        <a:pt x="8" y="2"/>
                      </a:cubicBezTo>
                      <a:cubicBezTo>
                        <a:pt x="8" y="7"/>
                        <a:pt x="10" y="12"/>
                        <a:pt x="14" y="14"/>
                      </a:cubicBezTo>
                      <a:cubicBezTo>
                        <a:pt x="14" y="17"/>
                        <a:pt x="14" y="17"/>
                        <a:pt x="14" y="17"/>
                      </a:cubicBezTo>
                      <a:cubicBezTo>
                        <a:pt x="5" y="20"/>
                        <a:pt x="5" y="20"/>
                        <a:pt x="5" y="20"/>
                      </a:cubicBezTo>
                      <a:cubicBezTo>
                        <a:pt x="2" y="21"/>
                        <a:pt x="0" y="24"/>
                        <a:pt x="0" y="27"/>
                      </a:cubicBezTo>
                      <a:cubicBezTo>
                        <a:pt x="0" y="31"/>
                        <a:pt x="0" y="31"/>
                        <a:pt x="0" y="31"/>
                      </a:cubicBezTo>
                      <a:cubicBezTo>
                        <a:pt x="44" y="31"/>
                        <a:pt x="44" y="31"/>
                        <a:pt x="44" y="31"/>
                      </a:cubicBezTo>
                      <a:cubicBezTo>
                        <a:pt x="44" y="27"/>
                        <a:pt x="44" y="27"/>
                        <a:pt x="44" y="27"/>
                      </a:cubicBezTo>
                      <a:cubicBezTo>
                        <a:pt x="44" y="24"/>
                        <a:pt x="42" y="21"/>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95" name="Freeform 28">
                  <a:extLst>
                    <a:ext uri="{FF2B5EF4-FFF2-40B4-BE49-F238E27FC236}">
                      <a16:creationId xmlns:a16="http://schemas.microsoft.com/office/drawing/2014/main" id="{D8BF1EA2-9AAB-4AF2-A45E-20CB76162620}"/>
                    </a:ext>
                  </a:extLst>
                </p:cNvPr>
                <p:cNvSpPr>
                  <a:spLocks/>
                </p:cNvSpPr>
                <p:nvPr/>
              </p:nvSpPr>
              <p:spPr bwMode="auto">
                <a:xfrm>
                  <a:off x="3621088" y="2887663"/>
                  <a:ext cx="96838" cy="44450"/>
                </a:xfrm>
                <a:custGeom>
                  <a:avLst/>
                  <a:gdLst>
                    <a:gd name="T0" fmla="*/ 14 w 26"/>
                    <a:gd name="T1" fmla="*/ 9 h 12"/>
                    <a:gd name="T2" fmla="*/ 15 w 26"/>
                    <a:gd name="T3" fmla="*/ 9 h 12"/>
                    <a:gd name="T4" fmla="*/ 17 w 26"/>
                    <a:gd name="T5" fmla="*/ 10 h 12"/>
                    <a:gd name="T6" fmla="*/ 26 w 26"/>
                    <a:gd name="T7" fmla="*/ 11 h 12"/>
                    <a:gd name="T8" fmla="*/ 13 w 26"/>
                    <a:gd name="T9" fmla="*/ 0 h 12"/>
                    <a:gd name="T10" fmla="*/ 0 w 26"/>
                    <a:gd name="T11" fmla="*/ 10 h 12"/>
                    <a:gd name="T12" fmla="*/ 14 w 26"/>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14" y="9"/>
                      </a:moveTo>
                      <a:cubicBezTo>
                        <a:pt x="14" y="9"/>
                        <a:pt x="15" y="9"/>
                        <a:pt x="15" y="9"/>
                      </a:cubicBezTo>
                      <a:cubicBezTo>
                        <a:pt x="16" y="9"/>
                        <a:pt x="16" y="9"/>
                        <a:pt x="17" y="10"/>
                      </a:cubicBezTo>
                      <a:cubicBezTo>
                        <a:pt x="18" y="12"/>
                        <a:pt x="24" y="12"/>
                        <a:pt x="26" y="11"/>
                      </a:cubicBezTo>
                      <a:cubicBezTo>
                        <a:pt x="25" y="5"/>
                        <a:pt x="19" y="0"/>
                        <a:pt x="13" y="0"/>
                      </a:cubicBezTo>
                      <a:cubicBezTo>
                        <a:pt x="7" y="0"/>
                        <a:pt x="2" y="4"/>
                        <a:pt x="0" y="10"/>
                      </a:cubicBezTo>
                      <a:cubicBezTo>
                        <a:pt x="4" y="12"/>
                        <a:pt x="11" y="12"/>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96" name="Freeform 29">
                  <a:extLst>
                    <a:ext uri="{FF2B5EF4-FFF2-40B4-BE49-F238E27FC236}">
                      <a16:creationId xmlns:a16="http://schemas.microsoft.com/office/drawing/2014/main" id="{FEC5395D-98F8-484C-8B28-4ABC6AC8B1DF}"/>
                    </a:ext>
                  </a:extLst>
                </p:cNvPr>
                <p:cNvSpPr>
                  <a:spLocks/>
                </p:cNvSpPr>
                <p:nvPr/>
              </p:nvSpPr>
              <p:spPr bwMode="auto">
                <a:xfrm>
                  <a:off x="3522663" y="3082926"/>
                  <a:ext cx="98425" cy="46038"/>
                </a:xfrm>
                <a:custGeom>
                  <a:avLst/>
                  <a:gdLst>
                    <a:gd name="T0" fmla="*/ 0 w 26"/>
                    <a:gd name="T1" fmla="*/ 10 h 12"/>
                    <a:gd name="T2" fmla="*/ 14 w 26"/>
                    <a:gd name="T3" fmla="*/ 9 h 12"/>
                    <a:gd name="T4" fmla="*/ 15 w 26"/>
                    <a:gd name="T5" fmla="*/ 9 h 12"/>
                    <a:gd name="T6" fmla="*/ 17 w 26"/>
                    <a:gd name="T7" fmla="*/ 10 h 12"/>
                    <a:gd name="T8" fmla="*/ 26 w 26"/>
                    <a:gd name="T9" fmla="*/ 11 h 12"/>
                    <a:gd name="T10" fmla="*/ 13 w 26"/>
                    <a:gd name="T11" fmla="*/ 0 h 12"/>
                    <a:gd name="T12" fmla="*/ 0 w 26"/>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0" y="10"/>
                      </a:moveTo>
                      <a:cubicBezTo>
                        <a:pt x="4" y="12"/>
                        <a:pt x="11" y="12"/>
                        <a:pt x="14" y="9"/>
                      </a:cubicBezTo>
                      <a:cubicBezTo>
                        <a:pt x="14" y="9"/>
                        <a:pt x="15" y="9"/>
                        <a:pt x="15" y="9"/>
                      </a:cubicBezTo>
                      <a:cubicBezTo>
                        <a:pt x="16" y="9"/>
                        <a:pt x="16" y="9"/>
                        <a:pt x="17" y="10"/>
                      </a:cubicBezTo>
                      <a:cubicBezTo>
                        <a:pt x="18" y="12"/>
                        <a:pt x="24" y="12"/>
                        <a:pt x="26" y="11"/>
                      </a:cubicBezTo>
                      <a:cubicBezTo>
                        <a:pt x="25" y="5"/>
                        <a:pt x="19" y="0"/>
                        <a:pt x="13" y="0"/>
                      </a:cubicBezTo>
                      <a:cubicBezTo>
                        <a:pt x="7" y="0"/>
                        <a:pt x="2" y="4"/>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97" name="Freeform 30">
                  <a:extLst>
                    <a:ext uri="{FF2B5EF4-FFF2-40B4-BE49-F238E27FC236}">
                      <a16:creationId xmlns:a16="http://schemas.microsoft.com/office/drawing/2014/main" id="{09094EEF-E7BF-4E9B-A924-D30412C15413}"/>
                    </a:ext>
                  </a:extLst>
                </p:cNvPr>
                <p:cNvSpPr>
                  <a:spLocks/>
                </p:cNvSpPr>
                <p:nvPr/>
              </p:nvSpPr>
              <p:spPr bwMode="auto">
                <a:xfrm>
                  <a:off x="3489325" y="3132138"/>
                  <a:ext cx="165100" cy="115888"/>
                </a:xfrm>
                <a:custGeom>
                  <a:avLst/>
                  <a:gdLst>
                    <a:gd name="T0" fmla="*/ 39 w 44"/>
                    <a:gd name="T1" fmla="*/ 20 h 31"/>
                    <a:gd name="T2" fmla="*/ 30 w 44"/>
                    <a:gd name="T3" fmla="*/ 17 h 31"/>
                    <a:gd name="T4" fmla="*/ 30 w 44"/>
                    <a:gd name="T5" fmla="*/ 14 h 31"/>
                    <a:gd name="T6" fmla="*/ 36 w 44"/>
                    <a:gd name="T7" fmla="*/ 2 h 31"/>
                    <a:gd name="T8" fmla="*/ 24 w 44"/>
                    <a:gd name="T9" fmla="*/ 0 h 31"/>
                    <a:gd name="T10" fmla="*/ 8 w 44"/>
                    <a:gd name="T11" fmla="*/ 1 h 31"/>
                    <a:gd name="T12" fmla="*/ 8 w 44"/>
                    <a:gd name="T13" fmla="*/ 2 h 31"/>
                    <a:gd name="T14" fmla="*/ 14 w 44"/>
                    <a:gd name="T15" fmla="*/ 14 h 31"/>
                    <a:gd name="T16" fmla="*/ 14 w 44"/>
                    <a:gd name="T17" fmla="*/ 17 h 31"/>
                    <a:gd name="T18" fmla="*/ 5 w 44"/>
                    <a:gd name="T19" fmla="*/ 20 h 31"/>
                    <a:gd name="T20" fmla="*/ 0 w 44"/>
                    <a:gd name="T21" fmla="*/ 27 h 31"/>
                    <a:gd name="T22" fmla="*/ 0 w 44"/>
                    <a:gd name="T23" fmla="*/ 31 h 31"/>
                    <a:gd name="T24" fmla="*/ 44 w 44"/>
                    <a:gd name="T25" fmla="*/ 31 h 31"/>
                    <a:gd name="T26" fmla="*/ 44 w 44"/>
                    <a:gd name="T27" fmla="*/ 27 h 31"/>
                    <a:gd name="T28" fmla="*/ 39 w 44"/>
                    <a:gd name="T2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1">
                      <a:moveTo>
                        <a:pt x="39" y="20"/>
                      </a:moveTo>
                      <a:cubicBezTo>
                        <a:pt x="30" y="17"/>
                        <a:pt x="30" y="17"/>
                        <a:pt x="30" y="17"/>
                      </a:cubicBezTo>
                      <a:cubicBezTo>
                        <a:pt x="30" y="14"/>
                        <a:pt x="30" y="14"/>
                        <a:pt x="30" y="14"/>
                      </a:cubicBezTo>
                      <a:cubicBezTo>
                        <a:pt x="34" y="12"/>
                        <a:pt x="36" y="7"/>
                        <a:pt x="36" y="2"/>
                      </a:cubicBezTo>
                      <a:cubicBezTo>
                        <a:pt x="32" y="3"/>
                        <a:pt x="27" y="3"/>
                        <a:pt x="24" y="0"/>
                      </a:cubicBezTo>
                      <a:cubicBezTo>
                        <a:pt x="19" y="3"/>
                        <a:pt x="13" y="3"/>
                        <a:pt x="8" y="1"/>
                      </a:cubicBezTo>
                      <a:cubicBezTo>
                        <a:pt x="8" y="1"/>
                        <a:pt x="8" y="2"/>
                        <a:pt x="8" y="2"/>
                      </a:cubicBezTo>
                      <a:cubicBezTo>
                        <a:pt x="8" y="7"/>
                        <a:pt x="10" y="12"/>
                        <a:pt x="14" y="14"/>
                      </a:cubicBezTo>
                      <a:cubicBezTo>
                        <a:pt x="14" y="17"/>
                        <a:pt x="14" y="17"/>
                        <a:pt x="14" y="17"/>
                      </a:cubicBezTo>
                      <a:cubicBezTo>
                        <a:pt x="5" y="20"/>
                        <a:pt x="5" y="20"/>
                        <a:pt x="5" y="20"/>
                      </a:cubicBezTo>
                      <a:cubicBezTo>
                        <a:pt x="2" y="21"/>
                        <a:pt x="0" y="24"/>
                        <a:pt x="0" y="27"/>
                      </a:cubicBezTo>
                      <a:cubicBezTo>
                        <a:pt x="0" y="31"/>
                        <a:pt x="0" y="31"/>
                        <a:pt x="0" y="31"/>
                      </a:cubicBezTo>
                      <a:cubicBezTo>
                        <a:pt x="44" y="31"/>
                        <a:pt x="44" y="31"/>
                        <a:pt x="44" y="31"/>
                      </a:cubicBezTo>
                      <a:cubicBezTo>
                        <a:pt x="44" y="27"/>
                        <a:pt x="44" y="27"/>
                        <a:pt x="44" y="27"/>
                      </a:cubicBezTo>
                      <a:cubicBezTo>
                        <a:pt x="44" y="24"/>
                        <a:pt x="42" y="21"/>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98" name="Freeform 31">
                  <a:extLst>
                    <a:ext uri="{FF2B5EF4-FFF2-40B4-BE49-F238E27FC236}">
                      <a16:creationId xmlns:a16="http://schemas.microsoft.com/office/drawing/2014/main" id="{70426D76-7259-414A-8409-067537A8F08A}"/>
                    </a:ext>
                  </a:extLst>
                </p:cNvPr>
                <p:cNvSpPr>
                  <a:spLocks/>
                </p:cNvSpPr>
                <p:nvPr/>
              </p:nvSpPr>
              <p:spPr bwMode="auto">
                <a:xfrm>
                  <a:off x="3390900" y="2936876"/>
                  <a:ext cx="166688" cy="115888"/>
                </a:xfrm>
                <a:custGeom>
                  <a:avLst/>
                  <a:gdLst>
                    <a:gd name="T0" fmla="*/ 44 w 44"/>
                    <a:gd name="T1" fmla="*/ 27 h 31"/>
                    <a:gd name="T2" fmla="*/ 39 w 44"/>
                    <a:gd name="T3" fmla="*/ 20 h 31"/>
                    <a:gd name="T4" fmla="*/ 30 w 44"/>
                    <a:gd name="T5" fmla="*/ 17 h 31"/>
                    <a:gd name="T6" fmla="*/ 30 w 44"/>
                    <a:gd name="T7" fmla="*/ 14 h 31"/>
                    <a:gd name="T8" fmla="*/ 36 w 44"/>
                    <a:gd name="T9" fmla="*/ 2 h 31"/>
                    <a:gd name="T10" fmla="*/ 24 w 44"/>
                    <a:gd name="T11" fmla="*/ 0 h 31"/>
                    <a:gd name="T12" fmla="*/ 8 w 44"/>
                    <a:gd name="T13" fmla="*/ 1 h 31"/>
                    <a:gd name="T14" fmla="*/ 8 w 44"/>
                    <a:gd name="T15" fmla="*/ 2 h 31"/>
                    <a:gd name="T16" fmla="*/ 14 w 44"/>
                    <a:gd name="T17" fmla="*/ 14 h 31"/>
                    <a:gd name="T18" fmla="*/ 14 w 44"/>
                    <a:gd name="T19" fmla="*/ 17 h 31"/>
                    <a:gd name="T20" fmla="*/ 5 w 44"/>
                    <a:gd name="T21" fmla="*/ 20 h 31"/>
                    <a:gd name="T22" fmla="*/ 0 w 44"/>
                    <a:gd name="T23" fmla="*/ 27 h 31"/>
                    <a:gd name="T24" fmla="*/ 0 w 44"/>
                    <a:gd name="T25" fmla="*/ 31 h 31"/>
                    <a:gd name="T26" fmla="*/ 44 w 44"/>
                    <a:gd name="T27" fmla="*/ 31 h 31"/>
                    <a:gd name="T28" fmla="*/ 44 w 44"/>
                    <a:gd name="T2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1">
                      <a:moveTo>
                        <a:pt x="44" y="27"/>
                      </a:moveTo>
                      <a:cubicBezTo>
                        <a:pt x="44" y="24"/>
                        <a:pt x="42" y="21"/>
                        <a:pt x="39" y="20"/>
                      </a:cubicBezTo>
                      <a:cubicBezTo>
                        <a:pt x="30" y="17"/>
                        <a:pt x="30" y="17"/>
                        <a:pt x="30" y="17"/>
                      </a:cubicBezTo>
                      <a:cubicBezTo>
                        <a:pt x="30" y="14"/>
                        <a:pt x="30" y="14"/>
                        <a:pt x="30" y="14"/>
                      </a:cubicBezTo>
                      <a:cubicBezTo>
                        <a:pt x="34" y="12"/>
                        <a:pt x="36" y="7"/>
                        <a:pt x="36" y="2"/>
                      </a:cubicBezTo>
                      <a:cubicBezTo>
                        <a:pt x="32" y="3"/>
                        <a:pt x="27" y="3"/>
                        <a:pt x="24" y="0"/>
                      </a:cubicBezTo>
                      <a:cubicBezTo>
                        <a:pt x="19" y="3"/>
                        <a:pt x="13" y="3"/>
                        <a:pt x="8" y="1"/>
                      </a:cubicBezTo>
                      <a:cubicBezTo>
                        <a:pt x="8" y="1"/>
                        <a:pt x="8" y="2"/>
                        <a:pt x="8" y="2"/>
                      </a:cubicBezTo>
                      <a:cubicBezTo>
                        <a:pt x="8" y="7"/>
                        <a:pt x="10" y="12"/>
                        <a:pt x="14" y="14"/>
                      </a:cubicBezTo>
                      <a:cubicBezTo>
                        <a:pt x="14" y="17"/>
                        <a:pt x="14" y="17"/>
                        <a:pt x="14" y="17"/>
                      </a:cubicBezTo>
                      <a:cubicBezTo>
                        <a:pt x="5" y="20"/>
                        <a:pt x="5" y="20"/>
                        <a:pt x="5" y="20"/>
                      </a:cubicBezTo>
                      <a:cubicBezTo>
                        <a:pt x="2" y="21"/>
                        <a:pt x="0" y="24"/>
                        <a:pt x="0" y="27"/>
                      </a:cubicBezTo>
                      <a:cubicBezTo>
                        <a:pt x="0" y="31"/>
                        <a:pt x="0" y="31"/>
                        <a:pt x="0" y="31"/>
                      </a:cubicBezTo>
                      <a:cubicBezTo>
                        <a:pt x="44" y="31"/>
                        <a:pt x="44" y="31"/>
                        <a:pt x="44" y="31"/>
                      </a:cubicBezTo>
                      <a:lnTo>
                        <a:pt x="4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99" name="Freeform 32">
                  <a:extLst>
                    <a:ext uri="{FF2B5EF4-FFF2-40B4-BE49-F238E27FC236}">
                      <a16:creationId xmlns:a16="http://schemas.microsoft.com/office/drawing/2014/main" id="{1549C3A3-35CE-40AE-8D32-57C5F816E5DF}"/>
                    </a:ext>
                  </a:extLst>
                </p:cNvPr>
                <p:cNvSpPr>
                  <a:spLocks/>
                </p:cNvSpPr>
                <p:nvPr/>
              </p:nvSpPr>
              <p:spPr bwMode="auto">
                <a:xfrm>
                  <a:off x="3425825" y="2887663"/>
                  <a:ext cx="96838" cy="44450"/>
                </a:xfrm>
                <a:custGeom>
                  <a:avLst/>
                  <a:gdLst>
                    <a:gd name="T0" fmla="*/ 14 w 26"/>
                    <a:gd name="T1" fmla="*/ 9 h 12"/>
                    <a:gd name="T2" fmla="*/ 15 w 26"/>
                    <a:gd name="T3" fmla="*/ 9 h 12"/>
                    <a:gd name="T4" fmla="*/ 17 w 26"/>
                    <a:gd name="T5" fmla="*/ 10 h 12"/>
                    <a:gd name="T6" fmla="*/ 26 w 26"/>
                    <a:gd name="T7" fmla="*/ 11 h 12"/>
                    <a:gd name="T8" fmla="*/ 13 w 26"/>
                    <a:gd name="T9" fmla="*/ 0 h 12"/>
                    <a:gd name="T10" fmla="*/ 0 w 26"/>
                    <a:gd name="T11" fmla="*/ 10 h 12"/>
                    <a:gd name="T12" fmla="*/ 14 w 26"/>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14" y="9"/>
                      </a:moveTo>
                      <a:cubicBezTo>
                        <a:pt x="14" y="9"/>
                        <a:pt x="15" y="9"/>
                        <a:pt x="15" y="9"/>
                      </a:cubicBezTo>
                      <a:cubicBezTo>
                        <a:pt x="16" y="9"/>
                        <a:pt x="16" y="9"/>
                        <a:pt x="17" y="10"/>
                      </a:cubicBezTo>
                      <a:cubicBezTo>
                        <a:pt x="18" y="12"/>
                        <a:pt x="24" y="12"/>
                        <a:pt x="26" y="11"/>
                      </a:cubicBezTo>
                      <a:cubicBezTo>
                        <a:pt x="25" y="5"/>
                        <a:pt x="19" y="0"/>
                        <a:pt x="13" y="0"/>
                      </a:cubicBezTo>
                      <a:cubicBezTo>
                        <a:pt x="7" y="0"/>
                        <a:pt x="2" y="4"/>
                        <a:pt x="0" y="10"/>
                      </a:cubicBezTo>
                      <a:cubicBezTo>
                        <a:pt x="4" y="12"/>
                        <a:pt x="11" y="12"/>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100" name="Freeform 33">
                  <a:extLst>
                    <a:ext uri="{FF2B5EF4-FFF2-40B4-BE49-F238E27FC236}">
                      <a16:creationId xmlns:a16="http://schemas.microsoft.com/office/drawing/2014/main" id="{C80E6267-5315-4040-9ADB-025146B00D6E}"/>
                    </a:ext>
                  </a:extLst>
                </p:cNvPr>
                <p:cNvSpPr>
                  <a:spLocks/>
                </p:cNvSpPr>
                <p:nvPr/>
              </p:nvSpPr>
              <p:spPr bwMode="auto">
                <a:xfrm>
                  <a:off x="3444875" y="3068638"/>
                  <a:ext cx="52388" cy="52388"/>
                </a:xfrm>
                <a:custGeom>
                  <a:avLst/>
                  <a:gdLst>
                    <a:gd name="T0" fmla="*/ 13 w 14"/>
                    <a:gd name="T1" fmla="*/ 13 h 14"/>
                    <a:gd name="T2" fmla="*/ 13 w 14"/>
                    <a:gd name="T3" fmla="*/ 11 h 14"/>
                    <a:gd name="T4" fmla="*/ 3 w 14"/>
                    <a:gd name="T5" fmla="*/ 1 h 14"/>
                    <a:gd name="T6" fmla="*/ 1 w 14"/>
                    <a:gd name="T7" fmla="*/ 1 h 14"/>
                    <a:gd name="T8" fmla="*/ 1 w 14"/>
                    <a:gd name="T9" fmla="*/ 3 h 14"/>
                    <a:gd name="T10" fmla="*/ 11 w 14"/>
                    <a:gd name="T11" fmla="*/ 13 h 14"/>
                    <a:gd name="T12" fmla="*/ 12 w 14"/>
                    <a:gd name="T13" fmla="*/ 14 h 14"/>
                    <a:gd name="T14" fmla="*/ 13 w 14"/>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3" y="13"/>
                      </a:moveTo>
                      <a:cubicBezTo>
                        <a:pt x="14" y="13"/>
                        <a:pt x="14" y="11"/>
                        <a:pt x="13" y="11"/>
                      </a:cubicBezTo>
                      <a:cubicBezTo>
                        <a:pt x="3" y="1"/>
                        <a:pt x="3" y="1"/>
                        <a:pt x="3" y="1"/>
                      </a:cubicBezTo>
                      <a:cubicBezTo>
                        <a:pt x="3" y="0"/>
                        <a:pt x="1" y="0"/>
                        <a:pt x="1" y="1"/>
                      </a:cubicBezTo>
                      <a:cubicBezTo>
                        <a:pt x="0" y="1"/>
                        <a:pt x="0" y="3"/>
                        <a:pt x="1" y="3"/>
                      </a:cubicBezTo>
                      <a:cubicBezTo>
                        <a:pt x="11" y="13"/>
                        <a:pt x="11" y="13"/>
                        <a:pt x="11" y="13"/>
                      </a:cubicBezTo>
                      <a:cubicBezTo>
                        <a:pt x="11" y="14"/>
                        <a:pt x="11" y="14"/>
                        <a:pt x="12" y="14"/>
                      </a:cubicBezTo>
                      <a:cubicBezTo>
                        <a:pt x="13" y="14"/>
                        <a:pt x="13" y="14"/>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sp>
              <p:nvSpPr>
                <p:cNvPr id="101" name="Freeform 34">
                  <a:extLst>
                    <a:ext uri="{FF2B5EF4-FFF2-40B4-BE49-F238E27FC236}">
                      <a16:creationId xmlns:a16="http://schemas.microsoft.com/office/drawing/2014/main" id="{87015BA9-9314-4410-BCD7-3DE96F237C17}"/>
                    </a:ext>
                  </a:extLst>
                </p:cNvPr>
                <p:cNvSpPr>
                  <a:spLocks/>
                </p:cNvSpPr>
                <p:nvPr/>
              </p:nvSpPr>
              <p:spPr bwMode="auto">
                <a:xfrm>
                  <a:off x="3646488" y="3068638"/>
                  <a:ext cx="52388" cy="52388"/>
                </a:xfrm>
                <a:custGeom>
                  <a:avLst/>
                  <a:gdLst>
                    <a:gd name="T0" fmla="*/ 11 w 14"/>
                    <a:gd name="T1" fmla="*/ 1 h 14"/>
                    <a:gd name="T2" fmla="*/ 1 w 14"/>
                    <a:gd name="T3" fmla="*/ 11 h 14"/>
                    <a:gd name="T4" fmla="*/ 1 w 14"/>
                    <a:gd name="T5" fmla="*/ 13 h 14"/>
                    <a:gd name="T6" fmla="*/ 2 w 14"/>
                    <a:gd name="T7" fmla="*/ 14 h 14"/>
                    <a:gd name="T8" fmla="*/ 3 w 14"/>
                    <a:gd name="T9" fmla="*/ 13 h 14"/>
                    <a:gd name="T10" fmla="*/ 13 w 14"/>
                    <a:gd name="T11" fmla="*/ 3 h 14"/>
                    <a:gd name="T12" fmla="*/ 13 w 14"/>
                    <a:gd name="T13" fmla="*/ 1 h 14"/>
                    <a:gd name="T14" fmla="*/ 11 w 14"/>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1" y="1"/>
                      </a:moveTo>
                      <a:cubicBezTo>
                        <a:pt x="1" y="11"/>
                        <a:pt x="1" y="11"/>
                        <a:pt x="1" y="11"/>
                      </a:cubicBezTo>
                      <a:cubicBezTo>
                        <a:pt x="0" y="11"/>
                        <a:pt x="0" y="13"/>
                        <a:pt x="1" y="13"/>
                      </a:cubicBezTo>
                      <a:cubicBezTo>
                        <a:pt x="1" y="14"/>
                        <a:pt x="1" y="14"/>
                        <a:pt x="2" y="14"/>
                      </a:cubicBezTo>
                      <a:cubicBezTo>
                        <a:pt x="3" y="14"/>
                        <a:pt x="3" y="14"/>
                        <a:pt x="3" y="13"/>
                      </a:cubicBezTo>
                      <a:cubicBezTo>
                        <a:pt x="13" y="3"/>
                        <a:pt x="13" y="3"/>
                        <a:pt x="13" y="3"/>
                      </a:cubicBezTo>
                      <a:cubicBezTo>
                        <a:pt x="14" y="3"/>
                        <a:pt x="14" y="1"/>
                        <a:pt x="13" y="1"/>
                      </a:cubicBezTo>
                      <a:cubicBezTo>
                        <a:pt x="13" y="0"/>
                        <a:pt x="11"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id-ID" sz="1350"/>
                </a:p>
              </p:txBody>
            </p:sp>
          </p:grpSp>
        </p:grpSp>
      </p:grpSp>
      <p:grpSp>
        <p:nvGrpSpPr>
          <p:cNvPr id="12" name="Group 11"/>
          <p:cNvGrpSpPr/>
          <p:nvPr/>
        </p:nvGrpSpPr>
        <p:grpSpPr>
          <a:xfrm>
            <a:off x="851764" y="4224420"/>
            <a:ext cx="7442129" cy="628325"/>
            <a:chOff x="1135686" y="4489560"/>
            <a:chExt cx="9922838" cy="837766"/>
          </a:xfrm>
        </p:grpSpPr>
        <p:sp>
          <p:nvSpPr>
            <p:cNvPr id="54" name="Content Placeholder 1">
              <a:extLst>
                <a:ext uri="{FF2B5EF4-FFF2-40B4-BE49-F238E27FC236}">
                  <a16:creationId xmlns:a16="http://schemas.microsoft.com/office/drawing/2014/main" id="{680F7360-8DDE-4F80-8AE5-151B677D2F45}"/>
                </a:ext>
              </a:extLst>
            </p:cNvPr>
            <p:cNvSpPr txBox="1">
              <a:spLocks/>
            </p:cNvSpPr>
            <p:nvPr/>
          </p:nvSpPr>
          <p:spPr>
            <a:xfrm>
              <a:off x="2067061" y="4489560"/>
              <a:ext cx="8991463" cy="677108"/>
            </a:xfrm>
            <a:prstGeom prst="rect">
              <a:avLst/>
            </a:prstGeom>
          </p:spPr>
          <p:txBody>
            <a:bodyPr vert="horz" wrap="square" lIns="0" tIns="0" rIns="0" bIns="0" rtlCol="0">
              <a:spAutoFit/>
            </a:bodyPr>
            <a:lstStyle>
              <a:lvl1pPr marL="231775" indent="-231775" algn="l" defTabSz="457200" rtl="0" eaLnBrk="1" latinLnBrk="0" hangingPunct="1">
                <a:lnSpc>
                  <a:spcPts val="2300"/>
                </a:lnSpc>
                <a:spcBef>
                  <a:spcPts val="800"/>
                </a:spcBef>
                <a:buClr>
                  <a:srgbClr val="298336"/>
                </a:buClr>
                <a:buFont typeface="Arial" panose="020B0604020202020204" pitchFamily="34" charset="0"/>
                <a:buChar char="•"/>
                <a:defRPr sz="2000" kern="1200">
                  <a:solidFill>
                    <a:srgbClr val="504C4B"/>
                  </a:solidFill>
                  <a:latin typeface="Arial" pitchFamily="34" charset="0"/>
                  <a:ea typeface="+mn-ea"/>
                  <a:cs typeface="Arial" pitchFamily="34" charset="0"/>
                </a:defRPr>
              </a:lvl1pPr>
              <a:lvl2pPr marL="685800" indent="-228600" algn="l" defTabSz="457200" rtl="0" eaLnBrk="1" latinLnBrk="0" hangingPunct="1">
                <a:lnSpc>
                  <a:spcPts val="2300"/>
                </a:lnSpc>
                <a:spcBef>
                  <a:spcPts val="800"/>
                </a:spcBef>
                <a:buClr>
                  <a:srgbClr val="298336"/>
                </a:buClr>
                <a:buSzPct val="100000"/>
                <a:buFont typeface="Wingdings" panose="05000000000000000000" pitchFamily="2" charset="2"/>
                <a:buChar char="§"/>
                <a:defRPr sz="2000" kern="1200">
                  <a:solidFill>
                    <a:srgbClr val="504C4B"/>
                  </a:solidFill>
                  <a:latin typeface="Arial" pitchFamily="34" charset="0"/>
                  <a:ea typeface="+mn-ea"/>
                  <a:cs typeface="Arial" pitchFamily="34" charset="0"/>
                </a:defRPr>
              </a:lvl2pPr>
              <a:lvl3pPr marL="1143000" indent="-228600" algn="l" defTabSz="457200" rtl="0" eaLnBrk="1" latinLnBrk="0" hangingPunct="1">
                <a:lnSpc>
                  <a:spcPts val="2300"/>
                </a:lnSpc>
                <a:spcBef>
                  <a:spcPts val="800"/>
                </a:spcBef>
                <a:buFont typeface="Courier New"/>
                <a:buChar char="o"/>
                <a:defRPr sz="2000" kern="1200">
                  <a:solidFill>
                    <a:srgbClr val="504C4B"/>
                  </a:solidFill>
                  <a:latin typeface="Arial" pitchFamily="34" charset="0"/>
                  <a:ea typeface="+mn-ea"/>
                  <a:cs typeface="Arial" pitchFamily="34" charset="0"/>
                </a:defRPr>
              </a:lvl3pPr>
              <a:lvl4pPr marL="16002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4pPr>
              <a:lvl5pPr marL="20574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110000"/>
                </a:lnSpc>
                <a:spcBef>
                  <a:spcPct val="0"/>
                </a:spcBef>
                <a:buClrTx/>
                <a:buNone/>
              </a:pPr>
              <a:r>
                <a:rPr lang="en-US" sz="1500" b="1" dirty="0">
                  <a:solidFill>
                    <a:srgbClr val="595959"/>
                  </a:solidFill>
                  <a:latin typeface="+mj-lt"/>
                  <a:ea typeface="ＭＳ Ｐゴシック" charset="0"/>
                </a:rPr>
                <a:t>FFCRA, FMLA, other leave requirements</a:t>
              </a:r>
              <a:r>
                <a:rPr lang="en-US" sz="1500" dirty="0">
                  <a:solidFill>
                    <a:srgbClr val="595959"/>
                  </a:solidFill>
                  <a:latin typeface="+mj-lt"/>
                  <a:ea typeface="ＭＳ Ｐゴシック" charset="0"/>
                </a:rPr>
                <a:t>: sick time, expanded FMLA leave under FFCRA; NYS sick time law; existing sick time rules </a:t>
              </a:r>
              <a:endParaRPr lang="en-US" sz="1500" b="1" dirty="0">
                <a:solidFill>
                  <a:srgbClr val="25435A"/>
                </a:solidFill>
                <a:latin typeface="+mj-lt"/>
                <a:ea typeface="ＭＳ Ｐゴシック" charset="0"/>
              </a:endParaRPr>
            </a:p>
          </p:txBody>
        </p:sp>
        <p:grpSp>
          <p:nvGrpSpPr>
            <p:cNvPr id="7" name="Group 6"/>
            <p:cNvGrpSpPr/>
            <p:nvPr/>
          </p:nvGrpSpPr>
          <p:grpSpPr>
            <a:xfrm>
              <a:off x="1135686" y="4664111"/>
              <a:ext cx="655694" cy="663215"/>
              <a:chOff x="1127680" y="4558082"/>
              <a:chExt cx="655694" cy="663215"/>
            </a:xfrm>
          </p:grpSpPr>
          <p:sp>
            <p:nvSpPr>
              <p:cNvPr id="50" name="Rectangle 49">
                <a:extLst>
                  <a:ext uri="{FF2B5EF4-FFF2-40B4-BE49-F238E27FC236}">
                    <a16:creationId xmlns:a16="http://schemas.microsoft.com/office/drawing/2014/main" id="{D189AA30-AA82-4603-A7D8-BE7E6927C73C}"/>
                  </a:ext>
                </a:extLst>
              </p:cNvPr>
              <p:cNvSpPr/>
              <p:nvPr/>
            </p:nvSpPr>
            <p:spPr>
              <a:xfrm>
                <a:off x="1127680" y="4558082"/>
                <a:ext cx="655694" cy="6632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grpSp>
            <p:nvGrpSpPr>
              <p:cNvPr id="102" name="Group 101">
                <a:extLst>
                  <a:ext uri="{FF2B5EF4-FFF2-40B4-BE49-F238E27FC236}">
                    <a16:creationId xmlns:a16="http://schemas.microsoft.com/office/drawing/2014/main" id="{8BCD3F0D-856F-4B36-80E2-94469532FCA6}"/>
                  </a:ext>
                </a:extLst>
              </p:cNvPr>
              <p:cNvGrpSpPr>
                <a:grpSpLocks noChangeAspect="1"/>
              </p:cNvGrpSpPr>
              <p:nvPr/>
            </p:nvGrpSpPr>
            <p:grpSpPr>
              <a:xfrm>
                <a:off x="1226097" y="4661089"/>
                <a:ext cx="457200" cy="457200"/>
                <a:chOff x="5554663" y="1819275"/>
                <a:chExt cx="360363" cy="346075"/>
              </a:xfrm>
              <a:solidFill>
                <a:schemeClr val="bg1"/>
              </a:solidFill>
            </p:grpSpPr>
            <p:sp>
              <p:nvSpPr>
                <p:cNvPr id="103" name="Freeform 65">
                  <a:extLst>
                    <a:ext uri="{FF2B5EF4-FFF2-40B4-BE49-F238E27FC236}">
                      <a16:creationId xmlns:a16="http://schemas.microsoft.com/office/drawing/2014/main" id="{FD69CB8E-97A9-40A1-A489-C5424C553163}"/>
                    </a:ext>
                  </a:extLst>
                </p:cNvPr>
                <p:cNvSpPr>
                  <a:spLocks/>
                </p:cNvSpPr>
                <p:nvPr/>
              </p:nvSpPr>
              <p:spPr bwMode="auto">
                <a:xfrm>
                  <a:off x="5788025" y="1833563"/>
                  <a:ext cx="82550" cy="82550"/>
                </a:xfrm>
                <a:custGeom>
                  <a:avLst/>
                  <a:gdLst>
                    <a:gd name="T0" fmla="*/ 19 w 22"/>
                    <a:gd name="T1" fmla="*/ 21 h 22"/>
                    <a:gd name="T2" fmla="*/ 20 w 22"/>
                    <a:gd name="T3" fmla="*/ 22 h 22"/>
                    <a:gd name="T4" fmla="*/ 22 w 22"/>
                    <a:gd name="T5" fmla="*/ 20 h 22"/>
                    <a:gd name="T6" fmla="*/ 22 w 22"/>
                    <a:gd name="T7" fmla="*/ 2 h 22"/>
                    <a:gd name="T8" fmla="*/ 20 w 22"/>
                    <a:gd name="T9" fmla="*/ 0 h 22"/>
                    <a:gd name="T10" fmla="*/ 2 w 22"/>
                    <a:gd name="T11" fmla="*/ 0 h 22"/>
                    <a:gd name="T12" fmla="*/ 0 w 22"/>
                    <a:gd name="T13" fmla="*/ 1 h 22"/>
                    <a:gd name="T14" fmla="*/ 1 w 22"/>
                    <a:gd name="T15" fmla="*/ 3 h 22"/>
                    <a:gd name="T16" fmla="*/ 19 w 22"/>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19" y="21"/>
                      </a:moveTo>
                      <a:cubicBezTo>
                        <a:pt x="19" y="22"/>
                        <a:pt x="19" y="22"/>
                        <a:pt x="20" y="22"/>
                      </a:cubicBezTo>
                      <a:cubicBezTo>
                        <a:pt x="21" y="22"/>
                        <a:pt x="22" y="21"/>
                        <a:pt x="22" y="20"/>
                      </a:cubicBezTo>
                      <a:cubicBezTo>
                        <a:pt x="22" y="2"/>
                        <a:pt x="22" y="2"/>
                        <a:pt x="22" y="2"/>
                      </a:cubicBezTo>
                      <a:cubicBezTo>
                        <a:pt x="22" y="1"/>
                        <a:pt x="21" y="0"/>
                        <a:pt x="20" y="0"/>
                      </a:cubicBezTo>
                      <a:cubicBezTo>
                        <a:pt x="2" y="0"/>
                        <a:pt x="2" y="0"/>
                        <a:pt x="2" y="0"/>
                      </a:cubicBezTo>
                      <a:cubicBezTo>
                        <a:pt x="1" y="0"/>
                        <a:pt x="0" y="1"/>
                        <a:pt x="0" y="1"/>
                      </a:cubicBezTo>
                      <a:cubicBezTo>
                        <a:pt x="0" y="2"/>
                        <a:pt x="0" y="3"/>
                        <a:pt x="1" y="3"/>
                      </a:cubicBezTo>
                      <a:lnTo>
                        <a:pt x="1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800"/>
                </a:p>
              </p:txBody>
            </p:sp>
            <p:sp>
              <p:nvSpPr>
                <p:cNvPr id="104" name="Freeform 66">
                  <a:extLst>
                    <a:ext uri="{FF2B5EF4-FFF2-40B4-BE49-F238E27FC236}">
                      <a16:creationId xmlns:a16="http://schemas.microsoft.com/office/drawing/2014/main" id="{75C9C8A0-C1B4-4B85-84D8-21B4AC84B4DA}"/>
                    </a:ext>
                  </a:extLst>
                </p:cNvPr>
                <p:cNvSpPr>
                  <a:spLocks/>
                </p:cNvSpPr>
                <p:nvPr/>
              </p:nvSpPr>
              <p:spPr bwMode="auto">
                <a:xfrm>
                  <a:off x="5600700" y="1860550"/>
                  <a:ext cx="269875" cy="304800"/>
                </a:xfrm>
                <a:custGeom>
                  <a:avLst/>
                  <a:gdLst>
                    <a:gd name="T0" fmla="*/ 0 w 170"/>
                    <a:gd name="T1" fmla="*/ 85 h 192"/>
                    <a:gd name="T2" fmla="*/ 0 w 170"/>
                    <a:gd name="T3" fmla="*/ 192 h 192"/>
                    <a:gd name="T4" fmla="*/ 66 w 170"/>
                    <a:gd name="T5" fmla="*/ 192 h 192"/>
                    <a:gd name="T6" fmla="*/ 66 w 170"/>
                    <a:gd name="T7" fmla="*/ 125 h 192"/>
                    <a:gd name="T8" fmla="*/ 104 w 170"/>
                    <a:gd name="T9" fmla="*/ 125 h 192"/>
                    <a:gd name="T10" fmla="*/ 104 w 170"/>
                    <a:gd name="T11" fmla="*/ 192 h 192"/>
                    <a:gd name="T12" fmla="*/ 170 w 170"/>
                    <a:gd name="T13" fmla="*/ 192 h 192"/>
                    <a:gd name="T14" fmla="*/ 170 w 170"/>
                    <a:gd name="T15" fmla="*/ 85 h 192"/>
                    <a:gd name="T16" fmla="*/ 85 w 170"/>
                    <a:gd name="T17" fmla="*/ 0 h 192"/>
                    <a:gd name="T18" fmla="*/ 0 w 170"/>
                    <a:gd name="T19" fmla="*/ 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2">
                      <a:moveTo>
                        <a:pt x="0" y="85"/>
                      </a:moveTo>
                      <a:lnTo>
                        <a:pt x="0" y="192"/>
                      </a:lnTo>
                      <a:lnTo>
                        <a:pt x="66" y="192"/>
                      </a:lnTo>
                      <a:lnTo>
                        <a:pt x="66" y="125"/>
                      </a:lnTo>
                      <a:lnTo>
                        <a:pt x="104" y="125"/>
                      </a:lnTo>
                      <a:lnTo>
                        <a:pt x="104" y="192"/>
                      </a:lnTo>
                      <a:lnTo>
                        <a:pt x="170" y="192"/>
                      </a:lnTo>
                      <a:lnTo>
                        <a:pt x="170" y="85"/>
                      </a:lnTo>
                      <a:lnTo>
                        <a:pt x="85" y="0"/>
                      </a:ln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800"/>
                </a:p>
              </p:txBody>
            </p:sp>
            <p:sp>
              <p:nvSpPr>
                <p:cNvPr id="105" name="Freeform 67">
                  <a:extLst>
                    <a:ext uri="{FF2B5EF4-FFF2-40B4-BE49-F238E27FC236}">
                      <a16:creationId xmlns:a16="http://schemas.microsoft.com/office/drawing/2014/main" id="{F51E9BB9-D4B5-459A-997B-2051448A17D1}"/>
                    </a:ext>
                  </a:extLst>
                </p:cNvPr>
                <p:cNvSpPr>
                  <a:spLocks/>
                </p:cNvSpPr>
                <p:nvPr/>
              </p:nvSpPr>
              <p:spPr bwMode="auto">
                <a:xfrm>
                  <a:off x="5554663" y="1819275"/>
                  <a:ext cx="360363" cy="187325"/>
                </a:xfrm>
                <a:custGeom>
                  <a:avLst/>
                  <a:gdLst>
                    <a:gd name="T0" fmla="*/ 95 w 96"/>
                    <a:gd name="T1" fmla="*/ 47 h 50"/>
                    <a:gd name="T2" fmla="*/ 95 w 96"/>
                    <a:gd name="T3" fmla="*/ 47 h 50"/>
                    <a:gd name="T4" fmla="*/ 49 w 96"/>
                    <a:gd name="T5" fmla="*/ 1 h 50"/>
                    <a:gd name="T6" fmla="*/ 47 w 96"/>
                    <a:gd name="T7" fmla="*/ 1 h 50"/>
                    <a:gd name="T8" fmla="*/ 1 w 96"/>
                    <a:gd name="T9" fmla="*/ 47 h 50"/>
                    <a:gd name="T10" fmla="*/ 1 w 96"/>
                    <a:gd name="T11" fmla="*/ 49 h 50"/>
                    <a:gd name="T12" fmla="*/ 3 w 96"/>
                    <a:gd name="T13" fmla="*/ 49 h 50"/>
                    <a:gd name="T14" fmla="*/ 3 w 96"/>
                    <a:gd name="T15" fmla="*/ 49 h 50"/>
                    <a:gd name="T16" fmla="*/ 48 w 96"/>
                    <a:gd name="T17" fmla="*/ 5 h 50"/>
                    <a:gd name="T18" fmla="*/ 93 w 96"/>
                    <a:gd name="T19" fmla="*/ 49 h 50"/>
                    <a:gd name="T20" fmla="*/ 93 w 96"/>
                    <a:gd name="T21" fmla="*/ 49 h 50"/>
                    <a:gd name="T22" fmla="*/ 95 w 96"/>
                    <a:gd name="T23" fmla="*/ 49 h 50"/>
                    <a:gd name="T24" fmla="*/ 95 w 96"/>
                    <a:gd name="T25" fmla="*/ 49 h 50"/>
                    <a:gd name="T26" fmla="*/ 95 w 96"/>
                    <a:gd name="T2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
                      <a:moveTo>
                        <a:pt x="95" y="47"/>
                      </a:moveTo>
                      <a:cubicBezTo>
                        <a:pt x="95" y="47"/>
                        <a:pt x="95" y="47"/>
                        <a:pt x="95" y="47"/>
                      </a:cubicBezTo>
                      <a:cubicBezTo>
                        <a:pt x="49" y="1"/>
                        <a:pt x="49" y="1"/>
                        <a:pt x="49" y="1"/>
                      </a:cubicBezTo>
                      <a:cubicBezTo>
                        <a:pt x="49" y="0"/>
                        <a:pt x="47" y="0"/>
                        <a:pt x="47" y="1"/>
                      </a:cubicBezTo>
                      <a:cubicBezTo>
                        <a:pt x="1" y="47"/>
                        <a:pt x="1" y="47"/>
                        <a:pt x="1" y="47"/>
                      </a:cubicBezTo>
                      <a:cubicBezTo>
                        <a:pt x="0" y="47"/>
                        <a:pt x="0" y="49"/>
                        <a:pt x="1" y="49"/>
                      </a:cubicBezTo>
                      <a:cubicBezTo>
                        <a:pt x="1" y="50"/>
                        <a:pt x="3" y="50"/>
                        <a:pt x="3" y="49"/>
                      </a:cubicBezTo>
                      <a:cubicBezTo>
                        <a:pt x="3" y="49"/>
                        <a:pt x="3" y="49"/>
                        <a:pt x="3" y="49"/>
                      </a:cubicBezTo>
                      <a:cubicBezTo>
                        <a:pt x="48" y="5"/>
                        <a:pt x="48" y="5"/>
                        <a:pt x="48" y="5"/>
                      </a:cubicBezTo>
                      <a:cubicBezTo>
                        <a:pt x="93" y="49"/>
                        <a:pt x="93" y="49"/>
                        <a:pt x="93" y="49"/>
                      </a:cubicBezTo>
                      <a:cubicBezTo>
                        <a:pt x="93" y="49"/>
                        <a:pt x="93" y="49"/>
                        <a:pt x="93" y="49"/>
                      </a:cubicBezTo>
                      <a:cubicBezTo>
                        <a:pt x="93" y="50"/>
                        <a:pt x="95" y="50"/>
                        <a:pt x="95" y="49"/>
                      </a:cubicBezTo>
                      <a:cubicBezTo>
                        <a:pt x="95" y="49"/>
                        <a:pt x="95" y="49"/>
                        <a:pt x="95" y="49"/>
                      </a:cubicBezTo>
                      <a:cubicBezTo>
                        <a:pt x="96" y="49"/>
                        <a:pt x="96" y="48"/>
                        <a:pt x="9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800"/>
                </a:p>
              </p:txBody>
            </p:sp>
          </p:grpSp>
        </p:grpSp>
      </p:grpSp>
      <p:grpSp>
        <p:nvGrpSpPr>
          <p:cNvPr id="13" name="Group 12"/>
          <p:cNvGrpSpPr/>
          <p:nvPr/>
        </p:nvGrpSpPr>
        <p:grpSpPr>
          <a:xfrm>
            <a:off x="851764" y="5077193"/>
            <a:ext cx="7442129" cy="517850"/>
            <a:chOff x="1135686" y="5626591"/>
            <a:chExt cx="9922838" cy="690466"/>
          </a:xfrm>
        </p:grpSpPr>
        <p:sp>
          <p:nvSpPr>
            <p:cNvPr id="60" name="Content Placeholder 1">
              <a:extLst>
                <a:ext uri="{FF2B5EF4-FFF2-40B4-BE49-F238E27FC236}">
                  <a16:creationId xmlns:a16="http://schemas.microsoft.com/office/drawing/2014/main" id="{7554E515-1C2F-4001-B285-DD578987076F}"/>
                </a:ext>
              </a:extLst>
            </p:cNvPr>
            <p:cNvSpPr txBox="1">
              <a:spLocks/>
            </p:cNvSpPr>
            <p:nvPr/>
          </p:nvSpPr>
          <p:spPr>
            <a:xfrm>
              <a:off x="2067061" y="5626591"/>
              <a:ext cx="8991463" cy="677107"/>
            </a:xfrm>
            <a:prstGeom prst="rect">
              <a:avLst/>
            </a:prstGeom>
          </p:spPr>
          <p:txBody>
            <a:bodyPr vert="horz" wrap="square" lIns="0" tIns="0" rIns="0" bIns="0" rtlCol="0">
              <a:spAutoFit/>
            </a:bodyPr>
            <a:lstStyle>
              <a:lvl1pPr marL="231775" indent="-231775" algn="l" defTabSz="457200" rtl="0" eaLnBrk="1" latinLnBrk="0" hangingPunct="1">
                <a:lnSpc>
                  <a:spcPts val="2300"/>
                </a:lnSpc>
                <a:spcBef>
                  <a:spcPts val="800"/>
                </a:spcBef>
                <a:buClr>
                  <a:srgbClr val="298336"/>
                </a:buClr>
                <a:buFont typeface="Arial" panose="020B0604020202020204" pitchFamily="34" charset="0"/>
                <a:buChar char="•"/>
                <a:defRPr sz="2000" kern="1200">
                  <a:solidFill>
                    <a:srgbClr val="504C4B"/>
                  </a:solidFill>
                  <a:latin typeface="Arial" pitchFamily="34" charset="0"/>
                  <a:ea typeface="+mn-ea"/>
                  <a:cs typeface="Arial" pitchFamily="34" charset="0"/>
                </a:defRPr>
              </a:lvl1pPr>
              <a:lvl2pPr marL="685800" indent="-228600" algn="l" defTabSz="457200" rtl="0" eaLnBrk="1" latinLnBrk="0" hangingPunct="1">
                <a:lnSpc>
                  <a:spcPts val="2300"/>
                </a:lnSpc>
                <a:spcBef>
                  <a:spcPts val="800"/>
                </a:spcBef>
                <a:buClr>
                  <a:srgbClr val="298336"/>
                </a:buClr>
                <a:buSzPct val="100000"/>
                <a:buFont typeface="Wingdings" panose="05000000000000000000" pitchFamily="2" charset="2"/>
                <a:buChar char="§"/>
                <a:defRPr sz="2000" kern="1200">
                  <a:solidFill>
                    <a:srgbClr val="504C4B"/>
                  </a:solidFill>
                  <a:latin typeface="Arial" pitchFamily="34" charset="0"/>
                  <a:ea typeface="+mn-ea"/>
                  <a:cs typeface="Arial" pitchFamily="34" charset="0"/>
                </a:defRPr>
              </a:lvl2pPr>
              <a:lvl3pPr marL="1143000" indent="-228600" algn="l" defTabSz="457200" rtl="0" eaLnBrk="1" latinLnBrk="0" hangingPunct="1">
                <a:lnSpc>
                  <a:spcPts val="2300"/>
                </a:lnSpc>
                <a:spcBef>
                  <a:spcPts val="800"/>
                </a:spcBef>
                <a:buFont typeface="Courier New"/>
                <a:buChar char="o"/>
                <a:defRPr sz="2000" kern="1200">
                  <a:solidFill>
                    <a:srgbClr val="504C4B"/>
                  </a:solidFill>
                  <a:latin typeface="Arial" pitchFamily="34" charset="0"/>
                  <a:ea typeface="+mn-ea"/>
                  <a:cs typeface="Arial" pitchFamily="34" charset="0"/>
                </a:defRPr>
              </a:lvl3pPr>
              <a:lvl4pPr marL="16002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4pPr>
              <a:lvl5pPr marL="2057400" indent="-228600" algn="l" defTabSz="457200" rtl="0" eaLnBrk="1" latinLnBrk="0" hangingPunct="1">
                <a:lnSpc>
                  <a:spcPts val="2300"/>
                </a:lnSpc>
                <a:spcBef>
                  <a:spcPts val="800"/>
                </a:spcBef>
                <a:buFont typeface="Arial"/>
                <a:buChar char="»"/>
                <a:defRPr sz="2000" kern="1200">
                  <a:solidFill>
                    <a:srgbClr val="504C4B"/>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110000"/>
                </a:lnSpc>
                <a:spcBef>
                  <a:spcPct val="0"/>
                </a:spcBef>
                <a:buClrTx/>
                <a:buNone/>
              </a:pPr>
              <a:r>
                <a:rPr lang="en-US" sz="1500" b="1" dirty="0">
                  <a:solidFill>
                    <a:srgbClr val="595959"/>
                  </a:solidFill>
                  <a:latin typeface="+mj-lt"/>
                  <a:ea typeface="ＭＳ Ｐゴシック" charset="0"/>
                </a:rPr>
                <a:t>OSHA concerns:</a:t>
              </a:r>
              <a:r>
                <a:rPr lang="en-US" sz="1500" dirty="0">
                  <a:solidFill>
                    <a:srgbClr val="595959"/>
                  </a:solidFill>
                  <a:latin typeface="+mj-lt"/>
                  <a:ea typeface="ＭＳ Ｐゴシック" charset="0"/>
                </a:rPr>
                <a:t> is your workplace safe; reporting requirements; negligence standards and creating a workplace free of “recognized hazards”</a:t>
              </a:r>
              <a:endParaRPr lang="en-US" sz="1500" dirty="0">
                <a:solidFill>
                  <a:srgbClr val="25435A"/>
                </a:solidFill>
                <a:latin typeface="+mj-lt"/>
                <a:ea typeface="ＭＳ Ｐゴシック" charset="0"/>
              </a:endParaRPr>
            </a:p>
          </p:txBody>
        </p:sp>
        <p:grpSp>
          <p:nvGrpSpPr>
            <p:cNvPr id="8" name="Group 7"/>
            <p:cNvGrpSpPr/>
            <p:nvPr/>
          </p:nvGrpSpPr>
          <p:grpSpPr>
            <a:xfrm>
              <a:off x="1135686" y="5653842"/>
              <a:ext cx="655694" cy="663215"/>
              <a:chOff x="1127680" y="5653842"/>
              <a:chExt cx="655694" cy="663215"/>
            </a:xfrm>
          </p:grpSpPr>
          <p:sp>
            <p:nvSpPr>
              <p:cNvPr id="62" name="Rectangle 61">
                <a:extLst>
                  <a:ext uri="{FF2B5EF4-FFF2-40B4-BE49-F238E27FC236}">
                    <a16:creationId xmlns:a16="http://schemas.microsoft.com/office/drawing/2014/main" id="{381F46C4-00A4-4DB6-A9A5-4BD1E70458B8}"/>
                  </a:ext>
                </a:extLst>
              </p:cNvPr>
              <p:cNvSpPr/>
              <p:nvPr/>
            </p:nvSpPr>
            <p:spPr>
              <a:xfrm>
                <a:off x="1127680" y="5653842"/>
                <a:ext cx="655694" cy="6632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350" dirty="0"/>
              </a:p>
            </p:txBody>
          </p:sp>
          <p:grpSp>
            <p:nvGrpSpPr>
              <p:cNvPr id="39" name="Group 38"/>
              <p:cNvGrpSpPr/>
              <p:nvPr/>
            </p:nvGrpSpPr>
            <p:grpSpPr>
              <a:xfrm>
                <a:off x="1260237" y="5747286"/>
                <a:ext cx="422606" cy="476325"/>
                <a:chOff x="5822951" y="600076"/>
                <a:chExt cx="595313" cy="747713"/>
              </a:xfrm>
            </p:grpSpPr>
            <p:sp>
              <p:nvSpPr>
                <p:cNvPr id="40" name="Freeform 186"/>
                <p:cNvSpPr>
                  <a:spLocks/>
                </p:cNvSpPr>
                <p:nvPr/>
              </p:nvSpPr>
              <p:spPr bwMode="auto">
                <a:xfrm>
                  <a:off x="5822951" y="600076"/>
                  <a:ext cx="595313" cy="747713"/>
                </a:xfrm>
                <a:custGeom>
                  <a:avLst/>
                  <a:gdLst>
                    <a:gd name="T0" fmla="*/ 267 w 267"/>
                    <a:gd name="T1" fmla="*/ 320 h 335"/>
                    <a:gd name="T2" fmla="*/ 252 w 267"/>
                    <a:gd name="T3" fmla="*/ 335 h 335"/>
                    <a:gd name="T4" fmla="*/ 15 w 267"/>
                    <a:gd name="T5" fmla="*/ 335 h 335"/>
                    <a:gd name="T6" fmla="*/ 0 w 267"/>
                    <a:gd name="T7" fmla="*/ 320 h 335"/>
                    <a:gd name="T8" fmla="*/ 0 w 267"/>
                    <a:gd name="T9" fmla="*/ 15 h 335"/>
                    <a:gd name="T10" fmla="*/ 15 w 267"/>
                    <a:gd name="T11" fmla="*/ 0 h 335"/>
                    <a:gd name="T12" fmla="*/ 252 w 267"/>
                    <a:gd name="T13" fmla="*/ 0 h 335"/>
                    <a:gd name="T14" fmla="*/ 267 w 267"/>
                    <a:gd name="T15" fmla="*/ 15 h 335"/>
                    <a:gd name="T16" fmla="*/ 267 w 267"/>
                    <a:gd name="T17" fmla="*/ 32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35">
                      <a:moveTo>
                        <a:pt x="267" y="320"/>
                      </a:moveTo>
                      <a:cubicBezTo>
                        <a:pt x="267" y="328"/>
                        <a:pt x="260" y="335"/>
                        <a:pt x="252" y="335"/>
                      </a:cubicBezTo>
                      <a:cubicBezTo>
                        <a:pt x="15" y="335"/>
                        <a:pt x="15" y="335"/>
                        <a:pt x="15" y="335"/>
                      </a:cubicBezTo>
                      <a:cubicBezTo>
                        <a:pt x="7" y="335"/>
                        <a:pt x="0" y="328"/>
                        <a:pt x="0" y="320"/>
                      </a:cubicBezTo>
                      <a:cubicBezTo>
                        <a:pt x="0" y="15"/>
                        <a:pt x="0" y="15"/>
                        <a:pt x="0" y="15"/>
                      </a:cubicBezTo>
                      <a:cubicBezTo>
                        <a:pt x="0" y="7"/>
                        <a:pt x="7" y="0"/>
                        <a:pt x="15" y="0"/>
                      </a:cubicBezTo>
                      <a:cubicBezTo>
                        <a:pt x="252" y="0"/>
                        <a:pt x="252" y="0"/>
                        <a:pt x="252" y="0"/>
                      </a:cubicBezTo>
                      <a:cubicBezTo>
                        <a:pt x="260" y="0"/>
                        <a:pt x="267" y="7"/>
                        <a:pt x="267" y="15"/>
                      </a:cubicBezTo>
                      <a:lnTo>
                        <a:pt x="267" y="320"/>
                      </a:lnTo>
                      <a:close/>
                    </a:path>
                  </a:pathLst>
                </a:custGeom>
                <a:solidFill>
                  <a:srgbClr val="ED3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dirty="0"/>
                </a:p>
              </p:txBody>
            </p:sp>
            <p:sp>
              <p:nvSpPr>
                <p:cNvPr id="41" name="Rectangle 187"/>
                <p:cNvSpPr>
                  <a:spLocks noChangeArrowheads="1"/>
                </p:cNvSpPr>
                <p:nvPr/>
              </p:nvSpPr>
              <p:spPr bwMode="auto">
                <a:xfrm>
                  <a:off x="5880894" y="654050"/>
                  <a:ext cx="479424" cy="63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800" dirty="0"/>
                </a:p>
              </p:txBody>
            </p:sp>
            <p:sp>
              <p:nvSpPr>
                <p:cNvPr id="42" name="Freeform 188"/>
                <p:cNvSpPr>
                  <a:spLocks/>
                </p:cNvSpPr>
                <p:nvPr/>
              </p:nvSpPr>
              <p:spPr bwMode="auto">
                <a:xfrm>
                  <a:off x="6148388" y="774701"/>
                  <a:ext cx="133350" cy="130175"/>
                </a:xfrm>
                <a:custGeom>
                  <a:avLst/>
                  <a:gdLst>
                    <a:gd name="T0" fmla="*/ 60 w 60"/>
                    <a:gd name="T1" fmla="*/ 36 h 59"/>
                    <a:gd name="T2" fmla="*/ 58 w 60"/>
                    <a:gd name="T3" fmla="*/ 38 h 59"/>
                    <a:gd name="T4" fmla="*/ 41 w 60"/>
                    <a:gd name="T5" fmla="*/ 38 h 59"/>
                    <a:gd name="T6" fmla="*/ 39 w 60"/>
                    <a:gd name="T7" fmla="*/ 40 h 59"/>
                    <a:gd name="T8" fmla="*/ 39 w 60"/>
                    <a:gd name="T9" fmla="*/ 57 h 59"/>
                    <a:gd name="T10" fmla="*/ 37 w 60"/>
                    <a:gd name="T11" fmla="*/ 59 h 59"/>
                    <a:gd name="T12" fmla="*/ 23 w 60"/>
                    <a:gd name="T13" fmla="*/ 59 h 59"/>
                    <a:gd name="T14" fmla="*/ 21 w 60"/>
                    <a:gd name="T15" fmla="*/ 57 h 59"/>
                    <a:gd name="T16" fmla="*/ 21 w 60"/>
                    <a:gd name="T17" fmla="*/ 40 h 59"/>
                    <a:gd name="T18" fmla="*/ 19 w 60"/>
                    <a:gd name="T19" fmla="*/ 39 h 59"/>
                    <a:gd name="T20" fmla="*/ 2 w 60"/>
                    <a:gd name="T21" fmla="*/ 39 h 59"/>
                    <a:gd name="T22" fmla="*/ 0 w 60"/>
                    <a:gd name="T23" fmla="*/ 37 h 59"/>
                    <a:gd name="T24" fmla="*/ 0 w 60"/>
                    <a:gd name="T25" fmla="*/ 23 h 59"/>
                    <a:gd name="T26" fmla="*/ 2 w 60"/>
                    <a:gd name="T27" fmla="*/ 21 h 59"/>
                    <a:gd name="T28" fmla="*/ 19 w 60"/>
                    <a:gd name="T29" fmla="*/ 21 h 59"/>
                    <a:gd name="T30" fmla="*/ 21 w 60"/>
                    <a:gd name="T31" fmla="*/ 19 h 59"/>
                    <a:gd name="T32" fmla="*/ 21 w 60"/>
                    <a:gd name="T33" fmla="*/ 2 h 59"/>
                    <a:gd name="T34" fmla="*/ 23 w 60"/>
                    <a:gd name="T35" fmla="*/ 0 h 59"/>
                    <a:gd name="T36" fmla="*/ 37 w 60"/>
                    <a:gd name="T37" fmla="*/ 0 h 59"/>
                    <a:gd name="T38" fmla="*/ 39 w 60"/>
                    <a:gd name="T39" fmla="*/ 2 h 59"/>
                    <a:gd name="T40" fmla="*/ 39 w 60"/>
                    <a:gd name="T41" fmla="*/ 19 h 59"/>
                    <a:gd name="T42" fmla="*/ 41 w 60"/>
                    <a:gd name="T43" fmla="*/ 21 h 59"/>
                    <a:gd name="T44" fmla="*/ 58 w 60"/>
                    <a:gd name="T45" fmla="*/ 21 h 59"/>
                    <a:gd name="T46" fmla="*/ 60 w 60"/>
                    <a:gd name="T47" fmla="*/ 23 h 59"/>
                    <a:gd name="T48" fmla="*/ 60 w 60"/>
                    <a:gd name="T49"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9">
                      <a:moveTo>
                        <a:pt x="60" y="36"/>
                      </a:moveTo>
                      <a:cubicBezTo>
                        <a:pt x="60" y="38"/>
                        <a:pt x="59" y="38"/>
                        <a:pt x="58" y="38"/>
                      </a:cubicBezTo>
                      <a:cubicBezTo>
                        <a:pt x="41" y="38"/>
                        <a:pt x="41" y="38"/>
                        <a:pt x="41" y="38"/>
                      </a:cubicBezTo>
                      <a:cubicBezTo>
                        <a:pt x="40" y="38"/>
                        <a:pt x="39" y="39"/>
                        <a:pt x="39" y="40"/>
                      </a:cubicBezTo>
                      <a:cubicBezTo>
                        <a:pt x="39" y="57"/>
                        <a:pt x="39" y="57"/>
                        <a:pt x="39" y="57"/>
                      </a:cubicBezTo>
                      <a:cubicBezTo>
                        <a:pt x="39" y="58"/>
                        <a:pt x="38" y="59"/>
                        <a:pt x="37" y="59"/>
                      </a:cubicBezTo>
                      <a:cubicBezTo>
                        <a:pt x="23" y="59"/>
                        <a:pt x="23" y="59"/>
                        <a:pt x="23" y="59"/>
                      </a:cubicBezTo>
                      <a:cubicBezTo>
                        <a:pt x="22" y="59"/>
                        <a:pt x="21" y="58"/>
                        <a:pt x="21" y="57"/>
                      </a:cubicBezTo>
                      <a:cubicBezTo>
                        <a:pt x="21" y="40"/>
                        <a:pt x="21" y="40"/>
                        <a:pt x="21" y="40"/>
                      </a:cubicBezTo>
                      <a:cubicBezTo>
                        <a:pt x="21" y="39"/>
                        <a:pt x="20" y="39"/>
                        <a:pt x="19" y="39"/>
                      </a:cubicBezTo>
                      <a:cubicBezTo>
                        <a:pt x="2" y="39"/>
                        <a:pt x="2" y="39"/>
                        <a:pt x="2" y="39"/>
                      </a:cubicBezTo>
                      <a:cubicBezTo>
                        <a:pt x="1" y="39"/>
                        <a:pt x="0" y="38"/>
                        <a:pt x="0" y="37"/>
                      </a:cubicBezTo>
                      <a:cubicBezTo>
                        <a:pt x="0" y="23"/>
                        <a:pt x="0" y="23"/>
                        <a:pt x="0" y="23"/>
                      </a:cubicBezTo>
                      <a:cubicBezTo>
                        <a:pt x="0" y="22"/>
                        <a:pt x="1" y="21"/>
                        <a:pt x="2" y="21"/>
                      </a:cubicBezTo>
                      <a:cubicBezTo>
                        <a:pt x="19" y="21"/>
                        <a:pt x="19" y="21"/>
                        <a:pt x="19" y="21"/>
                      </a:cubicBezTo>
                      <a:cubicBezTo>
                        <a:pt x="20" y="21"/>
                        <a:pt x="21" y="20"/>
                        <a:pt x="21" y="19"/>
                      </a:cubicBezTo>
                      <a:cubicBezTo>
                        <a:pt x="21" y="2"/>
                        <a:pt x="21" y="2"/>
                        <a:pt x="21" y="2"/>
                      </a:cubicBezTo>
                      <a:cubicBezTo>
                        <a:pt x="21" y="1"/>
                        <a:pt x="22" y="0"/>
                        <a:pt x="23" y="0"/>
                      </a:cubicBezTo>
                      <a:cubicBezTo>
                        <a:pt x="37" y="0"/>
                        <a:pt x="37" y="0"/>
                        <a:pt x="37" y="0"/>
                      </a:cubicBezTo>
                      <a:cubicBezTo>
                        <a:pt x="38" y="0"/>
                        <a:pt x="39" y="1"/>
                        <a:pt x="39" y="2"/>
                      </a:cubicBezTo>
                      <a:cubicBezTo>
                        <a:pt x="39" y="19"/>
                        <a:pt x="39" y="19"/>
                        <a:pt x="39" y="19"/>
                      </a:cubicBezTo>
                      <a:cubicBezTo>
                        <a:pt x="39" y="20"/>
                        <a:pt x="40" y="21"/>
                        <a:pt x="41" y="21"/>
                      </a:cubicBezTo>
                      <a:cubicBezTo>
                        <a:pt x="58" y="21"/>
                        <a:pt x="58" y="21"/>
                        <a:pt x="58" y="21"/>
                      </a:cubicBezTo>
                      <a:cubicBezTo>
                        <a:pt x="59" y="21"/>
                        <a:pt x="60" y="21"/>
                        <a:pt x="60" y="23"/>
                      </a:cubicBezTo>
                      <a:lnTo>
                        <a:pt x="60" y="36"/>
                      </a:lnTo>
                      <a:close/>
                    </a:path>
                  </a:pathLst>
                </a:custGeom>
                <a:solidFill>
                  <a:srgbClr val="ED3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dirty="0"/>
                </a:p>
              </p:txBody>
            </p:sp>
            <p:sp>
              <p:nvSpPr>
                <p:cNvPr id="45" name="Rectangle 195"/>
                <p:cNvSpPr>
                  <a:spLocks noChangeArrowheads="1"/>
                </p:cNvSpPr>
                <p:nvPr/>
              </p:nvSpPr>
              <p:spPr bwMode="auto">
                <a:xfrm>
                  <a:off x="5932488" y="1030289"/>
                  <a:ext cx="349250" cy="4763"/>
                </a:xfrm>
                <a:prstGeom prst="rect">
                  <a:avLst/>
                </a:prstGeom>
                <a:solidFill>
                  <a:srgbClr val="7A79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800" dirty="0"/>
                </a:p>
              </p:txBody>
            </p:sp>
          </p:grpSp>
        </p:grpSp>
      </p:grpSp>
      <p:pic>
        <p:nvPicPr>
          <p:cNvPr id="15" name="Picture 14"/>
          <p:cNvPicPr>
            <a:picLocks noChangeAspect="1"/>
          </p:cNvPicPr>
          <p:nvPr/>
        </p:nvPicPr>
        <p:blipFill>
          <a:blip r:embed="rId3"/>
          <a:stretch>
            <a:fillRect/>
          </a:stretch>
        </p:blipFill>
        <p:spPr>
          <a:xfrm>
            <a:off x="951182" y="1159139"/>
            <a:ext cx="2385313" cy="1286198"/>
          </a:xfrm>
          <a:prstGeom prst="rect">
            <a:avLst/>
          </a:prstGeom>
        </p:spPr>
      </p:pic>
      <p:pic>
        <p:nvPicPr>
          <p:cNvPr id="17" name="Picture 16"/>
          <p:cNvPicPr>
            <a:picLocks noChangeAspect="1"/>
          </p:cNvPicPr>
          <p:nvPr/>
        </p:nvPicPr>
        <p:blipFill>
          <a:blip r:embed="rId4"/>
          <a:stretch>
            <a:fillRect/>
          </a:stretch>
        </p:blipFill>
        <p:spPr>
          <a:xfrm>
            <a:off x="4126523" y="1135162"/>
            <a:ext cx="1545306" cy="1511268"/>
          </a:xfrm>
          <a:prstGeom prst="rect">
            <a:avLst/>
          </a:prstGeom>
        </p:spPr>
      </p:pic>
      <p:pic>
        <p:nvPicPr>
          <p:cNvPr id="18" name="Picture 17"/>
          <p:cNvPicPr>
            <a:picLocks noChangeAspect="1"/>
          </p:cNvPicPr>
          <p:nvPr/>
        </p:nvPicPr>
        <p:blipFill>
          <a:blip r:embed="rId5"/>
          <a:stretch>
            <a:fillRect/>
          </a:stretch>
        </p:blipFill>
        <p:spPr>
          <a:xfrm>
            <a:off x="6153847" y="1105688"/>
            <a:ext cx="1986853" cy="1322160"/>
          </a:xfrm>
          <a:prstGeom prst="rect">
            <a:avLst/>
          </a:prstGeom>
        </p:spPr>
      </p:pic>
    </p:spTree>
    <p:extLst>
      <p:ext uri="{BB962C8B-B14F-4D97-AF65-F5344CB8AC3E}">
        <p14:creationId xmlns:p14="http://schemas.microsoft.com/office/powerpoint/2010/main" val="1597653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and Other Tech Considerations</a:t>
            </a:r>
          </a:p>
        </p:txBody>
      </p:sp>
      <p:sp>
        <p:nvSpPr>
          <p:cNvPr id="3" name="Content Placeholder 2"/>
          <p:cNvSpPr>
            <a:spLocks noGrp="1"/>
          </p:cNvSpPr>
          <p:nvPr>
            <p:ph idx="1"/>
          </p:nvPr>
        </p:nvSpPr>
        <p:spPr/>
        <p:txBody>
          <a:bodyPr/>
          <a:lstStyle/>
          <a:p>
            <a:r>
              <a:rPr lang="en-US" altLang="en-US" b="1" dirty="0">
                <a:effectLst>
                  <a:outerShdw blurRad="38100" dist="38100" dir="2700000" algn="tl">
                    <a:srgbClr val="000000">
                      <a:alpha val="43137"/>
                    </a:srgbClr>
                  </a:outerShdw>
                </a:effectLst>
                <a:cs typeface="Arial" panose="020B0604020202020204" pitchFamily="34" charset="0"/>
              </a:rPr>
              <a:t>Cybersecurity</a:t>
            </a:r>
          </a:p>
          <a:p>
            <a:pPr>
              <a:spcBef>
                <a:spcPts val="675"/>
              </a:spcBef>
            </a:pPr>
            <a:r>
              <a:rPr lang="en-US" altLang="en-US" sz="1350" b="1" dirty="0">
                <a:effectLst>
                  <a:outerShdw blurRad="38100" dist="38100" dir="2700000" algn="tl">
                    <a:srgbClr val="000000">
                      <a:alpha val="43137"/>
                    </a:srgbClr>
                  </a:outerShdw>
                </a:effectLst>
                <a:cs typeface="Arial" panose="020B0604020202020204" pitchFamily="34" charset="0"/>
              </a:rPr>
              <a:t>Prepare risk assessment and cybersecurity plans for remote workforce</a:t>
            </a:r>
          </a:p>
          <a:p>
            <a:pPr>
              <a:spcBef>
                <a:spcPts val="675"/>
              </a:spcBef>
            </a:pPr>
            <a:r>
              <a:rPr lang="en-US" altLang="en-US" sz="1350" b="1" dirty="0">
                <a:effectLst>
                  <a:outerShdw blurRad="38100" dist="38100" dir="2700000" algn="tl">
                    <a:srgbClr val="000000">
                      <a:alpha val="43137"/>
                    </a:srgbClr>
                  </a:outerShdw>
                </a:effectLst>
                <a:cs typeface="Arial" panose="020B0604020202020204" pitchFamily="34" charset="0"/>
              </a:rPr>
              <a:t>Consider requiring multi-factor authentication</a:t>
            </a:r>
          </a:p>
          <a:p>
            <a:pPr>
              <a:spcBef>
                <a:spcPts val="675"/>
              </a:spcBef>
            </a:pPr>
            <a:r>
              <a:rPr lang="en-US" altLang="en-US" sz="1350" b="1" dirty="0">
                <a:effectLst>
                  <a:outerShdw blurRad="38100" dist="38100" dir="2700000" algn="tl">
                    <a:srgbClr val="000000">
                      <a:alpha val="43137"/>
                    </a:srgbClr>
                  </a:outerShdw>
                </a:effectLst>
                <a:cs typeface="Arial" panose="020B0604020202020204" pitchFamily="34" charset="0"/>
              </a:rPr>
              <a:t>Enhance “BYOD” security/policies</a:t>
            </a:r>
          </a:p>
          <a:p>
            <a:pPr>
              <a:spcBef>
                <a:spcPts val="675"/>
              </a:spcBef>
            </a:pPr>
            <a:r>
              <a:rPr lang="en-US" altLang="en-US" sz="1350" b="1" dirty="0">
                <a:effectLst>
                  <a:outerShdw blurRad="38100" dist="38100" dir="2700000" algn="tl">
                    <a:srgbClr val="000000">
                      <a:alpha val="43137"/>
                    </a:srgbClr>
                  </a:outerShdw>
                </a:effectLst>
                <a:cs typeface="Arial" panose="020B0604020202020204" pitchFamily="34" charset="0"/>
              </a:rPr>
              <a:t>Assess risks associated with cloud-based computing</a:t>
            </a:r>
          </a:p>
          <a:p>
            <a:pPr>
              <a:spcBef>
                <a:spcPts val="675"/>
              </a:spcBef>
            </a:pPr>
            <a:r>
              <a:rPr lang="en-US" sz="1350" b="1" dirty="0">
                <a:effectLst>
                  <a:outerShdw blurRad="38100" dist="38100" dir="2700000" algn="tl">
                    <a:srgbClr val="000000">
                      <a:alpha val="43137"/>
                    </a:srgbClr>
                  </a:outerShdw>
                </a:effectLst>
                <a:cs typeface="Arial" panose="020B0604020202020204" pitchFamily="34" charset="0"/>
              </a:rPr>
              <a:t>Plan for threats/security incidents</a:t>
            </a:r>
          </a:p>
          <a:p>
            <a:pPr>
              <a:spcBef>
                <a:spcPts val="675"/>
              </a:spcBef>
            </a:pPr>
            <a:r>
              <a:rPr lang="en-US" sz="1350" b="1" dirty="0">
                <a:effectLst>
                  <a:outerShdw blurRad="38100" dist="38100" dir="2700000" algn="tl">
                    <a:srgbClr val="000000">
                      <a:alpha val="43137"/>
                    </a:srgbClr>
                  </a:outerShdw>
                </a:effectLst>
                <a:cs typeface="Arial" panose="020B0604020202020204" pitchFamily="34" charset="0"/>
              </a:rPr>
              <a:t>Encryption of devices</a:t>
            </a:r>
            <a:endParaRPr lang="en-US" sz="1350" dirty="0">
              <a:effectLst>
                <a:outerShdw blurRad="38100" dist="38100" dir="2700000" algn="tl">
                  <a:srgbClr val="000000">
                    <a:alpha val="43137"/>
                  </a:srgbClr>
                </a:outerShdw>
              </a:effectLst>
            </a:endParaRPr>
          </a:p>
        </p:txBody>
      </p:sp>
      <p:sp>
        <p:nvSpPr>
          <p:cNvPr id="4" name="Content Placeholder 3"/>
          <p:cNvSpPr>
            <a:spLocks noGrp="1"/>
          </p:cNvSpPr>
          <p:nvPr>
            <p:ph idx="10"/>
          </p:nvPr>
        </p:nvSpPr>
        <p:spPr/>
        <p:txBody>
          <a:bodyPr/>
          <a:lstStyle/>
          <a:p>
            <a:r>
              <a:rPr lang="en-US" b="1" dirty="0">
                <a:effectLst>
                  <a:outerShdw blurRad="38100" dist="38100" dir="2700000" algn="tl">
                    <a:srgbClr val="000000">
                      <a:alpha val="43137"/>
                    </a:srgbClr>
                  </a:outerShdw>
                </a:effectLst>
              </a:rPr>
              <a:t>Privacy and Data Security Concerns</a:t>
            </a:r>
          </a:p>
          <a:p>
            <a:r>
              <a:rPr lang="en-US" b="1" dirty="0">
                <a:effectLst>
                  <a:outerShdw blurRad="38100" dist="38100" dir="2700000" algn="tl">
                    <a:srgbClr val="000000">
                      <a:alpha val="43137"/>
                    </a:srgbClr>
                  </a:outerShdw>
                </a:effectLst>
              </a:rPr>
              <a:t>Ensure that maintaining certain health-related information does not violate international (if applicable) and domestic data security/privacy laws</a:t>
            </a:r>
          </a:p>
        </p:txBody>
      </p:sp>
      <p:sp>
        <p:nvSpPr>
          <p:cNvPr id="5" name="Content Placeholder 4"/>
          <p:cNvSpPr>
            <a:spLocks noGrp="1"/>
          </p:cNvSpPr>
          <p:nvPr>
            <p:ph idx="11"/>
          </p:nvPr>
        </p:nvSpPr>
        <p:spPr>
          <a:xfrm>
            <a:off x="4639331" y="1386492"/>
            <a:ext cx="2218668" cy="3967539"/>
          </a:xfrm>
        </p:spPr>
        <p:txBody>
          <a:bodyPr/>
          <a:lstStyle/>
          <a:p>
            <a:r>
              <a:rPr lang="en-US" b="1" dirty="0">
                <a:effectLst>
                  <a:outerShdw blurRad="38100" dist="38100" dir="2700000" algn="tl">
                    <a:srgbClr val="000000">
                      <a:alpha val="43137"/>
                    </a:srgbClr>
                  </a:outerShdw>
                </a:effectLst>
              </a:rPr>
              <a:t>Employee Monitoring Concerns</a:t>
            </a:r>
          </a:p>
          <a:p>
            <a:r>
              <a:rPr lang="en-US" b="1" dirty="0">
                <a:effectLst>
                  <a:outerShdw blurRad="38100" dist="38100" dir="2700000" algn="tl">
                    <a:srgbClr val="000000">
                      <a:alpha val="43137"/>
                    </a:srgbClr>
                  </a:outerShdw>
                </a:effectLst>
              </a:rPr>
              <a:t>If you are considering spyware/surveillance/ keystroke logging, consider possible claims under the Stored Communications Act, state or local social media password protection laws, and other consumer protection laws like the CA Consumer Protection Act   </a:t>
            </a:r>
          </a:p>
        </p:txBody>
      </p:sp>
      <p:sp>
        <p:nvSpPr>
          <p:cNvPr id="6" name="Content Placeholder 5"/>
          <p:cNvSpPr>
            <a:spLocks noGrp="1"/>
          </p:cNvSpPr>
          <p:nvPr>
            <p:ph idx="12"/>
          </p:nvPr>
        </p:nvSpPr>
        <p:spPr/>
        <p:txBody>
          <a:bodyPr/>
          <a:lstStyle/>
          <a:p>
            <a:r>
              <a:rPr lang="en-US" b="1" dirty="0">
                <a:effectLst>
                  <a:outerShdw blurRad="38100" dist="38100" dir="2700000" algn="tl">
                    <a:srgbClr val="000000">
                      <a:alpha val="43137"/>
                    </a:srgbClr>
                  </a:outerShdw>
                </a:effectLst>
              </a:rPr>
              <a:t>Biometrics Laws</a:t>
            </a:r>
          </a:p>
          <a:p>
            <a:r>
              <a:rPr lang="en-US" b="1" dirty="0">
                <a:effectLst>
                  <a:outerShdw blurRad="38100" dist="38100" dir="2700000" algn="tl">
                    <a:srgbClr val="000000">
                      <a:alpha val="43137"/>
                    </a:srgbClr>
                  </a:outerShdw>
                </a:effectLst>
              </a:rPr>
              <a:t>If considering the capturing of biometric data, be mindful of various state biometric laws, in particular, those in IL, WA, and TX. </a:t>
            </a:r>
          </a:p>
          <a:p>
            <a:r>
              <a:rPr lang="en-US" b="1" dirty="0">
                <a:effectLst>
                  <a:outerShdw blurRad="38100" dist="38100" dir="2700000" algn="tl">
                    <a:srgbClr val="000000">
                      <a:alpha val="43137"/>
                    </a:srgbClr>
                  </a:outerShdw>
                </a:effectLst>
              </a:rPr>
              <a:t>Consent and/or prior notice may be required</a:t>
            </a:r>
          </a:p>
        </p:txBody>
      </p:sp>
    </p:spTree>
    <p:extLst>
      <p:ext uri="{BB962C8B-B14F-4D97-AF65-F5344CB8AC3E}">
        <p14:creationId xmlns:p14="http://schemas.microsoft.com/office/powerpoint/2010/main" val="3285299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Epstein Becker Green Coronavirus Resource Center</a:t>
            </a:r>
          </a:p>
        </p:txBody>
      </p:sp>
      <p:pic>
        <p:nvPicPr>
          <p:cNvPr id="1026" name="Picture 2" descr="https://www.ebglaw.com/content/uploads/2020/02/GettyImages-1134490146-default-microsite-practice-sidebar-multi-photos-1-28789.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587597" y="2164575"/>
            <a:ext cx="3133895" cy="27160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197889982"/>
              </p:ext>
            </p:extLst>
          </p:nvPr>
        </p:nvGraphicFramePr>
        <p:xfrm>
          <a:off x="351360" y="4252869"/>
          <a:ext cx="3369366" cy="758663"/>
        </p:xfrm>
        <a:graphic>
          <a:graphicData uri="http://schemas.openxmlformats.org/drawingml/2006/table">
            <a:tbl>
              <a:tblPr/>
              <a:tblGrid>
                <a:gridCol w="1318898">
                  <a:extLst>
                    <a:ext uri="{9D8B030D-6E8A-4147-A177-3AD203B41FA5}">
                      <a16:colId xmlns:a16="http://schemas.microsoft.com/office/drawing/2014/main" val="3703169716"/>
                    </a:ext>
                  </a:extLst>
                </a:gridCol>
                <a:gridCol w="736724">
                  <a:extLst>
                    <a:ext uri="{9D8B030D-6E8A-4147-A177-3AD203B41FA5}">
                      <a16:colId xmlns:a16="http://schemas.microsoft.com/office/drawing/2014/main" val="3942315571"/>
                    </a:ext>
                  </a:extLst>
                </a:gridCol>
                <a:gridCol w="1313744">
                  <a:extLst>
                    <a:ext uri="{9D8B030D-6E8A-4147-A177-3AD203B41FA5}">
                      <a16:colId xmlns:a16="http://schemas.microsoft.com/office/drawing/2014/main" val="4030333850"/>
                    </a:ext>
                  </a:extLst>
                </a:gridCol>
              </a:tblGrid>
              <a:tr h="758663">
                <a:tc>
                  <a:txBody>
                    <a:bodyPr/>
                    <a:lstStyle/>
                    <a:p>
                      <a:pPr algn="ctr" fontAlgn="base"/>
                      <a:r>
                        <a:rPr lang="en-US" sz="1000" b="1" u="none" strike="noStrike" dirty="0">
                          <a:solidFill>
                            <a:schemeClr val="accent1"/>
                          </a:solidFill>
                          <a:effectLst/>
                          <a:latin typeface="+mj-lt"/>
                          <a:hlinkClick r:id="rId4" tooltip="Jump to This Section"/>
                        </a:rPr>
                        <a:t>Health Care &amp;</a:t>
                      </a:r>
                      <a:br>
                        <a:rPr lang="en-US" sz="1000" b="1" u="none" strike="noStrike" dirty="0">
                          <a:solidFill>
                            <a:schemeClr val="accent1"/>
                          </a:solidFill>
                          <a:effectLst/>
                          <a:latin typeface="+mj-lt"/>
                          <a:hlinkClick r:id="rId4" tooltip="Jump to This Section"/>
                        </a:rPr>
                      </a:br>
                      <a:r>
                        <a:rPr lang="en-US" sz="1000" b="1" u="none" strike="noStrike" dirty="0">
                          <a:solidFill>
                            <a:schemeClr val="accent1"/>
                          </a:solidFill>
                          <a:effectLst/>
                          <a:latin typeface="+mj-lt"/>
                          <a:hlinkClick r:id="rId4" tooltip="Jump to This Section"/>
                        </a:rPr>
                        <a:t>Life Sciences</a:t>
                      </a:r>
                      <a:endParaRPr lang="en-US" sz="1000" u="none" dirty="0">
                        <a:solidFill>
                          <a:schemeClr val="accent1"/>
                        </a:solidFill>
                        <a:effectLst/>
                        <a:latin typeface="+mj-lt"/>
                      </a:endParaRPr>
                    </a:p>
                  </a:txBody>
                  <a:tcPr marL="47625" marR="47625" marT="47625" marB="47625" anchor="ctr">
                    <a:lnL>
                      <a:noFill/>
                    </a:lnL>
                    <a:lnR>
                      <a:noFill/>
                    </a:lnR>
                    <a:lnT>
                      <a:noFill/>
                    </a:lnT>
                    <a:lnB>
                      <a:noFill/>
                    </a:lnB>
                    <a:solidFill>
                      <a:schemeClr val="accent2"/>
                    </a:solidFill>
                  </a:tcPr>
                </a:tc>
                <a:tc>
                  <a:txBody>
                    <a:bodyPr/>
                    <a:lstStyle/>
                    <a:p>
                      <a:pPr algn="ctr" fontAlgn="base"/>
                      <a:endParaRPr lang="en-US" sz="1000" dirty="0">
                        <a:solidFill>
                          <a:schemeClr val="accent1"/>
                        </a:solidFill>
                        <a:effectLst/>
                        <a:latin typeface="+mj-lt"/>
                      </a:endParaRPr>
                    </a:p>
                  </a:txBody>
                  <a:tcPr marL="68580" marR="68580" marT="34290" marB="34290" anchor="ctr">
                    <a:lnL>
                      <a:noFill/>
                    </a:lnL>
                    <a:lnR>
                      <a:noFill/>
                    </a:lnR>
                    <a:lnT>
                      <a:noFill/>
                    </a:lnT>
                    <a:lnB>
                      <a:noFill/>
                    </a:lnB>
                  </a:tcPr>
                </a:tc>
                <a:tc>
                  <a:txBody>
                    <a:bodyPr/>
                    <a:lstStyle/>
                    <a:p>
                      <a:pPr algn="ctr" fontAlgn="base"/>
                      <a:r>
                        <a:rPr lang="en-US" sz="1000" b="1" u="none" strike="noStrike" dirty="0">
                          <a:solidFill>
                            <a:schemeClr val="accent1"/>
                          </a:solidFill>
                          <a:effectLst/>
                          <a:latin typeface="+mj-lt"/>
                          <a:hlinkClick r:id="rId5" tooltip="Jump to This Section"/>
                        </a:rPr>
                        <a:t>Workforce</a:t>
                      </a:r>
                      <a:br>
                        <a:rPr lang="en-US" sz="1000" b="1" u="none" strike="noStrike" dirty="0">
                          <a:solidFill>
                            <a:schemeClr val="accent1"/>
                          </a:solidFill>
                          <a:effectLst/>
                          <a:latin typeface="+mj-lt"/>
                          <a:hlinkClick r:id="rId5" tooltip="Jump to This Section"/>
                        </a:rPr>
                      </a:br>
                      <a:r>
                        <a:rPr lang="en-US" sz="1000" b="1" u="none" strike="noStrike" dirty="0">
                          <a:solidFill>
                            <a:schemeClr val="accent1"/>
                          </a:solidFill>
                          <a:effectLst/>
                          <a:latin typeface="+mj-lt"/>
                          <a:hlinkClick r:id="rId5" tooltip="Jump to This Section"/>
                        </a:rPr>
                        <a:t>Management</a:t>
                      </a:r>
                      <a:endParaRPr lang="en-US" sz="1000" dirty="0">
                        <a:solidFill>
                          <a:schemeClr val="accent1"/>
                        </a:solidFill>
                        <a:effectLst/>
                        <a:latin typeface="+mj-lt"/>
                      </a:endParaRPr>
                    </a:p>
                  </a:txBody>
                  <a:tcPr marL="47625" marR="47625" marT="47625" marB="47625" anchor="ctr">
                    <a:lnL>
                      <a:noFill/>
                    </a:lnL>
                    <a:lnR>
                      <a:noFill/>
                    </a:lnR>
                    <a:lnT>
                      <a:noFill/>
                    </a:lnT>
                    <a:lnB>
                      <a:noFill/>
                    </a:lnB>
                    <a:solidFill>
                      <a:schemeClr val="accent2"/>
                    </a:solidFill>
                  </a:tcPr>
                </a:tc>
                <a:extLst>
                  <a:ext uri="{0D108BD9-81ED-4DB2-BD59-A6C34878D82A}">
                    <a16:rowId xmlns:a16="http://schemas.microsoft.com/office/drawing/2014/main" val="858701372"/>
                  </a:ext>
                </a:extLst>
              </a:tr>
            </a:tbl>
          </a:graphicData>
        </a:graphic>
      </p:graphicFrame>
      <p:sp>
        <p:nvSpPr>
          <p:cNvPr id="10" name="Rectangle 3"/>
          <p:cNvSpPr>
            <a:spLocks noChangeArrowheads="1"/>
          </p:cNvSpPr>
          <p:nvPr/>
        </p:nvSpPr>
        <p:spPr bwMode="auto">
          <a:xfrm>
            <a:off x="351360" y="2131282"/>
            <a:ext cx="5144566" cy="2239074"/>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None/>
            </a:pPr>
            <a:r>
              <a:rPr lang="en-US" altLang="en-US" sz="1650" b="1" dirty="0">
                <a:solidFill>
                  <a:schemeClr val="tx2"/>
                </a:solidFill>
                <a:latin typeface="+mj-lt"/>
              </a:rPr>
              <a:t>Epstein Becker Green Coronavirus News and Updates</a:t>
            </a:r>
            <a:endParaRPr lang="en-US" altLang="en-US" sz="1650" dirty="0">
              <a:solidFill>
                <a:schemeClr val="tx2"/>
              </a:solidFill>
              <a:latin typeface="+mj-lt"/>
            </a:endParaRPr>
          </a:p>
          <a:p>
            <a:pPr defTabSz="685800">
              <a:buNone/>
            </a:pPr>
            <a:r>
              <a:rPr lang="en-US" altLang="en-US" sz="1650" dirty="0">
                <a:solidFill>
                  <a:schemeClr val="tx2"/>
                </a:solidFill>
                <a:latin typeface="+mj-lt"/>
              </a:rPr>
              <a:t>Employers throughout all industries, and particularly those within health care, are now grappling with how to deal with the various implications of the coronavirus (COVID-19) on their businesses and workforce.</a:t>
            </a:r>
          </a:p>
          <a:p>
            <a:pPr defTabSz="685800">
              <a:buNone/>
            </a:pPr>
            <a:endParaRPr lang="en-US" altLang="en-US" sz="1650" dirty="0">
              <a:solidFill>
                <a:schemeClr val="tx2"/>
              </a:solidFill>
              <a:latin typeface="+mj-lt"/>
            </a:endParaRPr>
          </a:p>
          <a:p>
            <a:pPr defTabSz="685800">
              <a:buNone/>
            </a:pPr>
            <a:r>
              <a:rPr lang="en-US" altLang="en-US" sz="1650" dirty="0">
                <a:solidFill>
                  <a:schemeClr val="tx2"/>
                </a:solidFill>
                <a:latin typeface="+mj-lt"/>
              </a:rPr>
              <a:t>Please see below for our latest news, </a:t>
            </a:r>
            <a:r>
              <a:rPr lang="en-US" altLang="en-US" sz="1650" u="sng" dirty="0">
                <a:solidFill>
                  <a:schemeClr val="tx2"/>
                </a:solidFill>
                <a:latin typeface="+mj-lt"/>
                <a:hlinkClick r:id="rId6"/>
              </a:rPr>
              <a:t>subscribe for email notifications</a:t>
            </a:r>
            <a:r>
              <a:rPr lang="en-US" altLang="en-US" sz="1650" dirty="0">
                <a:solidFill>
                  <a:schemeClr val="tx2"/>
                </a:solidFill>
                <a:latin typeface="+mj-lt"/>
              </a:rPr>
              <a:t>, and revisit for updates.</a:t>
            </a:r>
          </a:p>
          <a:p>
            <a:pPr defTabSz="685800">
              <a:buNone/>
            </a:pPr>
            <a:endParaRPr lang="en-US" altLang="en-US" sz="1350" dirty="0">
              <a:solidFill>
                <a:schemeClr val="tx2"/>
              </a:solidFill>
              <a:latin typeface="+mj-lt"/>
            </a:endParaRPr>
          </a:p>
        </p:txBody>
      </p:sp>
      <p:sp>
        <p:nvSpPr>
          <p:cNvPr id="12" name="TextBox 11"/>
          <p:cNvSpPr txBox="1"/>
          <p:nvPr/>
        </p:nvSpPr>
        <p:spPr>
          <a:xfrm>
            <a:off x="351360" y="5217894"/>
            <a:ext cx="5496334" cy="369332"/>
          </a:xfrm>
          <a:prstGeom prst="rect">
            <a:avLst/>
          </a:prstGeom>
          <a:noFill/>
          <a:ln>
            <a:noFill/>
          </a:ln>
        </p:spPr>
        <p:txBody>
          <a:bodyPr wrap="square" rtlCol="0">
            <a:spAutoFit/>
          </a:bodyPr>
          <a:lstStyle/>
          <a:p>
            <a:pPr>
              <a:buNone/>
            </a:pPr>
            <a:r>
              <a:rPr lang="en-US" sz="1800" b="1" dirty="0">
                <a:latin typeface="+mj-lt"/>
                <a:hlinkClick r:id="rId7"/>
              </a:rPr>
              <a:t>https://www.ebglaw.com/coronavirus-resource-center/</a:t>
            </a:r>
            <a:endParaRPr lang="en-US" sz="1800" b="1" dirty="0">
              <a:solidFill>
                <a:srgbClr val="595959"/>
              </a:solidFill>
              <a:latin typeface="+mj-lt"/>
              <a:cs typeface="Calibri" pitchFamily="34" charset="0"/>
            </a:endParaRPr>
          </a:p>
        </p:txBody>
      </p:sp>
    </p:spTree>
    <p:extLst>
      <p:ext uri="{BB962C8B-B14F-4D97-AF65-F5344CB8AC3E}">
        <p14:creationId xmlns:p14="http://schemas.microsoft.com/office/powerpoint/2010/main" val="3640551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Employment Law Update</a:t>
            </a:r>
          </a:p>
        </p:txBody>
      </p:sp>
      <p:pic>
        <p:nvPicPr>
          <p:cNvPr id="4" name="Picture 3"/>
          <p:cNvPicPr>
            <a:picLocks noChangeAspect="1"/>
          </p:cNvPicPr>
          <p:nvPr/>
        </p:nvPicPr>
        <p:blipFill>
          <a:blip r:embed="rId2"/>
          <a:stretch>
            <a:fillRect/>
          </a:stretch>
        </p:blipFill>
        <p:spPr>
          <a:xfrm>
            <a:off x="4336798" y="3667014"/>
            <a:ext cx="2295525" cy="1990725"/>
          </a:xfrm>
          <a:prstGeom prst="rect">
            <a:avLst/>
          </a:prstGeom>
        </p:spPr>
      </p:pic>
    </p:spTree>
    <p:extLst>
      <p:ext uri="{BB962C8B-B14F-4D97-AF65-F5344CB8AC3E}">
        <p14:creationId xmlns:p14="http://schemas.microsoft.com/office/powerpoint/2010/main" val="4067970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Enacts Paid Sick Leave Law </a:t>
            </a:r>
          </a:p>
        </p:txBody>
      </p:sp>
      <p:sp>
        <p:nvSpPr>
          <p:cNvPr id="3" name="Content Placeholder 2"/>
          <p:cNvSpPr>
            <a:spLocks noGrp="1"/>
          </p:cNvSpPr>
          <p:nvPr>
            <p:ph idx="1"/>
          </p:nvPr>
        </p:nvSpPr>
        <p:spPr>
          <a:xfrm>
            <a:off x="368300" y="1314451"/>
            <a:ext cx="8337550" cy="5143500"/>
          </a:xfrm>
        </p:spPr>
        <p:txBody>
          <a:bodyPr numCol="2"/>
          <a:lstStyle/>
          <a:p>
            <a:pPr marL="285750" indent="-285750">
              <a:buFont typeface="Arial" panose="020B0604020202020204" pitchFamily="34" charset="0"/>
              <a:buChar char="•"/>
            </a:pPr>
            <a:r>
              <a:rPr lang="en-US" sz="1600" b="1" dirty="0">
                <a:solidFill>
                  <a:srgbClr val="C00000"/>
                </a:solidFill>
              </a:rPr>
              <a:t>Sept. 30, 2020: </a:t>
            </a:r>
            <a:r>
              <a:rPr lang="en-US" sz="1600" dirty="0"/>
              <a:t>Employees begin accruing  sick leave </a:t>
            </a:r>
          </a:p>
          <a:p>
            <a:pPr marL="285750" indent="-285750">
              <a:buFont typeface="Arial" panose="020B0604020202020204" pitchFamily="34" charset="0"/>
              <a:buChar char="•"/>
            </a:pPr>
            <a:r>
              <a:rPr lang="en-US" sz="1600" b="1" dirty="0">
                <a:solidFill>
                  <a:srgbClr val="C00000"/>
                </a:solidFill>
              </a:rPr>
              <a:t>Jan. 1, 2021: </a:t>
            </a:r>
            <a:r>
              <a:rPr lang="en-US" sz="1600" dirty="0"/>
              <a:t>Employees may start taking               sick leave</a:t>
            </a:r>
          </a:p>
          <a:p>
            <a:pPr marL="285750" indent="-285750">
              <a:buFont typeface="Arial" panose="020B0604020202020204" pitchFamily="34" charset="0"/>
              <a:buChar char="•"/>
            </a:pPr>
            <a:r>
              <a:rPr lang="en-US" sz="1600" dirty="0"/>
              <a:t>Applies to all private employers and all employees</a:t>
            </a:r>
          </a:p>
          <a:p>
            <a:pPr marL="285750" indent="-285750">
              <a:buFont typeface="Arial" panose="020B0604020202020204" pitchFamily="34" charset="0"/>
              <a:buChar char="•"/>
            </a:pPr>
            <a:r>
              <a:rPr lang="en-US" sz="1600" dirty="0"/>
              <a:t>Exempted if current sick leave or time-off policies meet minimum requirements (including accrual, carryover, and use) </a:t>
            </a:r>
          </a:p>
          <a:p>
            <a:pPr marL="285750" indent="-285750">
              <a:buFont typeface="Arial" panose="020B0604020202020204" pitchFamily="34" charset="0"/>
              <a:buChar char="•"/>
            </a:pPr>
            <a:r>
              <a:rPr lang="en-US" sz="1600" dirty="0"/>
              <a:t>Level of leave depends on employer’s size and net income</a:t>
            </a:r>
          </a:p>
          <a:p>
            <a:pPr marL="285750" indent="-285750">
              <a:buFont typeface="Arial" panose="020B0604020202020204" pitchFamily="34" charset="0"/>
              <a:buChar char="•"/>
            </a:pPr>
            <a:r>
              <a:rPr lang="en-US" sz="1600" dirty="0"/>
              <a:t>If not frontloaded, accrue one hour for every 30 hours worked,  to maximum allowed in a calendar year::</a:t>
            </a:r>
          </a:p>
          <a:p>
            <a:pPr marL="457200" lvl="1" indent="-285750">
              <a:buFont typeface="Arial" panose="020B0604020202020204" pitchFamily="34" charset="0"/>
              <a:buChar char="•"/>
            </a:pPr>
            <a:r>
              <a:rPr lang="en-US" sz="1450" dirty="0"/>
              <a:t>4 or fewer employees &amp; net income of $1 million or less: up to 40 hrs. </a:t>
            </a:r>
            <a:r>
              <a:rPr lang="en-US" sz="1450" u="sng" dirty="0"/>
              <a:t>unpaid</a:t>
            </a:r>
            <a:r>
              <a:rPr lang="en-US" sz="1450" dirty="0"/>
              <a:t> leave</a:t>
            </a:r>
          </a:p>
          <a:p>
            <a:pPr marL="457200" lvl="1" indent="-285750">
              <a:buFont typeface="Arial" panose="020B0604020202020204" pitchFamily="34" charset="0"/>
              <a:buChar char="•"/>
            </a:pPr>
            <a:r>
              <a:rPr lang="en-US" sz="1450" dirty="0"/>
              <a:t>4 or fewer employees &amp; a net income greater than $1 million: up to 40 hrs. paid leave</a:t>
            </a:r>
          </a:p>
          <a:p>
            <a:pPr marL="457200" lvl="1" indent="-285750">
              <a:buFont typeface="Arial" panose="020B0604020202020204" pitchFamily="34" charset="0"/>
              <a:buChar char="•"/>
            </a:pPr>
            <a:r>
              <a:rPr lang="en-US" sz="1450" dirty="0"/>
              <a:t>5 - 99 employees: up to 40 hours paid leave</a:t>
            </a:r>
          </a:p>
          <a:p>
            <a:pPr marL="457200" lvl="1" indent="-285750">
              <a:buFont typeface="Arial" panose="020B0604020202020204" pitchFamily="34" charset="0"/>
              <a:buChar char="•"/>
            </a:pPr>
            <a:r>
              <a:rPr lang="en-US" sz="1450" dirty="0"/>
              <a:t>100 or more employees: up to 56 hours paid leave </a:t>
            </a:r>
          </a:p>
          <a:p>
            <a:pPr marL="285750" indent="-285750">
              <a:buFont typeface="Arial" panose="020B0604020202020204" pitchFamily="34" charset="0"/>
              <a:buChar char="•"/>
            </a:pPr>
            <a:r>
              <a:rPr lang="en-US" sz="1600" dirty="0"/>
              <a:t>Carryover required but can cap annual use to 40/56 hrs. per year</a:t>
            </a:r>
          </a:p>
          <a:p>
            <a:pPr marL="285750" indent="-285750">
              <a:buFont typeface="Arial" panose="020B0604020202020204" pitchFamily="34" charset="0"/>
              <a:buChar char="•"/>
            </a:pPr>
            <a:r>
              <a:rPr lang="en-US" sz="1600" b="1" dirty="0"/>
              <a:t>Reasons for use:</a:t>
            </a:r>
          </a:p>
          <a:p>
            <a:pPr marL="457200" lvl="1" indent="-285750">
              <a:buFont typeface="Arial" panose="020B0604020202020204" pitchFamily="34" charset="0"/>
              <a:buChar char="•"/>
            </a:pPr>
            <a:r>
              <a:rPr lang="en-US" sz="1450" dirty="0"/>
              <a:t>Employee’s, or family member’s, mental or physical illness, injury or health condition, </a:t>
            </a:r>
            <a:r>
              <a:rPr lang="en-US" sz="1450" b="1" i="1" dirty="0"/>
              <a:t>regardless of whether condition has been diagnosed or requires medical care at time                 of  leave request</a:t>
            </a:r>
          </a:p>
          <a:p>
            <a:pPr marL="457200" lvl="1" indent="-285750">
              <a:buFont typeface="Arial" panose="020B0604020202020204" pitchFamily="34" charset="0"/>
              <a:buChar char="•"/>
            </a:pPr>
            <a:r>
              <a:rPr lang="en-US" sz="1450" dirty="0"/>
              <a:t>Attend to matters related to domestic violence, a sexual offense, stalking, or human trafficking (involving employee or family member)</a:t>
            </a:r>
          </a:p>
          <a:p>
            <a:pPr marL="457200" lvl="1" indent="-285750">
              <a:buFont typeface="Arial" panose="020B0604020202020204" pitchFamily="34" charset="0"/>
              <a:buChar char="•"/>
            </a:pPr>
            <a:r>
              <a:rPr lang="en-US" sz="1450" dirty="0"/>
              <a:t>Employer must respond to leave request within 3 business days</a:t>
            </a:r>
          </a:p>
          <a:p>
            <a:pPr marL="457200" lvl="1" indent="-285750">
              <a:buFont typeface="Arial" panose="020B0604020202020204" pitchFamily="34" charset="0"/>
              <a:buChar char="•"/>
            </a:pPr>
            <a:r>
              <a:rPr lang="en-US" sz="1450" dirty="0"/>
              <a:t> Recordkeeping requirements</a:t>
            </a:r>
          </a:p>
          <a:p>
            <a:pPr marL="0" indent="0">
              <a:buNone/>
            </a:pPr>
            <a:endParaRPr lang="en-US" sz="1600" dirty="0"/>
          </a:p>
          <a:p>
            <a:pPr marL="0" indent="0">
              <a:buNone/>
            </a:pPr>
            <a:endParaRPr lang="en-US" sz="1800" dirty="0"/>
          </a:p>
        </p:txBody>
      </p:sp>
      <p:pic>
        <p:nvPicPr>
          <p:cNvPr id="4" name="Picture 3"/>
          <p:cNvPicPr>
            <a:picLocks noChangeAspect="1"/>
          </p:cNvPicPr>
          <p:nvPr/>
        </p:nvPicPr>
        <p:blipFill>
          <a:blip r:embed="rId3"/>
          <a:stretch>
            <a:fillRect/>
          </a:stretch>
        </p:blipFill>
        <p:spPr>
          <a:xfrm>
            <a:off x="7015162" y="5261172"/>
            <a:ext cx="1690688" cy="1196779"/>
          </a:xfrm>
          <a:prstGeom prst="rect">
            <a:avLst/>
          </a:prstGeom>
        </p:spPr>
      </p:pic>
    </p:spTree>
    <p:extLst>
      <p:ext uri="{BB962C8B-B14F-4D97-AF65-F5344CB8AC3E}">
        <p14:creationId xmlns:p14="http://schemas.microsoft.com/office/powerpoint/2010/main" val="1139484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64928"/>
            <a:ext cx="7740650" cy="565982"/>
          </a:xfrm>
        </p:spPr>
        <p:txBody>
          <a:bodyPr/>
          <a:lstStyle/>
          <a:p>
            <a:r>
              <a:rPr lang="en-US" dirty="0"/>
              <a:t>New York Again Revises Paid Election Leave Law</a:t>
            </a:r>
          </a:p>
        </p:txBody>
      </p:sp>
      <p:sp>
        <p:nvSpPr>
          <p:cNvPr id="3" name="Content Placeholder 2"/>
          <p:cNvSpPr>
            <a:spLocks noGrp="1"/>
          </p:cNvSpPr>
          <p:nvPr>
            <p:ph idx="1"/>
          </p:nvPr>
        </p:nvSpPr>
        <p:spPr>
          <a:xfrm>
            <a:off x="368300" y="1314450"/>
            <a:ext cx="5403850" cy="5067299"/>
          </a:xfrm>
        </p:spPr>
        <p:txBody>
          <a:bodyPr/>
          <a:lstStyle/>
          <a:p>
            <a:pPr marL="285750" indent="-285750">
              <a:buFont typeface="Arial" panose="020B0604020202020204" pitchFamily="34" charset="0"/>
              <a:buChar char="•"/>
            </a:pPr>
            <a:r>
              <a:rPr lang="en-US" sz="1800" dirty="0"/>
              <a:t>2019: NY expanded employee PTO to vote on Election Day from to 2 to 3 hours</a:t>
            </a:r>
          </a:p>
          <a:p>
            <a:pPr marL="285750" indent="-285750">
              <a:buFont typeface="Arial" panose="020B0604020202020204" pitchFamily="34" charset="0"/>
              <a:buChar char="•"/>
            </a:pPr>
            <a:r>
              <a:rPr lang="en-US" sz="1800" b="1" dirty="0">
                <a:solidFill>
                  <a:srgbClr val="C00000"/>
                </a:solidFill>
              </a:rPr>
              <a:t>April 3, 2020: Back to earlier rule:</a:t>
            </a:r>
          </a:p>
          <a:p>
            <a:pPr marL="457200" lvl="1" indent="-285750">
              <a:buFont typeface="Arial" panose="020B0604020202020204" pitchFamily="34" charset="0"/>
              <a:buChar char="•"/>
            </a:pPr>
            <a:r>
              <a:rPr lang="en-US" sz="1600" b="1" dirty="0">
                <a:solidFill>
                  <a:schemeClr val="tx2"/>
                </a:solidFill>
              </a:rPr>
              <a:t>If employee is a registered voter without “sufficient time” outside of scheduled working hours to vote, employee may take up to 2 hours of PTO from work</a:t>
            </a:r>
          </a:p>
          <a:p>
            <a:pPr marL="285750" indent="-285750">
              <a:buFont typeface="Arial" panose="020B0604020202020204" pitchFamily="34" charset="0"/>
              <a:buChar char="•"/>
            </a:pPr>
            <a:r>
              <a:rPr lang="en-US" sz="1600" dirty="0">
                <a:solidFill>
                  <a:schemeClr val="tx2"/>
                </a:solidFill>
              </a:rPr>
              <a:t>“Sufficient time” = 4 consecutive hours between polls opening and beginning of work shift, or 4 consecutive hours between end of shift and polls closing </a:t>
            </a:r>
          </a:p>
          <a:p>
            <a:pPr marL="285750" indent="-285750">
              <a:buFont typeface="Arial" panose="020B0604020202020204" pitchFamily="34" charset="0"/>
              <a:buChar char="•"/>
            </a:pPr>
            <a:r>
              <a:rPr lang="en-US" sz="1600" dirty="0">
                <a:solidFill>
                  <a:schemeClr val="tx2"/>
                </a:solidFill>
              </a:rPr>
              <a:t>If employee lacks sufficient time, allowed as much time as needed, but paid for only 2 hours</a:t>
            </a:r>
          </a:p>
          <a:p>
            <a:pPr marL="285750" indent="-285750">
              <a:buFont typeface="Arial" panose="020B0604020202020204" pitchFamily="34" charset="0"/>
              <a:buChar char="•"/>
            </a:pPr>
            <a:r>
              <a:rPr lang="en-US" sz="1600" dirty="0">
                <a:solidFill>
                  <a:schemeClr val="tx2"/>
                </a:solidFill>
              </a:rPr>
              <a:t>Employer may require time be taken at the beginning or end of employee’s shift</a:t>
            </a:r>
          </a:p>
          <a:p>
            <a:pPr marL="285750" indent="-285750">
              <a:buFont typeface="Arial" panose="020B0604020202020204" pitchFamily="34" charset="0"/>
              <a:buChar char="•"/>
            </a:pPr>
            <a:r>
              <a:rPr lang="en-US" sz="1600" dirty="0">
                <a:solidFill>
                  <a:schemeClr val="tx2"/>
                </a:solidFill>
              </a:rPr>
              <a:t>Employee must provide notice at least 2, but no more than 10, working days before Election Day </a:t>
            </a:r>
          </a:p>
          <a:p>
            <a:pPr marL="285750" indent="-285750">
              <a:buFont typeface="Arial" panose="020B0604020202020204" pitchFamily="34" charset="0"/>
              <a:buChar char="•"/>
            </a:pPr>
            <a:r>
              <a:rPr lang="en-US" sz="1600" dirty="0">
                <a:solidFill>
                  <a:schemeClr val="tx2"/>
                </a:solidFill>
              </a:rPr>
              <a:t>Employers must post notice of the law in a conspicuous location not fewer than 10 days before election</a:t>
            </a:r>
          </a:p>
          <a:p>
            <a:pPr marL="754857" lvl="2" indent="-285750">
              <a:buFont typeface="Arial" panose="020B0604020202020204" pitchFamily="34" charset="0"/>
              <a:buChar char="•"/>
            </a:pPr>
            <a:r>
              <a:rPr lang="en-US" sz="1500" dirty="0">
                <a:solidFill>
                  <a:schemeClr val="tx2"/>
                </a:solidFill>
              </a:rPr>
              <a:t>Must be kept posted until close of polls on Election Day</a:t>
            </a:r>
          </a:p>
        </p:txBody>
      </p:sp>
      <p:pic>
        <p:nvPicPr>
          <p:cNvPr id="5" name="Picture 4"/>
          <p:cNvPicPr>
            <a:picLocks noChangeAspect="1"/>
          </p:cNvPicPr>
          <p:nvPr/>
        </p:nvPicPr>
        <p:blipFill>
          <a:blip r:embed="rId3"/>
          <a:stretch>
            <a:fillRect/>
          </a:stretch>
        </p:blipFill>
        <p:spPr>
          <a:xfrm>
            <a:off x="6400800" y="1378826"/>
            <a:ext cx="2708275" cy="5084683"/>
          </a:xfrm>
          <a:prstGeom prst="rect">
            <a:avLst/>
          </a:prstGeom>
        </p:spPr>
      </p:pic>
      <p:pic>
        <p:nvPicPr>
          <p:cNvPr id="6" name="Picture 5"/>
          <p:cNvPicPr>
            <a:picLocks noChangeAspect="1"/>
          </p:cNvPicPr>
          <p:nvPr/>
        </p:nvPicPr>
        <p:blipFill>
          <a:blip r:embed="rId4"/>
          <a:stretch>
            <a:fillRect/>
          </a:stretch>
        </p:blipFill>
        <p:spPr>
          <a:xfrm>
            <a:off x="5952586" y="1314450"/>
            <a:ext cx="1865538" cy="4938188"/>
          </a:xfrm>
          <a:prstGeom prst="rect">
            <a:avLst/>
          </a:prstGeom>
        </p:spPr>
      </p:pic>
      <p:pic>
        <p:nvPicPr>
          <p:cNvPr id="7" name="Picture 6"/>
          <p:cNvPicPr>
            <a:picLocks noChangeAspect="1"/>
          </p:cNvPicPr>
          <p:nvPr/>
        </p:nvPicPr>
        <p:blipFill>
          <a:blip r:embed="rId5"/>
          <a:stretch>
            <a:fillRect/>
          </a:stretch>
        </p:blipFill>
        <p:spPr>
          <a:xfrm>
            <a:off x="7369910" y="2229470"/>
            <a:ext cx="1774090" cy="3237257"/>
          </a:xfrm>
          <a:prstGeom prst="rect">
            <a:avLst/>
          </a:prstGeom>
        </p:spPr>
      </p:pic>
    </p:spTree>
    <p:extLst>
      <p:ext uri="{BB962C8B-B14F-4D97-AF65-F5344CB8AC3E}">
        <p14:creationId xmlns:p14="http://schemas.microsoft.com/office/powerpoint/2010/main" val="2368978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64928"/>
            <a:ext cx="7804150" cy="811422"/>
          </a:xfrm>
        </p:spPr>
        <p:txBody>
          <a:bodyPr/>
          <a:lstStyle/>
          <a:p>
            <a:r>
              <a:rPr lang="en-US" dirty="0"/>
              <a:t>Reminder: 2020 Effective Dates for New NY Discrimination and Harassment Laws </a:t>
            </a:r>
          </a:p>
        </p:txBody>
      </p:sp>
      <p:sp>
        <p:nvSpPr>
          <p:cNvPr id="3" name="Content Placeholder 2"/>
          <p:cNvSpPr>
            <a:spLocks noGrp="1"/>
          </p:cNvSpPr>
          <p:nvPr>
            <p:ph idx="1"/>
          </p:nvPr>
        </p:nvSpPr>
        <p:spPr>
          <a:xfrm>
            <a:off x="171450" y="1447800"/>
            <a:ext cx="5867400" cy="4895849"/>
          </a:xfrm>
        </p:spPr>
        <p:txBody>
          <a:bodyPr/>
          <a:lstStyle/>
          <a:p>
            <a:pPr marL="260747" lvl="1" indent="0">
              <a:buNone/>
            </a:pPr>
            <a:r>
              <a:rPr lang="en-US" sz="1800" b="1" dirty="0">
                <a:solidFill>
                  <a:srgbClr val="C00000"/>
                </a:solidFill>
              </a:rPr>
              <a:t>Effective January 1, 2020</a:t>
            </a:r>
          </a:p>
          <a:p>
            <a:pPr lvl="1">
              <a:buFont typeface="Arial" panose="020B0604020202020204" pitchFamily="34" charset="0"/>
              <a:buChar char="•"/>
            </a:pPr>
            <a:r>
              <a:rPr lang="en-US" sz="1750" dirty="0">
                <a:solidFill>
                  <a:schemeClr val="tx2"/>
                </a:solidFill>
              </a:rPr>
              <a:t>Required Notice of Employees’ Disclosure Rights in Employment Contract NDAs </a:t>
            </a:r>
            <a:r>
              <a:rPr lang="en-US" sz="1750" i="1" dirty="0">
                <a:solidFill>
                  <a:schemeClr val="tx2"/>
                </a:solidFill>
              </a:rPr>
              <a:t>(including confidentiality agreements issued at the time of hire)</a:t>
            </a:r>
          </a:p>
          <a:p>
            <a:pPr lvl="3">
              <a:buFont typeface="Arial" panose="020B0604020202020204" pitchFamily="34" charset="0"/>
              <a:buChar char="•"/>
            </a:pPr>
            <a:r>
              <a:rPr lang="en-US" sz="1500" dirty="0">
                <a:solidFill>
                  <a:schemeClr val="tx2"/>
                </a:solidFill>
              </a:rPr>
              <a:t>A confidentiality provision in an employment contract  that prevents an employee from disclosing “factual information related to any future claim of discrimination” is void and unenforceable, unless the provision informs the employee or prospective employee that the employee is not prohibited from speaking with law enforcement, federal, state, or local human rights agencies, or an attorney</a:t>
            </a:r>
          </a:p>
          <a:p>
            <a:pPr lvl="4">
              <a:buFont typeface="Arial" panose="020B0604020202020204" pitchFamily="34" charset="0"/>
              <a:buChar char="•"/>
            </a:pPr>
            <a:endParaRPr lang="en-US" sz="1500" dirty="0">
              <a:solidFill>
                <a:schemeClr val="tx2"/>
              </a:solidFill>
            </a:endParaRPr>
          </a:p>
          <a:p>
            <a:pPr marL="260747" lvl="1" indent="0">
              <a:buNone/>
            </a:pPr>
            <a:r>
              <a:rPr lang="en-US" sz="1800" b="1" dirty="0">
                <a:solidFill>
                  <a:srgbClr val="C00000"/>
                </a:solidFill>
              </a:rPr>
              <a:t>Effective February 8, 2020</a:t>
            </a:r>
          </a:p>
          <a:p>
            <a:pPr marL="546497" lvl="1" indent="-285750">
              <a:buFont typeface="Arial" panose="020B0604020202020204" pitchFamily="34" charset="0"/>
              <a:buChar char="•"/>
            </a:pPr>
            <a:r>
              <a:rPr lang="en-US" sz="1750" dirty="0">
                <a:solidFill>
                  <a:schemeClr val="tx2"/>
                </a:solidFill>
              </a:rPr>
              <a:t>Expansion of the term “employer” under the Human Rights Law to include </a:t>
            </a:r>
            <a:r>
              <a:rPr lang="en-US" sz="1750" b="1" i="1" dirty="0">
                <a:solidFill>
                  <a:schemeClr val="tx2"/>
                </a:solidFill>
              </a:rPr>
              <a:t>all </a:t>
            </a:r>
            <a:r>
              <a:rPr lang="en-US" sz="1750" dirty="0">
                <a:solidFill>
                  <a:schemeClr val="tx2"/>
                </a:solidFill>
              </a:rPr>
              <a:t>employers within NYS</a:t>
            </a:r>
          </a:p>
          <a:p>
            <a:pPr marL="844154" lvl="2" indent="-285750">
              <a:buFont typeface="Arial" panose="020B0604020202020204" pitchFamily="34" charset="0"/>
              <a:buChar char="•"/>
            </a:pPr>
            <a:endParaRPr lang="en-US" sz="1600" dirty="0">
              <a:solidFill>
                <a:schemeClr val="tx2"/>
              </a:solidFill>
            </a:endParaRPr>
          </a:p>
          <a:p>
            <a:pPr marL="260747" lvl="1" indent="0">
              <a:buNone/>
            </a:pPr>
            <a:r>
              <a:rPr lang="en-US" sz="1800" b="1" dirty="0">
                <a:solidFill>
                  <a:srgbClr val="C00000"/>
                </a:solidFill>
              </a:rPr>
              <a:t>Effective August 12, 2020</a:t>
            </a:r>
          </a:p>
          <a:p>
            <a:pPr marL="546497" lvl="1" indent="-285750">
              <a:buFont typeface="Arial" panose="020B0604020202020204" pitchFamily="34" charset="0"/>
              <a:buChar char="•"/>
            </a:pPr>
            <a:r>
              <a:rPr lang="en-US" sz="1600" dirty="0">
                <a:solidFill>
                  <a:schemeClr val="tx2"/>
                </a:solidFill>
              </a:rPr>
              <a:t>Extension of the statute of limitations to file sexual harassment claims with administrative agency from 1 year             to 3 years (has been the law in NYC since 5/9/2018)</a:t>
            </a:r>
          </a:p>
        </p:txBody>
      </p:sp>
      <p:pic>
        <p:nvPicPr>
          <p:cNvPr id="6" name="Picture 5"/>
          <p:cNvPicPr>
            <a:picLocks noChangeAspect="1"/>
          </p:cNvPicPr>
          <p:nvPr/>
        </p:nvPicPr>
        <p:blipFill>
          <a:blip r:embed="rId3"/>
          <a:stretch>
            <a:fillRect/>
          </a:stretch>
        </p:blipFill>
        <p:spPr>
          <a:xfrm>
            <a:off x="6522218" y="1447800"/>
            <a:ext cx="2621782" cy="4924699"/>
          </a:xfrm>
          <a:prstGeom prst="rect">
            <a:avLst/>
          </a:prstGeom>
        </p:spPr>
      </p:pic>
      <p:pic>
        <p:nvPicPr>
          <p:cNvPr id="7" name="Picture 6"/>
          <p:cNvPicPr>
            <a:picLocks noChangeAspect="1"/>
          </p:cNvPicPr>
          <p:nvPr/>
        </p:nvPicPr>
        <p:blipFill>
          <a:blip r:embed="rId4"/>
          <a:stretch>
            <a:fillRect/>
          </a:stretch>
        </p:blipFill>
        <p:spPr>
          <a:xfrm>
            <a:off x="6172200" y="1525801"/>
            <a:ext cx="1834272" cy="4855426"/>
          </a:xfrm>
          <a:prstGeom prst="rect">
            <a:avLst/>
          </a:prstGeom>
        </p:spPr>
      </p:pic>
      <p:pic>
        <p:nvPicPr>
          <p:cNvPr id="8" name="Picture 7"/>
          <p:cNvPicPr>
            <a:picLocks noChangeAspect="1"/>
          </p:cNvPicPr>
          <p:nvPr/>
        </p:nvPicPr>
        <p:blipFill>
          <a:blip r:embed="rId5"/>
          <a:stretch>
            <a:fillRect/>
          </a:stretch>
        </p:blipFill>
        <p:spPr>
          <a:xfrm>
            <a:off x="7187507" y="2910781"/>
            <a:ext cx="1969886" cy="1969886"/>
          </a:xfrm>
          <a:prstGeom prst="rect">
            <a:avLst/>
          </a:prstGeom>
        </p:spPr>
      </p:pic>
    </p:spTree>
    <p:extLst>
      <p:ext uri="{BB962C8B-B14F-4D97-AF65-F5344CB8AC3E}">
        <p14:creationId xmlns:p14="http://schemas.microsoft.com/office/powerpoint/2010/main" val="361190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Return to Workplace Considerations</a:t>
            </a:r>
          </a:p>
        </p:txBody>
      </p:sp>
      <p:pic>
        <p:nvPicPr>
          <p:cNvPr id="5" name="Picture 4"/>
          <p:cNvPicPr>
            <a:picLocks noChangeAspect="1"/>
          </p:cNvPicPr>
          <p:nvPr/>
        </p:nvPicPr>
        <p:blipFill>
          <a:blip r:embed="rId2"/>
          <a:stretch>
            <a:fillRect/>
          </a:stretch>
        </p:blipFill>
        <p:spPr>
          <a:xfrm>
            <a:off x="4265255" y="3600269"/>
            <a:ext cx="2438611" cy="1883827"/>
          </a:xfrm>
          <a:prstGeom prst="rect">
            <a:avLst/>
          </a:prstGeom>
        </p:spPr>
      </p:pic>
    </p:spTree>
    <p:extLst>
      <p:ext uri="{BB962C8B-B14F-4D97-AF65-F5344CB8AC3E}">
        <p14:creationId xmlns:p14="http://schemas.microsoft.com/office/powerpoint/2010/main" val="3422590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64928"/>
            <a:ext cx="7956550" cy="565982"/>
          </a:xfrm>
        </p:spPr>
        <p:txBody>
          <a:bodyPr/>
          <a:lstStyle/>
          <a:p>
            <a:r>
              <a:rPr lang="en-US" sz="2200" dirty="0"/>
              <a:t>Guidance Issued as NYS Salary History Inquiry Ban Goes into Effect</a:t>
            </a:r>
          </a:p>
        </p:txBody>
      </p:sp>
      <p:sp>
        <p:nvSpPr>
          <p:cNvPr id="3" name="Content Placeholder 2"/>
          <p:cNvSpPr>
            <a:spLocks noGrp="1"/>
          </p:cNvSpPr>
          <p:nvPr>
            <p:ph idx="1"/>
          </p:nvPr>
        </p:nvSpPr>
        <p:spPr>
          <a:xfrm>
            <a:off x="0" y="1030910"/>
            <a:ext cx="6134099" cy="5427039"/>
          </a:xfrm>
        </p:spPr>
        <p:txBody>
          <a:bodyPr/>
          <a:lstStyle/>
          <a:p>
            <a:pPr marL="375047" indent="-285750">
              <a:buFont typeface="Arial" panose="020B0604020202020204" pitchFamily="34" charset="0"/>
              <a:buChar char="•"/>
            </a:pPr>
            <a:r>
              <a:rPr lang="en-US" sz="1800" b="1" dirty="0">
                <a:solidFill>
                  <a:srgbClr val="C00000"/>
                </a:solidFill>
              </a:rPr>
              <a:t>Effective January 6, 2020: </a:t>
            </a:r>
            <a:r>
              <a:rPr lang="en-US" sz="1800" b="1" dirty="0" err="1">
                <a:solidFill>
                  <a:srgbClr val="C00000"/>
                </a:solidFill>
              </a:rPr>
              <a:t>NYS</a:t>
            </a:r>
            <a:r>
              <a:rPr lang="en-US" sz="1800" b="1" dirty="0">
                <a:solidFill>
                  <a:srgbClr val="C00000"/>
                </a:solidFill>
              </a:rPr>
              <a:t> bans salary history inquiries </a:t>
            </a:r>
          </a:p>
          <a:p>
            <a:pPr marL="546497" lvl="1" indent="-285750">
              <a:buFont typeface="Arial" panose="020B0604020202020204" pitchFamily="34" charset="0"/>
              <a:buChar char="•"/>
            </a:pPr>
            <a:r>
              <a:rPr lang="en-US" sz="1600" b="1" dirty="0"/>
              <a:t>Prohibits all New York State employers from:</a:t>
            </a:r>
          </a:p>
          <a:p>
            <a:pPr marL="844154" lvl="2" indent="-285750">
              <a:buFont typeface="Arial" panose="020B0604020202020204" pitchFamily="34" charset="0"/>
              <a:buChar char="•"/>
            </a:pPr>
            <a:r>
              <a:rPr lang="en-US" sz="1650" dirty="0"/>
              <a:t>Relying on job applicant’s  salary history in determining whether to offer employment  or in deciding the salary to offer (with exception below)</a:t>
            </a:r>
          </a:p>
          <a:p>
            <a:pPr marL="844154" lvl="2" indent="-285750">
              <a:buFont typeface="Arial" panose="020B0604020202020204" pitchFamily="34" charset="0"/>
              <a:buChar char="•"/>
            </a:pPr>
            <a:r>
              <a:rPr lang="en-US" sz="1600" dirty="0"/>
              <a:t>Requesting applicant’s </a:t>
            </a:r>
            <a:r>
              <a:rPr lang="en-US" sz="1600" b="1" dirty="0"/>
              <a:t>or current employee’s</a:t>
            </a:r>
            <a:r>
              <a:rPr lang="en-US" sz="1600" dirty="0"/>
              <a:t> salary history as a condition to being interviewed or offered job, or as a condition of employment or promotion, unless required by law</a:t>
            </a:r>
          </a:p>
          <a:p>
            <a:pPr marL="844154" lvl="2" indent="-285750">
              <a:buFont typeface="Arial" panose="020B0604020202020204" pitchFamily="34" charset="0"/>
              <a:buChar char="•"/>
            </a:pPr>
            <a:r>
              <a:rPr lang="en-US" sz="1600" dirty="0"/>
              <a:t>Seeking applicant’s or employee’s wage history from another or former employer </a:t>
            </a:r>
          </a:p>
          <a:p>
            <a:pPr marL="844154" lvl="2" indent="-285750">
              <a:buFont typeface="Arial" panose="020B0604020202020204" pitchFamily="34" charset="0"/>
              <a:buChar char="•"/>
            </a:pPr>
            <a:r>
              <a:rPr lang="en-US" sz="1600" dirty="0"/>
              <a:t>Refusing to interview, hire, or promote, or otherwise retaliating against, an applicant or current employee </a:t>
            </a:r>
            <a:endParaRPr lang="en-US" sz="1800" dirty="0"/>
          </a:p>
          <a:p>
            <a:pPr marL="546497" lvl="1" indent="-285750">
              <a:buFont typeface="Arial" panose="020B0604020202020204" pitchFamily="34" charset="0"/>
              <a:buChar char="•"/>
            </a:pPr>
            <a:r>
              <a:rPr lang="en-US" sz="1800" b="1" dirty="0">
                <a:solidFill>
                  <a:srgbClr val="C00000"/>
                </a:solidFill>
              </a:rPr>
              <a:t>2020 Guidance</a:t>
            </a:r>
          </a:p>
          <a:p>
            <a:pPr marL="844154" lvl="2" indent="-285750">
              <a:buFont typeface="Arial" panose="020B0604020202020204" pitchFamily="34" charset="0"/>
              <a:buChar char="•"/>
            </a:pPr>
            <a:r>
              <a:rPr lang="en-US" sz="1600" dirty="0"/>
              <a:t>May consider salary history in determining salary to offer if it is disclosed voluntarily and without prompting</a:t>
            </a:r>
          </a:p>
          <a:p>
            <a:pPr marL="844154" lvl="2" indent="-285750">
              <a:buFont typeface="Arial" panose="020B0604020202020204" pitchFamily="34" charset="0"/>
              <a:buChar char="•"/>
            </a:pPr>
            <a:r>
              <a:rPr lang="en-US" sz="1600" dirty="0"/>
              <a:t>“Salary history information” includes “compensation and benefits” </a:t>
            </a:r>
          </a:p>
          <a:p>
            <a:pPr marL="844154" lvl="2" indent="-285750">
              <a:buFont typeface="Arial" panose="020B0604020202020204" pitchFamily="34" charset="0"/>
              <a:buChar char="•"/>
            </a:pPr>
            <a:r>
              <a:rPr lang="en-US" sz="1600" dirty="0"/>
              <a:t> “Applicant” includes “part-time, seasonal and temporary workers, regardless of their immigration status” </a:t>
            </a:r>
          </a:p>
          <a:p>
            <a:pPr marL="844154" lvl="2" indent="-285750">
              <a:buFont typeface="Arial" panose="020B0604020202020204" pitchFamily="34" charset="0"/>
              <a:buChar char="•"/>
            </a:pPr>
            <a:r>
              <a:rPr lang="en-US" sz="1600" dirty="0"/>
              <a:t>Employers may inquire into an applicant’s salary </a:t>
            </a:r>
            <a:r>
              <a:rPr lang="en-US" sz="1600" i="1" dirty="0"/>
              <a:t>expectations</a:t>
            </a:r>
          </a:p>
          <a:p>
            <a:pPr marL="285750" indent="-285750">
              <a:buFont typeface="Arial" panose="020B0604020202020204" pitchFamily="34" charset="0"/>
              <a:buChar char="•"/>
            </a:pPr>
            <a:r>
              <a:rPr lang="en-US" sz="1800" b="1" dirty="0">
                <a:solidFill>
                  <a:srgbClr val="C00000"/>
                </a:solidFill>
              </a:rPr>
              <a:t>Some significant differences from NYC law</a:t>
            </a:r>
          </a:p>
        </p:txBody>
      </p:sp>
      <p:pic>
        <p:nvPicPr>
          <p:cNvPr id="6" name="Picture 5"/>
          <p:cNvPicPr>
            <a:picLocks noChangeAspect="1"/>
          </p:cNvPicPr>
          <p:nvPr/>
        </p:nvPicPr>
        <p:blipFill>
          <a:blip r:embed="rId3"/>
          <a:stretch>
            <a:fillRect/>
          </a:stretch>
        </p:blipFill>
        <p:spPr>
          <a:xfrm>
            <a:off x="6875581" y="1373445"/>
            <a:ext cx="2328744" cy="5046406"/>
          </a:xfrm>
          <a:prstGeom prst="rect">
            <a:avLst/>
          </a:prstGeom>
        </p:spPr>
      </p:pic>
      <p:pic>
        <p:nvPicPr>
          <p:cNvPr id="7" name="Picture 6"/>
          <p:cNvPicPr>
            <a:picLocks noChangeAspect="1"/>
          </p:cNvPicPr>
          <p:nvPr/>
        </p:nvPicPr>
        <p:blipFill>
          <a:blip r:embed="rId4"/>
          <a:stretch>
            <a:fillRect/>
          </a:stretch>
        </p:blipFill>
        <p:spPr>
          <a:xfrm>
            <a:off x="6296705" y="1427554"/>
            <a:ext cx="1865538" cy="4938188"/>
          </a:xfrm>
          <a:prstGeom prst="rect">
            <a:avLst/>
          </a:prstGeom>
        </p:spPr>
      </p:pic>
      <p:pic>
        <p:nvPicPr>
          <p:cNvPr id="8" name="Picture 7"/>
          <p:cNvPicPr>
            <a:picLocks noChangeAspect="1"/>
          </p:cNvPicPr>
          <p:nvPr/>
        </p:nvPicPr>
        <p:blipFill rotWithShape="1">
          <a:blip r:embed="rId5"/>
          <a:srcRect b="11304"/>
          <a:stretch/>
        </p:blipFill>
        <p:spPr>
          <a:xfrm>
            <a:off x="7308305" y="2457867"/>
            <a:ext cx="1896020" cy="2552283"/>
          </a:xfrm>
          <a:prstGeom prst="rect">
            <a:avLst/>
          </a:prstGeom>
          <a:ln w="38100">
            <a:solidFill>
              <a:srgbClr val="92D050"/>
            </a:solidFill>
          </a:ln>
        </p:spPr>
      </p:pic>
    </p:spTree>
    <p:extLst>
      <p:ext uri="{BB962C8B-B14F-4D97-AF65-F5344CB8AC3E}">
        <p14:creationId xmlns:p14="http://schemas.microsoft.com/office/powerpoint/2010/main" val="4000359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47650"/>
            <a:ext cx="7931150" cy="783260"/>
          </a:xfrm>
        </p:spPr>
        <p:txBody>
          <a:bodyPr/>
          <a:lstStyle/>
          <a:p>
            <a:r>
              <a:rPr lang="en-US" dirty="0"/>
              <a:t>NYC Issues Guidance on Independent Contractor Protections under Human Rights Law</a:t>
            </a:r>
          </a:p>
        </p:txBody>
      </p:sp>
      <p:sp>
        <p:nvSpPr>
          <p:cNvPr id="3" name="Content Placeholder 2"/>
          <p:cNvSpPr>
            <a:spLocks noGrp="1"/>
          </p:cNvSpPr>
          <p:nvPr>
            <p:ph idx="1"/>
          </p:nvPr>
        </p:nvSpPr>
        <p:spPr>
          <a:xfrm>
            <a:off x="0" y="1200150"/>
            <a:ext cx="5791200" cy="5143500"/>
          </a:xfrm>
        </p:spPr>
        <p:txBody>
          <a:bodyPr/>
          <a:lstStyle/>
          <a:p>
            <a:pPr marL="285750" indent="-285750">
              <a:buFont typeface="Arial" panose="020B0604020202020204" pitchFamily="34" charset="0"/>
              <a:buChar char="•"/>
            </a:pPr>
            <a:r>
              <a:rPr lang="en-US" sz="1800" b="1" dirty="0">
                <a:solidFill>
                  <a:srgbClr val="C00000"/>
                </a:solidFill>
              </a:rPr>
              <a:t>Effective January 11, 2020:</a:t>
            </a:r>
          </a:p>
          <a:p>
            <a:pPr marL="457200" lvl="1" indent="-285750">
              <a:buFont typeface="Arial" panose="020B0604020202020204" pitchFamily="34" charset="0"/>
              <a:buChar char="•"/>
            </a:pPr>
            <a:r>
              <a:rPr lang="en-US" sz="1650" dirty="0"/>
              <a:t>“Employment” protections extended to freelancers                                                                                                and ICs under NYCHRL</a:t>
            </a:r>
          </a:p>
          <a:p>
            <a:pPr marL="754857" lvl="2" indent="-285750">
              <a:buFont typeface="Arial" panose="020B0604020202020204" pitchFamily="34" charset="0"/>
              <a:buChar char="•"/>
            </a:pPr>
            <a:r>
              <a:rPr lang="en-US" sz="1500" dirty="0"/>
              <a:t>Protected against discrimination, harassment, and retaliation</a:t>
            </a:r>
          </a:p>
          <a:p>
            <a:pPr marL="285750" indent="-285750">
              <a:buFont typeface="Arial" panose="020B0604020202020204" pitchFamily="34" charset="0"/>
              <a:buChar char="•"/>
            </a:pPr>
            <a:r>
              <a:rPr lang="en-US" sz="1800" b="1" dirty="0">
                <a:solidFill>
                  <a:srgbClr val="C00000"/>
                </a:solidFill>
              </a:rPr>
              <a:t>February 2020: </a:t>
            </a:r>
            <a:r>
              <a:rPr lang="en-US" sz="1800" b="1" dirty="0" err="1">
                <a:solidFill>
                  <a:srgbClr val="C00000"/>
                </a:solidFill>
              </a:rPr>
              <a:t>NYCCHR</a:t>
            </a:r>
            <a:r>
              <a:rPr lang="en-US" sz="1800" b="1" dirty="0">
                <a:solidFill>
                  <a:srgbClr val="C00000"/>
                </a:solidFill>
              </a:rPr>
              <a:t> Factsheet:</a:t>
            </a:r>
          </a:p>
          <a:p>
            <a:pPr marL="457200" lvl="1" indent="-285750">
              <a:buFont typeface="Arial" panose="020B0604020202020204" pitchFamily="34" charset="0"/>
              <a:buChar char="•"/>
            </a:pPr>
            <a:r>
              <a:rPr lang="en-US" sz="1650" dirty="0"/>
              <a:t>Freelancers and </a:t>
            </a:r>
            <a:r>
              <a:rPr lang="en-US" sz="1650" dirty="0" err="1"/>
              <a:t>Ics</a:t>
            </a:r>
            <a:endParaRPr lang="en-US" sz="1650" dirty="0"/>
          </a:p>
          <a:p>
            <a:pPr marL="754857" lvl="2" indent="-285750">
              <a:buFont typeface="Arial" panose="020B0604020202020204" pitchFamily="34" charset="0"/>
              <a:buChar char="•"/>
            </a:pPr>
            <a:r>
              <a:rPr lang="en-US" sz="1500" b="1" dirty="0"/>
              <a:t>Must receive annual sexual harassment prevention training </a:t>
            </a:r>
            <a:r>
              <a:rPr lang="en-US" sz="1500" dirty="0"/>
              <a:t>if they work in NYC </a:t>
            </a:r>
          </a:p>
          <a:p>
            <a:pPr marL="921544" lvl="3" indent="-285750">
              <a:buFont typeface="Arial" panose="020B0604020202020204" pitchFamily="34" charset="0"/>
              <a:buChar char="•"/>
            </a:pPr>
            <a:r>
              <a:rPr lang="en-US" sz="1500" dirty="0"/>
              <a:t>for an employer of 15 or more people (including both employees and freelancers/ICs)</a:t>
            </a:r>
          </a:p>
          <a:p>
            <a:pPr marL="921544" lvl="3" indent="-285750">
              <a:buFont typeface="Arial" panose="020B0604020202020204" pitchFamily="34" charset="0"/>
              <a:buChar char="•"/>
            </a:pPr>
            <a:r>
              <a:rPr lang="en-US" sz="1500" dirty="0"/>
              <a:t>more than 80 hours in a calendar year, and </a:t>
            </a:r>
          </a:p>
          <a:p>
            <a:pPr marL="921544" lvl="3" indent="-285750">
              <a:buFont typeface="Arial" panose="020B0604020202020204" pitchFamily="34" charset="0"/>
              <a:buChar char="•"/>
            </a:pPr>
            <a:r>
              <a:rPr lang="en-US" sz="1500" dirty="0"/>
              <a:t>for at least 90 days (not necessarily consecutive days)</a:t>
            </a:r>
          </a:p>
          <a:p>
            <a:pPr marL="754857" lvl="2" indent="-285750">
              <a:buFont typeface="Arial" panose="020B0604020202020204" pitchFamily="34" charset="0"/>
              <a:buChar char="•"/>
            </a:pPr>
            <a:r>
              <a:rPr lang="en-US" sz="1500" b="1" dirty="0"/>
              <a:t>Note:</a:t>
            </a:r>
            <a:r>
              <a:rPr lang="en-US" sz="1500" dirty="0"/>
              <a:t> Provide freelancers and ICs with the NYC sexual harassment prevention information sheet when they are engaged</a:t>
            </a:r>
          </a:p>
          <a:p>
            <a:pPr marL="469107" lvl="2" indent="0">
              <a:buNone/>
            </a:pPr>
            <a:endParaRPr lang="en-US" sz="1500" dirty="0"/>
          </a:p>
          <a:p>
            <a:pPr marL="754857" lvl="2" indent="-285750">
              <a:buFont typeface="Arial" panose="020B0604020202020204" pitchFamily="34" charset="0"/>
              <a:buChar char="•"/>
            </a:pPr>
            <a:r>
              <a:rPr lang="en-US" sz="1500" b="1" dirty="0"/>
              <a:t>Are entitled to reasonable accommodations under the NYCHRL </a:t>
            </a:r>
            <a:r>
              <a:rPr lang="en-US" sz="1500" dirty="0"/>
              <a:t>for needs related to disabilities, pregnancy, lactation, religious observances, and status as victims of domestic violence, sexual offenses, or stalking</a:t>
            </a:r>
          </a:p>
          <a:p>
            <a:pPr marL="921544" lvl="3" indent="-285750">
              <a:buFont typeface="Arial" panose="020B0604020202020204" pitchFamily="34" charset="0"/>
              <a:buChar char="•"/>
            </a:pPr>
            <a:r>
              <a:rPr lang="en-US" sz="1500" b="1" dirty="0"/>
              <a:t>Note: </a:t>
            </a:r>
            <a:r>
              <a:rPr lang="en-US" sz="1500" dirty="0"/>
              <a:t>Provide such workers with  </a:t>
            </a:r>
            <a:r>
              <a:rPr lang="en-US" sz="1500" dirty="0" err="1"/>
              <a:t>NYCCHR’s</a:t>
            </a:r>
            <a:r>
              <a:rPr lang="en-US" sz="1500" dirty="0"/>
              <a:t> pregnancy accommodation notice upon engagement</a:t>
            </a:r>
          </a:p>
        </p:txBody>
      </p:sp>
      <p:pic>
        <p:nvPicPr>
          <p:cNvPr id="6" name="Picture 5"/>
          <p:cNvPicPr>
            <a:picLocks noChangeAspect="1"/>
          </p:cNvPicPr>
          <p:nvPr/>
        </p:nvPicPr>
        <p:blipFill>
          <a:blip r:embed="rId3"/>
          <a:stretch>
            <a:fillRect/>
          </a:stretch>
        </p:blipFill>
        <p:spPr>
          <a:xfrm>
            <a:off x="6438900" y="1151795"/>
            <a:ext cx="2705101" cy="5260118"/>
          </a:xfrm>
          <a:prstGeom prst="rect">
            <a:avLst/>
          </a:prstGeom>
        </p:spPr>
      </p:pic>
      <p:pic>
        <p:nvPicPr>
          <p:cNvPr id="7" name="Picture 6"/>
          <p:cNvPicPr>
            <a:picLocks noChangeAspect="1"/>
          </p:cNvPicPr>
          <p:nvPr/>
        </p:nvPicPr>
        <p:blipFill>
          <a:blip r:embed="rId4"/>
          <a:stretch>
            <a:fillRect/>
          </a:stretch>
        </p:blipFill>
        <p:spPr>
          <a:xfrm>
            <a:off x="5925912" y="1312760"/>
            <a:ext cx="1865538" cy="4938188"/>
          </a:xfrm>
          <a:prstGeom prst="rect">
            <a:avLst/>
          </a:prstGeom>
        </p:spPr>
      </p:pic>
      <p:pic>
        <p:nvPicPr>
          <p:cNvPr id="8" name="Picture 7"/>
          <p:cNvPicPr>
            <a:picLocks noChangeAspect="1"/>
          </p:cNvPicPr>
          <p:nvPr/>
        </p:nvPicPr>
        <p:blipFill>
          <a:blip r:embed="rId5"/>
          <a:stretch>
            <a:fillRect/>
          </a:stretch>
        </p:blipFill>
        <p:spPr>
          <a:xfrm>
            <a:off x="6835190" y="2974064"/>
            <a:ext cx="2353260" cy="1615580"/>
          </a:xfrm>
          <a:prstGeom prst="rect">
            <a:avLst/>
          </a:prstGeom>
        </p:spPr>
      </p:pic>
    </p:spTree>
    <p:extLst>
      <p:ext uri="{BB962C8B-B14F-4D97-AF65-F5344CB8AC3E}">
        <p14:creationId xmlns:p14="http://schemas.microsoft.com/office/powerpoint/2010/main" val="2366047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NYC Ban on Pre-employment Marijuana Testing</a:t>
            </a:r>
          </a:p>
        </p:txBody>
      </p:sp>
      <p:sp>
        <p:nvSpPr>
          <p:cNvPr id="3" name="Content Placeholder 2"/>
          <p:cNvSpPr>
            <a:spLocks noGrp="1"/>
          </p:cNvSpPr>
          <p:nvPr>
            <p:ph idx="1"/>
          </p:nvPr>
        </p:nvSpPr>
        <p:spPr>
          <a:xfrm>
            <a:off x="368300" y="1666989"/>
            <a:ext cx="5078344" cy="4365835"/>
          </a:xfrm>
        </p:spPr>
        <p:txBody>
          <a:bodyPr/>
          <a:lstStyle/>
          <a:p>
            <a:pPr marL="285750" indent="-285750">
              <a:buFont typeface="Arial" panose="020B0604020202020204" pitchFamily="34" charset="0"/>
              <a:buChar char="•"/>
            </a:pPr>
            <a:r>
              <a:rPr lang="en-US" sz="1800" b="1" dirty="0">
                <a:solidFill>
                  <a:srgbClr val="C00000"/>
                </a:solidFill>
              </a:rPr>
              <a:t>Effective May 10, 2020: </a:t>
            </a:r>
            <a:r>
              <a:rPr lang="en-US" sz="1800" dirty="0"/>
              <a:t>NYC employers may not require job applicants to submit  to a marijuana or THC drug test as a condition of employment</a:t>
            </a:r>
          </a:p>
          <a:p>
            <a:pPr marL="457200" lvl="1" indent="-285750">
              <a:buFont typeface="Arial" panose="020B0604020202020204" pitchFamily="34" charset="0"/>
              <a:buChar char="•"/>
            </a:pPr>
            <a:r>
              <a:rPr lang="en-US" sz="1600" dirty="0"/>
              <a:t>Bans only pre-employment testing for marijuana –  no  other substances</a:t>
            </a:r>
          </a:p>
          <a:p>
            <a:pPr marL="457200" lvl="1" indent="-285750">
              <a:buFont typeface="Arial" panose="020B0604020202020204" pitchFamily="34" charset="0"/>
              <a:buChar char="•"/>
            </a:pPr>
            <a:r>
              <a:rPr lang="en-US" sz="1600" dirty="0"/>
              <a:t>May still test employees</a:t>
            </a:r>
          </a:p>
          <a:p>
            <a:pPr marL="457200" lvl="1" indent="-285750">
              <a:buFont typeface="Arial" panose="020B0604020202020204" pitchFamily="34" charset="0"/>
              <a:buChar char="•"/>
            </a:pPr>
            <a:r>
              <a:rPr lang="en-US" sz="1600" dirty="0"/>
              <a:t>Exceptions, e.g.:</a:t>
            </a:r>
          </a:p>
          <a:p>
            <a:pPr marL="754857" lvl="2" indent="-285750">
              <a:buFont typeface="Arial" panose="020B0604020202020204" pitchFamily="34" charset="0"/>
              <a:buChar char="•"/>
            </a:pPr>
            <a:r>
              <a:rPr lang="en-US" sz="1450" dirty="0"/>
              <a:t>Where testing required by federal or state law “for purposes of safety or security”   </a:t>
            </a:r>
          </a:p>
          <a:p>
            <a:pPr marL="754857" lvl="2" indent="-285750">
              <a:buFont typeface="Arial" panose="020B0604020202020204" pitchFamily="34" charset="0"/>
              <a:buChar char="•"/>
            </a:pPr>
            <a:r>
              <a:rPr lang="en-US" sz="1450" dirty="0"/>
              <a:t>Positon involves supervision of children or medical patients</a:t>
            </a:r>
          </a:p>
          <a:p>
            <a:pPr marL="171450" lvl="1" indent="0">
              <a:buNone/>
            </a:pPr>
            <a:endParaRPr lang="en-US" sz="1600" dirty="0"/>
          </a:p>
          <a:p>
            <a:pPr marL="285750" indent="-285750">
              <a:buFont typeface="Arial" panose="020B0604020202020204" pitchFamily="34" charset="0"/>
              <a:buChar char="•"/>
            </a:pPr>
            <a:r>
              <a:rPr lang="en-US" sz="1800" b="1" dirty="0">
                <a:solidFill>
                  <a:srgbClr val="C00000"/>
                </a:solidFill>
              </a:rPr>
              <a:t>FAQs issued May 8, 2020</a:t>
            </a:r>
          </a:p>
          <a:p>
            <a:pPr marL="457200" lvl="1" indent="-285750">
              <a:buFont typeface="Arial" panose="020B0604020202020204" pitchFamily="34" charset="0"/>
              <a:buChar char="•"/>
            </a:pPr>
            <a:r>
              <a:rPr lang="en-US" sz="1600" dirty="0"/>
              <a:t>Clarify that law does not limit employers’ ability to ensure that their workplaces remain drug-free </a:t>
            </a:r>
          </a:p>
          <a:p>
            <a:pPr marL="457200" lvl="1" indent="-285750">
              <a:buFont typeface="Arial" panose="020B0604020202020204" pitchFamily="34" charset="0"/>
              <a:buChar char="•"/>
            </a:pPr>
            <a:r>
              <a:rPr lang="en-US" sz="1600" dirty="0"/>
              <a:t>More safety-related exceptions to be added</a:t>
            </a:r>
          </a:p>
        </p:txBody>
      </p:sp>
      <p:pic>
        <p:nvPicPr>
          <p:cNvPr id="6" name="Picture 5"/>
          <p:cNvPicPr>
            <a:picLocks noChangeAspect="1"/>
          </p:cNvPicPr>
          <p:nvPr/>
        </p:nvPicPr>
        <p:blipFill>
          <a:blip r:embed="rId3"/>
          <a:stretch>
            <a:fillRect/>
          </a:stretch>
        </p:blipFill>
        <p:spPr>
          <a:xfrm>
            <a:off x="6068841" y="1307653"/>
            <a:ext cx="3075159" cy="5084505"/>
          </a:xfrm>
          <a:prstGeom prst="rect">
            <a:avLst/>
          </a:prstGeom>
        </p:spPr>
      </p:pic>
      <p:pic>
        <p:nvPicPr>
          <p:cNvPr id="7" name="Picture 6"/>
          <p:cNvPicPr>
            <a:picLocks noChangeAspect="1"/>
          </p:cNvPicPr>
          <p:nvPr/>
        </p:nvPicPr>
        <p:blipFill>
          <a:blip r:embed="rId4"/>
          <a:stretch>
            <a:fillRect/>
          </a:stretch>
        </p:blipFill>
        <p:spPr>
          <a:xfrm>
            <a:off x="5562601" y="1388579"/>
            <a:ext cx="1859669" cy="4922652"/>
          </a:xfrm>
          <a:prstGeom prst="rect">
            <a:avLst/>
          </a:prstGeom>
        </p:spPr>
      </p:pic>
      <p:pic>
        <p:nvPicPr>
          <p:cNvPr id="8" name="Picture 7"/>
          <p:cNvPicPr>
            <a:picLocks noChangeAspect="1"/>
          </p:cNvPicPr>
          <p:nvPr/>
        </p:nvPicPr>
        <p:blipFill>
          <a:blip r:embed="rId5"/>
          <a:stretch>
            <a:fillRect/>
          </a:stretch>
        </p:blipFill>
        <p:spPr>
          <a:xfrm>
            <a:off x="6700579" y="2921116"/>
            <a:ext cx="2455862" cy="1857577"/>
          </a:xfrm>
          <a:prstGeom prst="rect">
            <a:avLst/>
          </a:prstGeom>
        </p:spPr>
      </p:pic>
    </p:spTree>
    <p:extLst>
      <p:ext uri="{BB962C8B-B14F-4D97-AF65-F5344CB8AC3E}">
        <p14:creationId xmlns:p14="http://schemas.microsoft.com/office/powerpoint/2010/main" val="1149719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Suffolk County ‘Bans the Box’</a:t>
            </a:r>
          </a:p>
        </p:txBody>
      </p:sp>
      <p:sp>
        <p:nvSpPr>
          <p:cNvPr id="3" name="Content Placeholder 2"/>
          <p:cNvSpPr>
            <a:spLocks noGrp="1"/>
          </p:cNvSpPr>
          <p:nvPr>
            <p:ph idx="1"/>
          </p:nvPr>
        </p:nvSpPr>
        <p:spPr>
          <a:xfrm>
            <a:off x="368300" y="1190848"/>
            <a:ext cx="5156200" cy="5273748"/>
          </a:xfrm>
        </p:spPr>
        <p:txBody>
          <a:bodyPr/>
          <a:lstStyle/>
          <a:p>
            <a:pPr marL="285750" indent="-285750">
              <a:buFont typeface="Arial" panose="020B0604020202020204" pitchFamily="34" charset="0"/>
              <a:buChar char="•"/>
            </a:pPr>
            <a:r>
              <a:rPr lang="en-US" sz="1600" b="1" dirty="0">
                <a:solidFill>
                  <a:srgbClr val="C00000"/>
                </a:solidFill>
              </a:rPr>
              <a:t>Effective August 25, 2020: </a:t>
            </a:r>
            <a:r>
              <a:rPr lang="en-US" sz="1600" dirty="0"/>
              <a:t>Prohibit employers with 15 or more employees from inquiring into a job applicant’s criminal convictions before completing the “application process” and job interview</a:t>
            </a:r>
          </a:p>
          <a:p>
            <a:pPr marL="457200" lvl="1" indent="-285750">
              <a:buFont typeface="Arial" panose="020B0604020202020204" pitchFamily="34" charset="0"/>
              <a:buChar char="•"/>
            </a:pPr>
            <a:r>
              <a:rPr lang="en-US" sz="1450" dirty="0"/>
              <a:t>If employer does not conduct an interview, employer must inform  applicant whether a criminal background check will be conducted before employment is to begin</a:t>
            </a:r>
          </a:p>
          <a:p>
            <a:pPr marL="285750" indent="-285750">
              <a:buFont typeface="Arial" panose="020B0604020202020204" pitchFamily="34" charset="0"/>
              <a:buChar char="•"/>
            </a:pPr>
            <a:r>
              <a:rPr lang="en-US" sz="1600" dirty="0"/>
              <a:t>“Applicant” includes applicants for temporary or seasonal work, contracted work, contingent work, and work through a temporary or other employment agency</a:t>
            </a:r>
          </a:p>
          <a:p>
            <a:pPr marL="285750" indent="-285750">
              <a:buFont typeface="Arial" panose="020B0604020202020204" pitchFamily="34" charset="0"/>
              <a:buChar char="•"/>
            </a:pPr>
            <a:r>
              <a:rPr lang="en-US" sz="1600" dirty="0"/>
              <a:t>Several exceptions, e.g., if such inquiry required by law</a:t>
            </a:r>
          </a:p>
          <a:p>
            <a:pPr marL="285750" indent="-285750">
              <a:buFont typeface="Arial" panose="020B0604020202020204" pitchFamily="34" charset="0"/>
              <a:buChar char="•"/>
            </a:pPr>
            <a:r>
              <a:rPr lang="en-US" sz="1600" dirty="0"/>
              <a:t>Must comply with  Article 23-A of the NYS Correction Law when considering an applicant’s prior criminal convictions in determining suitability for employment</a:t>
            </a:r>
          </a:p>
          <a:p>
            <a:pPr marL="0" indent="0">
              <a:buNone/>
            </a:pPr>
            <a:r>
              <a:rPr lang="en-US" sz="1600" b="1" dirty="0">
                <a:solidFill>
                  <a:srgbClr val="C00000"/>
                </a:solidFill>
              </a:rPr>
              <a:t>Note: Law is not as broad as NYC’s Fair Chance Act, which bars such inquiries until after the employer has made a conditional offer of employment</a:t>
            </a:r>
          </a:p>
          <a:p>
            <a:pPr marL="0" indent="0">
              <a:buNone/>
            </a:pPr>
            <a:r>
              <a:rPr lang="en-US" sz="1600" b="1" dirty="0">
                <a:solidFill>
                  <a:srgbClr val="7030A0"/>
                </a:solidFill>
              </a:rPr>
              <a:t>Note: Westchester County ban the box law went into effect on March 4, 2019 – only restricted from asking about criminal history on the employment application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Law, however, is not as broad as New York City’s Fair Chance Act, which bars such inquiries until after the employer has made a conditional offer of employment</a:t>
            </a:r>
          </a:p>
        </p:txBody>
      </p:sp>
      <p:pic>
        <p:nvPicPr>
          <p:cNvPr id="6" name="Picture 5"/>
          <p:cNvPicPr>
            <a:picLocks noChangeAspect="1"/>
          </p:cNvPicPr>
          <p:nvPr/>
        </p:nvPicPr>
        <p:blipFill>
          <a:blip r:embed="rId3"/>
          <a:stretch>
            <a:fillRect/>
          </a:stretch>
        </p:blipFill>
        <p:spPr>
          <a:xfrm>
            <a:off x="6405391" y="1190848"/>
            <a:ext cx="2706859" cy="5084505"/>
          </a:xfrm>
          <a:prstGeom prst="rect">
            <a:avLst/>
          </a:prstGeom>
        </p:spPr>
      </p:pic>
      <p:pic>
        <p:nvPicPr>
          <p:cNvPr id="7" name="Picture 6"/>
          <p:cNvPicPr>
            <a:picLocks noChangeAspect="1"/>
          </p:cNvPicPr>
          <p:nvPr/>
        </p:nvPicPr>
        <p:blipFill>
          <a:blip r:embed="rId4"/>
          <a:stretch>
            <a:fillRect/>
          </a:stretch>
        </p:blipFill>
        <p:spPr>
          <a:xfrm>
            <a:off x="5873025" y="1260957"/>
            <a:ext cx="1865538" cy="4944285"/>
          </a:xfrm>
          <a:prstGeom prst="rect">
            <a:avLst/>
          </a:prstGeom>
        </p:spPr>
      </p:pic>
      <p:pic>
        <p:nvPicPr>
          <p:cNvPr id="8" name="Picture 7"/>
          <p:cNvPicPr>
            <a:picLocks noChangeAspect="1"/>
          </p:cNvPicPr>
          <p:nvPr/>
        </p:nvPicPr>
        <p:blipFill>
          <a:blip r:embed="rId5"/>
          <a:stretch>
            <a:fillRect/>
          </a:stretch>
        </p:blipFill>
        <p:spPr>
          <a:xfrm>
            <a:off x="6805794" y="2571710"/>
            <a:ext cx="2322777" cy="2322777"/>
          </a:xfrm>
          <a:prstGeom prst="rect">
            <a:avLst/>
          </a:prstGeom>
        </p:spPr>
      </p:pic>
    </p:spTree>
    <p:extLst>
      <p:ext uri="{BB962C8B-B14F-4D97-AF65-F5344CB8AC3E}">
        <p14:creationId xmlns:p14="http://schemas.microsoft.com/office/powerpoint/2010/main" val="34852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Note:</a:t>
            </a:r>
          </a:p>
        </p:txBody>
      </p:sp>
      <p:sp>
        <p:nvSpPr>
          <p:cNvPr id="3" name="Content Placeholder 2"/>
          <p:cNvSpPr>
            <a:spLocks noGrp="1"/>
          </p:cNvSpPr>
          <p:nvPr>
            <p:ph idx="1"/>
          </p:nvPr>
        </p:nvSpPr>
        <p:spPr/>
        <p:txBody>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buNone/>
            </a:pPr>
            <a:endParaRPr lang="en-US" sz="1800" dirty="0"/>
          </a:p>
        </p:txBody>
      </p:sp>
      <p:sp>
        <p:nvSpPr>
          <p:cNvPr id="4" name="Oval 3"/>
          <p:cNvSpPr/>
          <p:nvPr/>
        </p:nvSpPr>
        <p:spPr bwMode="auto">
          <a:xfrm>
            <a:off x="571500" y="1647110"/>
            <a:ext cx="7569200" cy="3744039"/>
          </a:xfrm>
          <a:prstGeom prst="ellipse">
            <a:avLst/>
          </a:prstGeom>
          <a:solidFill>
            <a:srgbClr val="41748D"/>
          </a:solidFill>
          <a:ln w="76200">
            <a:solidFill>
              <a:srgbClr val="FFC055"/>
            </a:solidFill>
          </a:ln>
          <a:effectLst/>
        </p:spPr>
        <p:txBody>
          <a:bodyPr vert="horz" wrap="square" lIns="0" tIns="0" rIns="0" bIns="0" numCol="1" rtlCol="0" anchor="t" anchorCtr="0" compatLnSpc="1">
            <a:prstTxWarp prst="textNoShape">
              <a:avLst/>
            </a:prstTxWarp>
          </a:bodyPr>
          <a:lstStyle/>
          <a:p>
            <a:pPr algn="ctr">
              <a:buNone/>
            </a:pPr>
            <a:endParaRPr lang="en-US" sz="1800" dirty="0">
              <a:solidFill>
                <a:schemeClr val="bg1"/>
              </a:solidFill>
              <a:latin typeface="+mn-lt"/>
              <a:cs typeface="Geneva" charset="0"/>
            </a:endParaRPr>
          </a:p>
          <a:p>
            <a:pPr algn="ctr">
              <a:buNone/>
            </a:pPr>
            <a:r>
              <a:rPr lang="en-US" sz="1800" b="1" dirty="0">
                <a:solidFill>
                  <a:schemeClr val="bg1"/>
                </a:solidFill>
                <a:latin typeface="+mn-lt"/>
                <a:cs typeface="Geneva" charset="0"/>
              </a:rPr>
              <a:t>This presentation has been provided for                        informational purposes only and is not intended                              and should not be construed to constitute legal advice.  Please consult your attorneys in connection with any fact-specific situation under federal, state, and/or local laws that may impose additional obligations on  you and your company.</a:t>
            </a:r>
          </a:p>
          <a:p>
            <a:pPr>
              <a:buNone/>
            </a:pPr>
            <a:endParaRPr lang="en-US" sz="1800" b="1" dirty="0">
              <a:solidFill>
                <a:schemeClr val="bg1"/>
              </a:solidFill>
              <a:latin typeface="+mn-lt"/>
              <a:cs typeface="Geneva" charset="0"/>
            </a:endParaRPr>
          </a:p>
          <a:p>
            <a:pPr algn="ctr">
              <a:buNone/>
            </a:pPr>
            <a:r>
              <a:rPr lang="en-US" sz="1800" b="1" dirty="0">
                <a:solidFill>
                  <a:schemeClr val="bg1"/>
                </a:solidFill>
                <a:latin typeface="+mn-lt"/>
                <a:cs typeface="Geneva" charset="0"/>
              </a:rPr>
              <a:t>Attorney Advertising</a:t>
            </a:r>
          </a:p>
        </p:txBody>
      </p:sp>
    </p:spTree>
    <p:extLst>
      <p:ext uri="{BB962C8B-B14F-4D97-AF65-F5344CB8AC3E}">
        <p14:creationId xmlns:p14="http://schemas.microsoft.com/office/powerpoint/2010/main" val="252773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035" y="2326119"/>
            <a:ext cx="4177333" cy="1349769"/>
          </a:xfrm>
        </p:spPr>
        <p:txBody>
          <a:bodyPr>
            <a:normAutofit/>
          </a:bodyPr>
          <a:lstStyle/>
          <a:p>
            <a:r>
              <a:rPr lang="en-US" dirty="0"/>
              <a:t>Introduction: Why Your Law Firm Needs a Reopening Plan </a:t>
            </a:r>
          </a:p>
        </p:txBody>
      </p:sp>
      <p:pic>
        <p:nvPicPr>
          <p:cNvPr id="4" name="Picture 3"/>
          <p:cNvPicPr>
            <a:picLocks noChangeAspect="1"/>
          </p:cNvPicPr>
          <p:nvPr/>
        </p:nvPicPr>
        <p:blipFill>
          <a:blip r:embed="rId2"/>
          <a:stretch>
            <a:fillRect/>
          </a:stretch>
        </p:blipFill>
        <p:spPr>
          <a:xfrm>
            <a:off x="3943196" y="4013818"/>
            <a:ext cx="2969009" cy="1658256"/>
          </a:xfrm>
          <a:prstGeom prst="rect">
            <a:avLst/>
          </a:prstGeom>
        </p:spPr>
      </p:pic>
    </p:spTree>
    <p:extLst>
      <p:ext uri="{BB962C8B-B14F-4D97-AF65-F5344CB8AC3E}">
        <p14:creationId xmlns:p14="http://schemas.microsoft.com/office/powerpoint/2010/main" val="309444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 Need a Reopening Plan</a:t>
            </a:r>
          </a:p>
        </p:txBody>
      </p:sp>
      <p:sp>
        <p:nvSpPr>
          <p:cNvPr id="3" name="Content Placeholder 2"/>
          <p:cNvSpPr>
            <a:spLocks noGrp="1"/>
          </p:cNvSpPr>
          <p:nvPr>
            <p:ph idx="1"/>
          </p:nvPr>
        </p:nvSpPr>
        <p:spPr>
          <a:xfrm>
            <a:off x="139149" y="1212574"/>
            <a:ext cx="8622264" cy="5267739"/>
          </a:xfrm>
        </p:spPr>
        <p:txBody>
          <a:bodyPr/>
          <a:lstStyle/>
          <a:p>
            <a:pPr marL="285750" indent="-285750">
              <a:buFont typeface="Arial" panose="020B0604020202020204" pitchFamily="34" charset="0"/>
              <a:buChar char="•"/>
            </a:pPr>
            <a:r>
              <a:rPr lang="en-US" b="1" dirty="0">
                <a:solidFill>
                  <a:srgbClr val="C00000"/>
                </a:solidFill>
              </a:rPr>
              <a:t>“</a:t>
            </a:r>
            <a:r>
              <a:rPr lang="en-US" sz="2000" b="1" dirty="0">
                <a:solidFill>
                  <a:srgbClr val="C00000"/>
                </a:solidFill>
              </a:rPr>
              <a:t>Unprecedented” event</a:t>
            </a:r>
          </a:p>
          <a:p>
            <a:pPr marL="457200" lvl="1" indent="-285750">
              <a:buFont typeface="Arial" panose="020B0604020202020204" pitchFamily="34" charset="0"/>
              <a:buChar char="•"/>
            </a:pPr>
            <a:r>
              <a:rPr lang="en-US" sz="1850" dirty="0"/>
              <a:t>Understanding of the virus is                                                                                         evolving</a:t>
            </a:r>
          </a:p>
          <a:p>
            <a:pPr marL="457200" lvl="1" indent="-285750">
              <a:buFont typeface="Arial" panose="020B0604020202020204" pitchFamily="34" charset="0"/>
              <a:buChar char="•"/>
            </a:pPr>
            <a:r>
              <a:rPr lang="en-US" sz="1850" dirty="0"/>
              <a:t>Law and government guidance is                                                                                    evolving</a:t>
            </a:r>
          </a:p>
          <a:p>
            <a:pPr marL="457200" lvl="1" indent="-285750">
              <a:buFont typeface="Arial" panose="020B0604020202020204" pitchFamily="34" charset="0"/>
              <a:buChar char="•"/>
            </a:pPr>
            <a:endParaRPr lang="en-US" sz="1850" dirty="0"/>
          </a:p>
          <a:p>
            <a:pPr marL="285750" indent="-285750">
              <a:buFont typeface="Arial" panose="020B0604020202020204" pitchFamily="34" charset="0"/>
              <a:buChar char="•"/>
            </a:pPr>
            <a:r>
              <a:rPr lang="en-US" sz="2000" b="1" dirty="0">
                <a:solidFill>
                  <a:srgbClr val="C00000"/>
                </a:solidFill>
              </a:rPr>
              <a:t>Workplace and workforce will need                                                                                         to be reimagined</a:t>
            </a:r>
            <a:r>
              <a:rPr lang="en-US" sz="2000" dirty="0"/>
              <a:t> (at least temporarily)</a:t>
            </a:r>
          </a:p>
          <a:p>
            <a:pPr marL="546497" lvl="1" indent="-285750">
              <a:buFont typeface="Arial" panose="020B0604020202020204" pitchFamily="34" charset="0"/>
              <a:buChar char="•"/>
            </a:pPr>
            <a:r>
              <a:rPr lang="en-US" sz="1800" dirty="0"/>
              <a:t>To what extent?</a:t>
            </a:r>
          </a:p>
          <a:p>
            <a:pPr marL="546497" lvl="1"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2000" b="1" dirty="0">
                <a:solidFill>
                  <a:srgbClr val="C00000"/>
                </a:solidFill>
              </a:rPr>
              <a:t>Many “moving parts” </a:t>
            </a:r>
            <a:r>
              <a:rPr lang="en-US" sz="2000" dirty="0"/>
              <a:t>–  e.g., testing</a:t>
            </a:r>
          </a:p>
          <a:p>
            <a:pPr marL="546497" lvl="1" indent="-285750">
              <a:buFont typeface="Arial" panose="020B0604020202020204" pitchFamily="34" charset="0"/>
              <a:buChar char="•"/>
            </a:pPr>
            <a:r>
              <a:rPr lang="en-US" sz="1800" dirty="0"/>
              <a:t>Who gets tested? </a:t>
            </a:r>
          </a:p>
          <a:p>
            <a:pPr marL="806054" lvl="2" indent="-285750">
              <a:buFont typeface="Arial" panose="020B0604020202020204" pitchFamily="34" charset="0"/>
              <a:buChar char="•"/>
            </a:pPr>
            <a:r>
              <a:rPr lang="en-US" sz="1600" dirty="0"/>
              <a:t>Symptomatic employee?</a:t>
            </a:r>
          </a:p>
          <a:p>
            <a:pPr marL="806054" lvl="2" indent="-285750">
              <a:buFont typeface="Arial" panose="020B0604020202020204" pitchFamily="34" charset="0"/>
              <a:buChar char="•"/>
            </a:pPr>
            <a:r>
              <a:rPr lang="en-US" sz="1600" dirty="0"/>
              <a:t>Asymptomatic employee “exposed” to COVID-19 positive person?</a:t>
            </a:r>
          </a:p>
          <a:p>
            <a:pPr lvl="3"/>
            <a:r>
              <a:rPr lang="en-US" sz="1600" dirty="0"/>
              <a:t>Now: CDC estimates about 40% of asymptomatic people transmit virus to others</a:t>
            </a:r>
          </a:p>
          <a:p>
            <a:pPr marL="806054" lvl="2" indent="-285750">
              <a:buFont typeface="Arial" panose="020B0604020202020204" pitchFamily="34" charset="0"/>
              <a:buChar char="•"/>
            </a:pPr>
            <a:endParaRPr lang="en-US" sz="1600" dirty="0"/>
          </a:p>
          <a:p>
            <a:pPr marL="260747" lvl="1" indent="0">
              <a:buNone/>
            </a:pPr>
            <a:r>
              <a:rPr lang="en-US" sz="2000" b="1" i="1" dirty="0">
                <a:solidFill>
                  <a:srgbClr val="C00000"/>
                </a:solidFill>
              </a:rPr>
              <a:t>A plan will help you navigate these uncharted waters </a:t>
            </a:r>
          </a:p>
          <a:p>
            <a:pPr marL="546497" lvl="1" indent="-285750">
              <a:buFont typeface="Arial" panose="020B0604020202020204" pitchFamily="34" charset="0"/>
              <a:buChar char="•"/>
            </a:pPr>
            <a:r>
              <a:rPr lang="en-US" sz="1800" dirty="0"/>
              <a:t>Needs to be flexible and allow for rapid response to new developments</a:t>
            </a:r>
          </a:p>
          <a:p>
            <a:pPr marL="260747" lvl="1" indent="0">
              <a:buNone/>
            </a:pPr>
            <a:endParaRPr lang="en-US" sz="1800" dirty="0"/>
          </a:p>
          <a:p>
            <a:pPr marL="0" indent="0">
              <a:buNone/>
            </a:pPr>
            <a:endParaRPr lang="en-US" sz="1800" dirty="0"/>
          </a:p>
          <a:p>
            <a:pPr lvl="1"/>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5518871" y="1371600"/>
            <a:ext cx="3242542" cy="2726106"/>
          </a:xfrm>
          <a:prstGeom prst="rect">
            <a:avLst/>
          </a:prstGeom>
          <a:ln w="38100">
            <a:solidFill>
              <a:srgbClr val="FFC000"/>
            </a:solidFill>
          </a:ln>
          <a:scene3d>
            <a:camera prst="isometricOffAxis2Left"/>
            <a:lightRig rig="threePt" dir="t"/>
          </a:scene3d>
        </p:spPr>
      </p:pic>
    </p:spTree>
    <p:extLst>
      <p:ext uri="{BB962C8B-B14F-4D97-AF65-F5344CB8AC3E}">
        <p14:creationId xmlns:p14="http://schemas.microsoft.com/office/powerpoint/2010/main" val="152840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 Need a Plan: Understanding of the Virus is Evolving</a:t>
            </a:r>
          </a:p>
        </p:txBody>
      </p:sp>
      <p:sp>
        <p:nvSpPr>
          <p:cNvPr id="11" name="Content Placeholder 10"/>
          <p:cNvSpPr>
            <a:spLocks noGrp="1"/>
          </p:cNvSpPr>
          <p:nvPr>
            <p:ph idx="1"/>
          </p:nvPr>
        </p:nvSpPr>
        <p:spPr>
          <a:xfrm>
            <a:off x="368300" y="1030910"/>
            <a:ext cx="4464956" cy="5257923"/>
          </a:xfrm>
        </p:spPr>
        <p:txBody>
          <a:bodyPr/>
          <a:lstStyle/>
          <a:p>
            <a:pPr marL="285750" indent="-285750">
              <a:buFont typeface="Arial" panose="020B0604020202020204" pitchFamily="34" charset="0"/>
              <a:buChar char="•"/>
            </a:pPr>
            <a:r>
              <a:rPr lang="en-US" sz="1800" b="1" dirty="0">
                <a:solidFill>
                  <a:srgbClr val="C00000"/>
                </a:solidFill>
              </a:rPr>
              <a:t>Then:  </a:t>
            </a:r>
            <a:r>
              <a:rPr lang="en-US" sz="1800" dirty="0"/>
              <a:t>Virus not “airborne” – so focus on surfaces;                       </a:t>
            </a:r>
          </a:p>
          <a:p>
            <a:pPr marL="457200" lvl="1" indent="-285750">
              <a:buFont typeface="Arial" panose="020B0604020202020204" pitchFamily="34" charset="0"/>
              <a:buChar char="•"/>
            </a:pPr>
            <a:r>
              <a:rPr lang="en-US" sz="1650" dirty="0"/>
              <a:t>Didn’t need face coverings</a:t>
            </a:r>
          </a:p>
          <a:p>
            <a:pPr marL="285750" indent="-285750">
              <a:buFont typeface="Arial" panose="020B0604020202020204" pitchFamily="34" charset="0"/>
              <a:buChar char="•"/>
            </a:pPr>
            <a:r>
              <a:rPr lang="en-US" sz="1800" b="1" dirty="0">
                <a:solidFill>
                  <a:srgbClr val="C00000"/>
                </a:solidFill>
              </a:rPr>
              <a:t>Now:</a:t>
            </a:r>
            <a:r>
              <a:rPr lang="en-US" sz="1800" dirty="0"/>
              <a:t> Virus “not easily” spread through surfaces – Wear face covering!              </a:t>
            </a:r>
          </a:p>
          <a:p>
            <a:pPr marL="457200" lvl="1" indent="-285750">
              <a:buFont typeface="Arial" panose="020B0604020202020204" pitchFamily="34" charset="0"/>
              <a:buChar char="•"/>
            </a:pPr>
            <a:r>
              <a:rPr lang="en-US" sz="1650" dirty="0"/>
              <a:t>But, still need hand washing? Yes!</a:t>
            </a:r>
          </a:p>
          <a:p>
            <a:pPr marL="457200" lvl="1" indent="-285750">
              <a:buFont typeface="Arial" panose="020B0604020202020204" pitchFamily="34" charset="0"/>
              <a:buChar char="•"/>
            </a:pPr>
            <a:r>
              <a:rPr lang="en-US" sz="1650" dirty="0"/>
              <a:t>But, not all face coverings created equal? </a:t>
            </a:r>
          </a:p>
          <a:p>
            <a:pPr marL="457200" lvl="1" indent="-285750">
              <a:buFont typeface="Arial" panose="020B0604020202020204" pitchFamily="34" charset="0"/>
              <a:buChar char="•"/>
            </a:pPr>
            <a:endParaRPr lang="en-US" sz="1650" dirty="0"/>
          </a:p>
          <a:p>
            <a:pPr marL="285750" indent="-285750">
              <a:buFont typeface="Arial" panose="020B0604020202020204" pitchFamily="34" charset="0"/>
              <a:buChar char="•"/>
            </a:pPr>
            <a:r>
              <a:rPr lang="en-US" sz="1800" b="1" dirty="0">
                <a:solidFill>
                  <a:srgbClr val="C00000"/>
                </a:solidFill>
              </a:rPr>
              <a:t>Then:</a:t>
            </a:r>
            <a:r>
              <a:rPr lang="en-US" sz="1800" dirty="0"/>
              <a:t> Droplets don’t survive long in the air</a:t>
            </a:r>
          </a:p>
          <a:p>
            <a:pPr marL="285750" indent="-285750">
              <a:buFont typeface="Arial" panose="020B0604020202020204" pitchFamily="34" charset="0"/>
              <a:buChar char="•"/>
            </a:pPr>
            <a:r>
              <a:rPr lang="en-US" sz="1800" b="1" dirty="0">
                <a:solidFill>
                  <a:srgbClr val="C00000"/>
                </a:solidFill>
              </a:rPr>
              <a:t>Now:</a:t>
            </a:r>
            <a:r>
              <a:rPr lang="en-US" sz="1800" dirty="0"/>
              <a:t> Can live considerably longer than originally thought</a:t>
            </a:r>
          </a:p>
          <a:p>
            <a:pPr marL="171450" lvl="1" indent="0">
              <a:buNone/>
            </a:pPr>
            <a:endParaRPr lang="en-US" sz="1650" dirty="0"/>
          </a:p>
          <a:p>
            <a:pPr marL="285750" indent="-285750">
              <a:buFont typeface="Arial" panose="020B0604020202020204" pitchFamily="34" charset="0"/>
              <a:buChar char="•"/>
            </a:pPr>
            <a:r>
              <a:rPr lang="en-US" sz="1800" b="1" dirty="0">
                <a:solidFill>
                  <a:srgbClr val="C00000"/>
                </a:solidFill>
              </a:rPr>
              <a:t>Then:</a:t>
            </a:r>
            <a:r>
              <a:rPr lang="en-US" sz="1800" dirty="0"/>
              <a:t> Distancing of 6 feet </a:t>
            </a:r>
          </a:p>
          <a:p>
            <a:pPr marL="285750" indent="-285750">
              <a:buFont typeface="Arial" panose="020B0604020202020204" pitchFamily="34" charset="0"/>
              <a:buChar char="•"/>
            </a:pPr>
            <a:r>
              <a:rPr lang="en-US" sz="1800" b="1" dirty="0">
                <a:solidFill>
                  <a:srgbClr val="C00000"/>
                </a:solidFill>
              </a:rPr>
              <a:t>Now:</a:t>
            </a:r>
            <a:r>
              <a:rPr lang="en-US" sz="1800" dirty="0"/>
              <a:t> Is 6 feet really sufficient? </a:t>
            </a:r>
          </a:p>
          <a:p>
            <a:pPr marL="457200" lvl="1" indent="-285750">
              <a:buFont typeface="Arial" panose="020B0604020202020204" pitchFamily="34" charset="0"/>
              <a:buChar char="•"/>
            </a:pPr>
            <a:r>
              <a:rPr lang="en-US" sz="1650" dirty="0"/>
              <a:t>Only outdoors? More indoors? </a:t>
            </a:r>
          </a:p>
          <a:p>
            <a:pPr marL="457200" lvl="1" indent="-285750">
              <a:buFont typeface="Arial" panose="020B0604020202020204" pitchFamily="34" charset="0"/>
              <a:buChar char="•"/>
            </a:pPr>
            <a:r>
              <a:rPr lang="en-US" sz="1650" dirty="0"/>
              <a:t>What if contact is prolonged?</a:t>
            </a:r>
          </a:p>
          <a:p>
            <a:pPr marL="457200" lvl="1" indent="-285750">
              <a:buFont typeface="Arial" panose="020B0604020202020204" pitchFamily="34" charset="0"/>
              <a:buChar char="•"/>
            </a:pPr>
            <a:r>
              <a:rPr lang="en-US" sz="1650" dirty="0"/>
              <a:t>If person coughs? Sneezes? Yells?</a:t>
            </a:r>
            <a:endParaRPr lang="en-US" sz="1800" dirty="0"/>
          </a:p>
          <a:p>
            <a:pPr marL="285750" indent="-285750">
              <a:buFont typeface="Arial" panose="020B0604020202020204" pitchFamily="34" charset="0"/>
              <a:buChar char="•"/>
            </a:pPr>
            <a:endParaRPr lang="en-US" sz="1800" dirty="0"/>
          </a:p>
          <a:p>
            <a:pPr marL="457200" lvl="1" indent="-285750">
              <a:buFont typeface="Arial" panose="020B0604020202020204" pitchFamily="34" charset="0"/>
              <a:buChar char="•"/>
            </a:pPr>
            <a:endParaRPr lang="en-US" sz="1650" dirty="0"/>
          </a:p>
        </p:txBody>
      </p:sp>
      <p:pic>
        <p:nvPicPr>
          <p:cNvPr id="4" name="Picture 3"/>
          <p:cNvPicPr>
            <a:picLocks noChangeAspect="1"/>
          </p:cNvPicPr>
          <p:nvPr/>
        </p:nvPicPr>
        <p:blipFill>
          <a:blip r:embed="rId3"/>
          <a:stretch>
            <a:fillRect/>
          </a:stretch>
        </p:blipFill>
        <p:spPr>
          <a:xfrm>
            <a:off x="5023756" y="2555657"/>
            <a:ext cx="3928156" cy="2208428"/>
          </a:xfrm>
          <a:prstGeom prst="rect">
            <a:avLst/>
          </a:prstGeom>
          <a:ln w="28575">
            <a:solidFill>
              <a:srgbClr val="92D050"/>
            </a:solidFill>
          </a:ln>
        </p:spPr>
      </p:pic>
    </p:spTree>
    <p:extLst>
      <p:ext uri="{BB962C8B-B14F-4D97-AF65-F5344CB8AC3E}">
        <p14:creationId xmlns:p14="http://schemas.microsoft.com/office/powerpoint/2010/main" val="281696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 Need a Plan: Law and Guidance Are Evolving</a:t>
            </a:r>
          </a:p>
        </p:txBody>
      </p:sp>
      <p:sp>
        <p:nvSpPr>
          <p:cNvPr id="3" name="Content Placeholder 2"/>
          <p:cNvSpPr>
            <a:spLocks noGrp="1"/>
          </p:cNvSpPr>
          <p:nvPr>
            <p:ph idx="1"/>
          </p:nvPr>
        </p:nvSpPr>
        <p:spPr>
          <a:xfrm>
            <a:off x="368300" y="1235242"/>
            <a:ext cx="8393112" cy="4777705"/>
          </a:xfrm>
        </p:spPr>
        <p:txBody>
          <a:bodyPr/>
          <a:lstStyle/>
          <a:p>
            <a:pPr marL="0" indent="0">
              <a:buNone/>
            </a:pPr>
            <a:r>
              <a:rPr lang="en-US" sz="2000" b="1" dirty="0">
                <a:solidFill>
                  <a:srgbClr val="C00000"/>
                </a:solidFill>
              </a:rPr>
              <a:t>Federal</a:t>
            </a:r>
          </a:p>
          <a:p>
            <a:pPr marL="285750" indent="-285750">
              <a:buFont typeface="Arial" panose="020B0604020202020204" pitchFamily="34" charset="0"/>
              <a:buChar char="•"/>
            </a:pPr>
            <a:r>
              <a:rPr lang="en-US" sz="1600" dirty="0" err="1"/>
              <a:t>EEOC</a:t>
            </a:r>
            <a:r>
              <a:rPr lang="en-US" sz="1600" dirty="0"/>
              <a:t> issued updated guidance on COVID-19 related discrimination,                                          accommodation, testing, etc. </a:t>
            </a:r>
            <a:r>
              <a:rPr lang="en-US" sz="1600" b="1" u="sng" dirty="0"/>
              <a:t>6 times </a:t>
            </a:r>
            <a:r>
              <a:rPr lang="en-US" sz="1600" dirty="0"/>
              <a:t>between March 17 and May 7</a:t>
            </a:r>
          </a:p>
          <a:p>
            <a:pPr marL="457200" lvl="1" indent="-285750">
              <a:buFont typeface="Arial" panose="020B0604020202020204" pitchFamily="34" charset="0"/>
              <a:buChar char="•"/>
            </a:pPr>
            <a:r>
              <a:rPr lang="en-US" sz="1400" dirty="0"/>
              <a:t>Some guidance issued on May 5 was immediately retracted; revised                                                                   guidance was released two days later</a:t>
            </a:r>
          </a:p>
          <a:p>
            <a:pPr marL="285750" indent="-285750">
              <a:buFont typeface="Arial" panose="020B0604020202020204" pitchFamily="34" charset="0"/>
              <a:buChar char="•"/>
            </a:pPr>
            <a:r>
              <a:rPr lang="en-US" sz="1600" dirty="0"/>
              <a:t>OSHA issued a new policy on COVID-19 reporting and recordkeeping                                                  obligations in April and reversed itself in May</a:t>
            </a:r>
            <a:endParaRPr lang="en-US" sz="1400" dirty="0"/>
          </a:p>
          <a:p>
            <a:pPr marL="285750" indent="-285750">
              <a:buFont typeface="Arial" panose="020B0604020202020204" pitchFamily="34" charset="0"/>
              <a:buChar char="•"/>
            </a:pPr>
            <a:r>
              <a:rPr lang="en-US" sz="1600" dirty="0"/>
              <a:t>New guidance, rules, etc. emerge on an almost daily basis from CDC,                                                             </a:t>
            </a:r>
            <a:r>
              <a:rPr lang="en-US" sz="1600" dirty="0" err="1"/>
              <a:t>USDOL</a:t>
            </a:r>
            <a:r>
              <a:rPr lang="en-US" sz="1600" dirty="0"/>
              <a:t> or another federal agency</a:t>
            </a:r>
          </a:p>
          <a:p>
            <a:pPr marL="285750" indent="-285750">
              <a:buFont typeface="Arial" panose="020B0604020202020204" pitchFamily="34" charset="0"/>
              <a:buChar char="•"/>
            </a:pPr>
            <a:r>
              <a:rPr lang="en-US" sz="1600" dirty="0"/>
              <a:t>Congress passed two major laws – </a:t>
            </a:r>
            <a:r>
              <a:rPr lang="en-US" sz="1600" dirty="0" err="1"/>
              <a:t>FFCRA</a:t>
            </a:r>
            <a:r>
              <a:rPr lang="en-US" sz="1600" dirty="0"/>
              <a:t> and CARES Act – in the span of 8 days!!!</a:t>
            </a:r>
          </a:p>
          <a:p>
            <a:pPr marL="0" indent="0">
              <a:buNone/>
            </a:pPr>
            <a:endParaRPr lang="en-US" sz="1600" dirty="0"/>
          </a:p>
          <a:p>
            <a:pPr marL="0" indent="0">
              <a:buNone/>
            </a:pPr>
            <a:r>
              <a:rPr lang="en-US" sz="2000" b="1" dirty="0">
                <a:solidFill>
                  <a:srgbClr val="C00000"/>
                </a:solidFill>
              </a:rPr>
              <a:t>New York</a:t>
            </a:r>
          </a:p>
          <a:p>
            <a:pPr marL="342900" indent="-342900">
              <a:buFont typeface="Arial" panose="020B0604020202020204" pitchFamily="34" charset="0"/>
              <a:buChar char="•"/>
            </a:pPr>
            <a:r>
              <a:rPr lang="en-US" sz="1600" dirty="0"/>
              <a:t>Executive Orders: Since March 7, Governor Cuomo has signed </a:t>
            </a:r>
            <a:r>
              <a:rPr lang="en-US" sz="1600" b="1" u="sng" dirty="0"/>
              <a:t>36</a:t>
            </a:r>
            <a:r>
              <a:rPr lang="en-US" sz="1600" b="1" dirty="0"/>
              <a:t> </a:t>
            </a:r>
            <a:r>
              <a:rPr lang="en-US" sz="1600" dirty="0" err="1"/>
              <a:t>EOs</a:t>
            </a:r>
            <a:r>
              <a:rPr lang="en-US" sz="1600" u="sng" dirty="0"/>
              <a:t> </a:t>
            </a:r>
            <a:r>
              <a:rPr lang="en-US" sz="1600" b="1" u="sng" dirty="0"/>
              <a:t>                                                             </a:t>
            </a:r>
            <a:r>
              <a:rPr lang="en-US" sz="1600" dirty="0"/>
              <a:t>on the pandemic (as of 6/1/20)</a:t>
            </a:r>
          </a:p>
          <a:p>
            <a:pPr marL="342900" indent="-342900">
              <a:buFont typeface="Arial" panose="020B0604020202020204" pitchFamily="34" charset="0"/>
              <a:buChar char="•"/>
            </a:pPr>
            <a:r>
              <a:rPr lang="en-US" sz="1600" dirty="0"/>
              <a:t>Legislature passed COVID-19 related paid leave law</a:t>
            </a:r>
          </a:p>
          <a:p>
            <a:pPr marL="342900" indent="-342900">
              <a:buFont typeface="Arial" panose="020B0604020202020204" pitchFamily="34" charset="0"/>
              <a:buChar char="•"/>
            </a:pPr>
            <a:r>
              <a:rPr lang="en-US" sz="1600" dirty="0"/>
              <a:t>Executive Branch has issued extensive guidance, including, most                                                           recently, Phase 2 of “New York Forward”</a:t>
            </a:r>
          </a:p>
          <a:p>
            <a:pPr marL="342900" indent="-342900">
              <a:buFont typeface="Arial" panose="020B0604020202020204" pitchFamily="34" charset="0"/>
              <a:buChar char="•"/>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6875588" y="1464227"/>
            <a:ext cx="2074981" cy="2159867"/>
          </a:xfrm>
          <a:prstGeom prst="rect">
            <a:avLst/>
          </a:prstGeom>
        </p:spPr>
      </p:pic>
      <p:pic>
        <p:nvPicPr>
          <p:cNvPr id="5" name="Picture 4"/>
          <p:cNvPicPr>
            <a:picLocks noChangeAspect="1"/>
          </p:cNvPicPr>
          <p:nvPr/>
        </p:nvPicPr>
        <p:blipFill rotWithShape="1">
          <a:blip r:embed="rId4"/>
          <a:srcRect l="15185" r="12907"/>
          <a:stretch/>
        </p:blipFill>
        <p:spPr>
          <a:xfrm>
            <a:off x="6843231" y="4448373"/>
            <a:ext cx="2139696" cy="1564574"/>
          </a:xfrm>
          <a:prstGeom prst="rect">
            <a:avLst/>
          </a:prstGeom>
        </p:spPr>
      </p:pic>
    </p:spTree>
    <p:extLst>
      <p:ext uri="{BB962C8B-B14F-4D97-AF65-F5344CB8AC3E}">
        <p14:creationId xmlns:p14="http://schemas.microsoft.com/office/powerpoint/2010/main" val="418626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035" y="2326119"/>
            <a:ext cx="4177333" cy="1349769"/>
          </a:xfrm>
        </p:spPr>
        <p:txBody>
          <a:bodyPr>
            <a:normAutofit/>
          </a:bodyPr>
          <a:lstStyle/>
          <a:p>
            <a:r>
              <a:rPr lang="en-US" dirty="0"/>
              <a:t>Your Reopening Plan:                   Carefully Plan the Plan!</a:t>
            </a:r>
            <a:br>
              <a:rPr lang="en-US" dirty="0"/>
            </a:br>
            <a:endParaRPr lang="en-US" dirty="0"/>
          </a:p>
        </p:txBody>
      </p:sp>
      <p:pic>
        <p:nvPicPr>
          <p:cNvPr id="7" name="Picture 6"/>
          <p:cNvPicPr>
            <a:picLocks noChangeAspect="1"/>
          </p:cNvPicPr>
          <p:nvPr/>
        </p:nvPicPr>
        <p:blipFill>
          <a:blip r:embed="rId2"/>
          <a:stretch>
            <a:fillRect/>
          </a:stretch>
        </p:blipFill>
        <p:spPr>
          <a:xfrm>
            <a:off x="3779323" y="3609841"/>
            <a:ext cx="2886075" cy="1581150"/>
          </a:xfrm>
          <a:prstGeom prst="rect">
            <a:avLst/>
          </a:prstGeom>
          <a:ln w="38100">
            <a:solidFill>
              <a:srgbClr val="92D050"/>
            </a:solidFill>
          </a:ln>
        </p:spPr>
      </p:pic>
    </p:spTree>
    <p:extLst>
      <p:ext uri="{BB962C8B-B14F-4D97-AF65-F5344CB8AC3E}">
        <p14:creationId xmlns:p14="http://schemas.microsoft.com/office/powerpoint/2010/main" val="1800964402"/>
      </p:ext>
    </p:extLst>
  </p:cSld>
  <p:clrMapOvr>
    <a:masterClrMapping/>
  </p:clrMapOvr>
</p:sld>
</file>

<file path=ppt/theme/theme1.xml><?xml version="1.0" encoding="utf-8"?>
<a:theme xmlns:a="http://schemas.openxmlformats.org/drawingml/2006/main" name="Blank">
  <a:themeElements>
    <a:clrScheme name="Custom 2">
      <a:dk1>
        <a:srgbClr val="25435A"/>
      </a:dk1>
      <a:lt1>
        <a:srgbClr val="FFFFFF"/>
      </a:lt1>
      <a:dk2>
        <a:srgbClr val="595959"/>
      </a:dk2>
      <a:lt2>
        <a:srgbClr val="808080"/>
      </a:lt2>
      <a:accent1>
        <a:srgbClr val="41748D"/>
      </a:accent1>
      <a:accent2>
        <a:srgbClr val="EC9F21"/>
      </a:accent2>
      <a:accent3>
        <a:srgbClr val="329ECE"/>
      </a:accent3>
      <a:accent4>
        <a:srgbClr val="D9D9D9"/>
      </a:accent4>
      <a:accent5>
        <a:srgbClr val="1E4C62"/>
      </a:accent5>
      <a:accent6>
        <a:srgbClr val="CC4C03"/>
      </a:accent6>
      <a:hlink>
        <a:srgbClr val="41748D"/>
      </a:hlink>
      <a:folHlink>
        <a:srgbClr val="99CC00"/>
      </a:folHlink>
    </a:clrScheme>
    <a:fontScheme name="Custom 1">
      <a:majorFont>
        <a:latin typeface="Calibri"/>
        <a:ea typeface="ＭＳ Ｐゴシック"/>
        <a:cs typeface="Geneva"/>
      </a:majorFont>
      <a:minorFont>
        <a:latin typeface="Calibri"/>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1748D"/>
        </a:solidFill>
        <a:ln>
          <a:noFill/>
        </a:ln>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None/>
          <a:tabLst/>
          <a:defRPr kumimoji="0" sz="3600" b="0" i="0" u="none" strike="noStrike" cap="none" normalizeH="0" baseline="0" dirty="0" err="1" smtClean="0">
            <a:ln>
              <a:noFill/>
            </a:ln>
            <a:solidFill>
              <a:schemeClr val="bg1"/>
            </a:solidFill>
            <a:effectLst/>
            <a:latin typeface="+mn-lt"/>
            <a:ea typeface="ＭＳ Ｐゴシック" charset="0"/>
            <a:cs typeface="Geneva" charset="0"/>
          </a:defRPr>
        </a:defPPr>
      </a:lstStyle>
    </a:spDef>
    <a:lnDef>
      <a:spPr bwMode="auto">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a:lstStyle/>
    </a:lnDef>
    <a:txDef>
      <a:spPr>
        <a:noFill/>
        <a:ln>
          <a:noFill/>
        </a:ln>
      </a:spPr>
      <a:bodyPr wrap="none" rtlCol="0">
        <a:spAutoFit/>
      </a:bodyPr>
      <a:lstStyle>
        <a:defPPr>
          <a:buNone/>
          <a:defRPr sz="2000" dirty="0" smtClean="0">
            <a:solidFill>
              <a:srgbClr val="595959"/>
            </a:solidFill>
            <a:latin typeface="Calibri" pitchFamily="34" charset="0"/>
            <a:cs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BG-Template-2020.potx" id="{F8886614-4303-476C-BAB8-E7EA5863857D}" vid="{A983D281-EF96-4DD3-96E6-AA65DDB95EB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4630</Words>
  <Application>Microsoft Office PowerPoint</Application>
  <PresentationFormat>On-screen Show (4:3)</PresentationFormat>
  <Paragraphs>524</Paragraphs>
  <Slides>44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Courier New</vt:lpstr>
      <vt:lpstr>Lucida Grande</vt:lpstr>
      <vt:lpstr>Microsoft Sans Serif</vt:lpstr>
      <vt:lpstr>Times New Roman</vt:lpstr>
      <vt:lpstr>Wingdings</vt:lpstr>
      <vt:lpstr>Blank</vt:lpstr>
      <vt:lpstr>Return to Office Considerations and Employment Law Update </vt:lpstr>
      <vt:lpstr>PowerPoint Presentation</vt:lpstr>
      <vt:lpstr>PowerPoint Presentation</vt:lpstr>
      <vt:lpstr>Return to Workplace Considerations</vt:lpstr>
      <vt:lpstr>Introduction: Why Your Law Firm Needs a Reopening Plan </vt:lpstr>
      <vt:lpstr>Why You Need a Reopening Plan</vt:lpstr>
      <vt:lpstr>Why You Need a Plan: Understanding of the Virus is Evolving</vt:lpstr>
      <vt:lpstr>Why You Need a Plan: Law and Guidance Are Evolving</vt:lpstr>
      <vt:lpstr>Your Reopening Plan:                   Carefully Plan the Plan! </vt:lpstr>
      <vt:lpstr>Considerations Before Employees Arrive (Overview)  </vt:lpstr>
      <vt:lpstr>Considerations Before Employees Arrive (cont’d) </vt:lpstr>
      <vt:lpstr>What Will the Workplace Look Like?</vt:lpstr>
      <vt:lpstr>Your Reopening Plan:    Health and Safety Protocols                 </vt:lpstr>
      <vt:lpstr>New York Forward, Phase II: You Must Have a Compliant Safety Plan! Guidelines for Office-Based Work </vt:lpstr>
      <vt:lpstr> “New York Forward, Phase II:” Elements of the Safety Plan                                   Guidelines for Office-Based Work  </vt:lpstr>
      <vt:lpstr>Elements of the Safety Plan: Physical Distancing (cont’d)</vt:lpstr>
      <vt:lpstr>“Best Practices:” Recommended Distancing Protocols (Not Mandatory)   </vt:lpstr>
      <vt:lpstr>Elements of the Safety Plan: WFH Best Practices (Not Mandatory)   </vt:lpstr>
      <vt:lpstr>Elements of the Safety Plan: PPE and Hygiene  </vt:lpstr>
      <vt:lpstr>Elements of the Safety Plan: Communications and Postings</vt:lpstr>
      <vt:lpstr>Encourage Proper Behavior</vt:lpstr>
      <vt:lpstr>Elements of the Safety Plan: The Screening Process</vt:lpstr>
      <vt:lpstr>CDC Updates COVID-19 Symptoms List</vt:lpstr>
      <vt:lpstr>Elements of the Safety Plan: Protocols Based on Screening Results</vt:lpstr>
      <vt:lpstr>Elements of the Safety Plan: Contact Tracing and Tracking</vt:lpstr>
      <vt:lpstr>Elements of the Safety Plan: Business Affirmation</vt:lpstr>
      <vt:lpstr>Employment Law Considerations</vt:lpstr>
      <vt:lpstr>Discrimination and Harassment Issues in the Era of COVID-19</vt:lpstr>
      <vt:lpstr>Reasonable Accommodation of “Vulnerable Employees”</vt:lpstr>
      <vt:lpstr>Vulnerable Employees and Remote Working Considerations</vt:lpstr>
      <vt:lpstr>New York Unemployment Insurance</vt:lpstr>
      <vt:lpstr>Layoffs and Furloughs: Is Workshare an Alternative?</vt:lpstr>
      <vt:lpstr>Other Liability Concerns</vt:lpstr>
      <vt:lpstr>Cyber and Other Tech Considerations</vt:lpstr>
      <vt:lpstr>Epstein Becker Green Coronavirus Resource Center</vt:lpstr>
      <vt:lpstr>Employment Law Update</vt:lpstr>
      <vt:lpstr>New York Enacts Paid Sick Leave Law </vt:lpstr>
      <vt:lpstr>New York Again Revises Paid Election Leave Law</vt:lpstr>
      <vt:lpstr>Reminder: 2020 Effective Dates for New NY Discrimination and Harassment Laws </vt:lpstr>
      <vt:lpstr>Guidance Issued as NYS Salary History Inquiry Ban Goes into Effect</vt:lpstr>
      <vt:lpstr>NYC Issues Guidance on Independent Contractor Protections under Human Rights Law</vt:lpstr>
      <vt:lpstr>NYC Ban on Pre-employment Marijuana Testing</vt:lpstr>
      <vt:lpstr>Suffolk County ‘Bans the Box’</vt:lpstr>
      <vt:lpstr>Please 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Office Considerations and Employment Law Update </dc:title>
  <dc:creator>MRD-LG</dc:creator>
  <cp:lastModifiedBy>MRD-LG</cp:lastModifiedBy>
  <cp:revision>1</cp:revision>
  <dcterms:created xsi:type="dcterms:W3CDTF">2020-06-08T18:58:00Z</dcterms:created>
  <dcterms:modified xsi:type="dcterms:W3CDTF">2020-06-08T20:12:53Z</dcterms:modified>
</cp:coreProperties>
</file>