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4"/>
  </p:sldMasterIdLst>
  <p:notesMasterIdLst>
    <p:notesMasterId r:id="rId28"/>
  </p:notesMasterIdLst>
  <p:sldIdLst>
    <p:sldId id="259" r:id="rId5"/>
    <p:sldId id="286" r:id="rId6"/>
    <p:sldId id="287" r:id="rId7"/>
    <p:sldId id="288" r:id="rId8"/>
    <p:sldId id="289" r:id="rId9"/>
    <p:sldId id="290" r:id="rId10"/>
    <p:sldId id="270" r:id="rId11"/>
    <p:sldId id="292" r:id="rId12"/>
    <p:sldId id="271" r:id="rId13"/>
    <p:sldId id="272" r:id="rId14"/>
    <p:sldId id="276" r:id="rId15"/>
    <p:sldId id="281" r:id="rId16"/>
    <p:sldId id="277" r:id="rId17"/>
    <p:sldId id="278" r:id="rId18"/>
    <p:sldId id="279" r:id="rId19"/>
    <p:sldId id="273" r:id="rId20"/>
    <p:sldId id="274" r:id="rId21"/>
    <p:sldId id="275" r:id="rId22"/>
    <p:sldId id="280" r:id="rId23"/>
    <p:sldId id="263" r:id="rId24"/>
    <p:sldId id="291" r:id="rId25"/>
    <p:sldId id="285" r:id="rId26"/>
    <p:sldId id="26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95" autoAdjust="0"/>
  </p:normalViewPr>
  <p:slideViewPr>
    <p:cSldViewPr snapToGrid="0" showGuides="1">
      <p:cViewPr varScale="1">
        <p:scale>
          <a:sx n="123" d="100"/>
          <a:sy n="123" d="100"/>
        </p:scale>
        <p:origin x="60" y="165"/>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BD1FF-9D0A-4154-8D52-21AE12F49E24}" type="datetimeFigureOut">
              <a:rPr lang="en-US" smtClean="0"/>
              <a:t>6/15/2020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5E754-D28A-44FC-BA77-AA09BAA2DABA}" type="slidenum">
              <a:rPr lang="en-US" smtClean="0"/>
              <a:t>‹#›</a:t>
            </a:fld>
            <a:endParaRPr lang="en-US" dirty="0"/>
          </a:p>
        </p:txBody>
      </p:sp>
    </p:spTree>
    <p:extLst>
      <p:ext uri="{BB962C8B-B14F-4D97-AF65-F5344CB8AC3E}">
        <p14:creationId xmlns:p14="http://schemas.microsoft.com/office/powerpoint/2010/main" val="35880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
        <p:nvSpPr>
          <p:cNvPr id="7" name="Subtitle 2"/>
          <p:cNvSpPr>
            <a:spLocks noGrp="1"/>
          </p:cNvSpPr>
          <p:nvPr>
            <p:ph type="subTitle" idx="1"/>
          </p:nvPr>
        </p:nvSpPr>
        <p:spPr>
          <a:xfrm>
            <a:off x="323142" y="3796844"/>
            <a:ext cx="5393073" cy="940661"/>
          </a:xfrm>
        </p:spPr>
        <p:txBody>
          <a:bodyPr>
            <a:normAutofit/>
          </a:bodyPr>
          <a:lstStyle>
            <a:lvl1pPr marL="0" indent="0" algn="l">
              <a:buNone/>
              <a:defRPr sz="1600">
                <a:solidFill>
                  <a:schemeClr val="accent1"/>
                </a:solidFill>
                <a:latin typeface="Segoe UI Semilight" panose="020B0402040204020203" pitchFamily="34" charset="0"/>
                <a:cs typeface="Segoe UI Semilight" panose="020B0402040204020203"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smtClean="0"/>
              <a:t>Click to edit Master subtitle style</a:t>
            </a:r>
            <a:endParaRPr lang="en-US" dirty="0"/>
          </a:p>
        </p:txBody>
      </p:sp>
      <p:sp>
        <p:nvSpPr>
          <p:cNvPr id="8" name="Text Placeholder 8"/>
          <p:cNvSpPr>
            <a:spLocks noGrp="1"/>
          </p:cNvSpPr>
          <p:nvPr>
            <p:ph type="body" sz="quarter" idx="10" hasCustomPrompt="1"/>
          </p:nvPr>
        </p:nvSpPr>
        <p:spPr>
          <a:xfrm>
            <a:off x="323140" y="1147799"/>
            <a:ext cx="6017147" cy="2458720"/>
          </a:xfrm>
        </p:spPr>
        <p:txBody>
          <a:bodyPr anchor="b">
            <a:normAutofit/>
          </a:bodyPr>
          <a:lstStyle>
            <a:lvl1pPr marL="0" indent="0">
              <a:lnSpc>
                <a:spcPct val="114000"/>
              </a:lnSpc>
              <a:spcBef>
                <a:spcPts val="0"/>
              </a:spcBef>
              <a:buNone/>
              <a:defRPr sz="2800" b="0" i="0">
                <a:solidFill>
                  <a:schemeClr val="bg1"/>
                </a:solidFill>
                <a:latin typeface="+mn-lt"/>
              </a:defRPr>
            </a:lvl1pPr>
          </a:lstStyle>
          <a:p>
            <a:r>
              <a:rPr lang="en-US" dirty="0" smtClean="0"/>
              <a:t>Click to edit title slide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0" y="266700"/>
            <a:ext cx="2057400" cy="26227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100" y="6326124"/>
            <a:ext cx="306034" cy="265176"/>
          </a:xfrm>
          <a:prstGeom prst="rect">
            <a:avLst/>
          </a:prstGeom>
        </p:spPr>
      </p:pic>
    </p:spTree>
    <p:extLst>
      <p:ext uri="{BB962C8B-B14F-4D97-AF65-F5344CB8AC3E}">
        <p14:creationId xmlns:p14="http://schemas.microsoft.com/office/powerpoint/2010/main" val="4136244688"/>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Picture Vertical">
    <p:spTree>
      <p:nvGrpSpPr>
        <p:cNvPr id="1" name=""/>
        <p:cNvGrpSpPr/>
        <p:nvPr/>
      </p:nvGrpSpPr>
      <p:grpSpPr>
        <a:xfrm>
          <a:off x="0" y="0"/>
          <a:ext cx="0" cy="0"/>
          <a:chOff x="0" y="0"/>
          <a:chExt cx="0" cy="0"/>
        </a:xfrm>
      </p:grpSpPr>
      <p:sp>
        <p:nvSpPr>
          <p:cNvPr id="10" name="Picture Placeholder 4"/>
          <p:cNvSpPr>
            <a:spLocks noGrp="1"/>
          </p:cNvSpPr>
          <p:nvPr>
            <p:ph type="pic" sz="quarter" idx="10"/>
          </p:nvPr>
        </p:nvSpPr>
        <p:spPr>
          <a:xfrm>
            <a:off x="7531693" y="1253688"/>
            <a:ext cx="4253907" cy="4937760"/>
          </a:xfrm>
        </p:spPr>
        <p:txBody>
          <a:bodyPr/>
          <a:lstStyle/>
          <a:p>
            <a:r>
              <a:rPr lang="en-US" dirty="0" smtClean="0"/>
              <a:t>Click icon to add picture</a:t>
            </a:r>
            <a:endParaRPr lang="en-US" dirty="0"/>
          </a:p>
        </p:txBody>
      </p:sp>
      <p:sp>
        <p:nvSpPr>
          <p:cNvPr id="17" name="Title Placeholder 1"/>
          <p:cNvSpPr>
            <a:spLocks noGrp="1"/>
          </p:cNvSpPr>
          <p:nvPr>
            <p:ph type="title"/>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18" name="Straight Connector 17"/>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Content Placeholder 2"/>
          <p:cNvSpPr>
            <a:spLocks noGrp="1"/>
          </p:cNvSpPr>
          <p:nvPr>
            <p:ph sz="half" idx="1"/>
          </p:nvPr>
        </p:nvSpPr>
        <p:spPr>
          <a:xfrm>
            <a:off x="406400" y="1253688"/>
            <a:ext cx="6945014" cy="4937759"/>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6388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p15:clr>
            <a:srgbClr val="FBAE40"/>
          </p15:clr>
        </p15:guide>
        <p15:guide id="4" pos="25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11" name="Straight Connector 10"/>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64027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7736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io with Photo">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01355" y="365144"/>
            <a:ext cx="11271548" cy="376969"/>
          </a:xfrm>
          <a:prstGeom prst="rect">
            <a:avLst/>
          </a:prstGeom>
        </p:spPr>
        <p:txBody>
          <a:bodyPr vert="horz" lIns="91440" tIns="45720" rIns="91440" bIns="45720" rtlCol="0" anchor="ctr">
            <a:noAutofit/>
          </a:bodyPr>
          <a:lstStyle>
            <a:lvl1pPr>
              <a:defRPr sz="2400" b="1" baseline="0">
                <a:solidFill>
                  <a:schemeClr val="tx1"/>
                </a:solidFill>
                <a:latin typeface="Segoe UI Semilight" panose="020B0402040204020203" pitchFamily="34" charset="0"/>
                <a:cs typeface="Segoe UI Semilight" panose="020B0402040204020203" pitchFamily="34" charset="0"/>
              </a:defRPr>
            </a:lvl1pPr>
          </a:lstStyle>
          <a:p>
            <a:r>
              <a:rPr lang="en-US" dirty="0" smtClean="0"/>
              <a:t>Name, Title</a:t>
            </a:r>
            <a:endParaRPr lang="en-US" dirty="0"/>
          </a:p>
        </p:txBody>
      </p:sp>
      <p:cxnSp>
        <p:nvCxnSpPr>
          <p:cNvPr id="11" name="Straight Connector 10"/>
          <p:cNvCxnSpPr/>
          <p:nvPr userDrawn="1"/>
        </p:nvCxnSpPr>
        <p:spPr>
          <a:xfrm>
            <a:off x="406400" y="365144"/>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5" name="Picture Placeholder 2"/>
          <p:cNvSpPr>
            <a:spLocks noGrp="1"/>
          </p:cNvSpPr>
          <p:nvPr>
            <p:ph type="pic" sz="quarter" idx="10" hasCustomPrompt="1"/>
          </p:nvPr>
        </p:nvSpPr>
        <p:spPr>
          <a:xfrm>
            <a:off x="6071819" y="1005703"/>
            <a:ext cx="5701084" cy="1900459"/>
          </a:xfrm>
        </p:spPr>
        <p:txBody>
          <a:bodyPr/>
          <a:lstStyle>
            <a:lvl1pPr marL="0" indent="0" algn="r">
              <a:buNone/>
              <a:defRPr baseline="0"/>
            </a:lvl1pPr>
          </a:lstStyle>
          <a:p>
            <a:r>
              <a:rPr lang="en-US" dirty="0" smtClean="0"/>
              <a:t>Insert bio photo</a:t>
            </a:r>
          </a:p>
        </p:txBody>
      </p:sp>
    </p:spTree>
    <p:extLst>
      <p:ext uri="{BB962C8B-B14F-4D97-AF65-F5344CB8AC3E}">
        <p14:creationId xmlns:p14="http://schemas.microsoft.com/office/powerpoint/2010/main" val="35268487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io No Photo">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01355" y="365144"/>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Name, Title</a:t>
            </a:r>
            <a:endParaRPr lang="en-US" dirty="0"/>
          </a:p>
        </p:txBody>
      </p:sp>
      <p:cxnSp>
        <p:nvCxnSpPr>
          <p:cNvPr id="11" name="Straight Connector 10"/>
          <p:cNvCxnSpPr/>
          <p:nvPr userDrawn="1"/>
        </p:nvCxnSpPr>
        <p:spPr>
          <a:xfrm>
            <a:off x="406400" y="365144"/>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Text Placeholder 2"/>
          <p:cNvSpPr>
            <a:spLocks noGrp="1"/>
          </p:cNvSpPr>
          <p:nvPr>
            <p:ph type="body" sz="quarter" idx="10"/>
          </p:nvPr>
        </p:nvSpPr>
        <p:spPr>
          <a:xfrm>
            <a:off x="501355" y="1115929"/>
            <a:ext cx="6912864" cy="5184648"/>
          </a:xfrm>
        </p:spPr>
        <p:txBody>
          <a:bodyPr>
            <a:normAutofit/>
          </a:bodyPr>
          <a:lstStyle>
            <a:lvl1pPr marL="0" indent="0">
              <a:buNone/>
              <a:defRPr sz="1400"/>
            </a:lvl1pPr>
            <a:lvl2pPr>
              <a:defRPr sz="1300"/>
            </a:lvl2pPr>
            <a:lvl3pPr>
              <a:defRPr sz="1300"/>
            </a:lvl3pPr>
            <a:lvl4pPr>
              <a:defRPr sz="1300"/>
            </a:lvl4pPr>
            <a:lvl5pPr>
              <a:defRPr sz="1300"/>
            </a:lvl5pPr>
          </a:lstStyle>
          <a:p>
            <a:pPr lvl="0"/>
            <a:endParaRPr lang="en-US" dirty="0"/>
          </a:p>
        </p:txBody>
      </p:sp>
      <p:sp>
        <p:nvSpPr>
          <p:cNvPr id="12" name="Text Placeholder 2"/>
          <p:cNvSpPr>
            <a:spLocks noGrp="1"/>
          </p:cNvSpPr>
          <p:nvPr>
            <p:ph type="body" sz="quarter" idx="11"/>
          </p:nvPr>
        </p:nvSpPr>
        <p:spPr>
          <a:xfrm>
            <a:off x="7906696" y="1115929"/>
            <a:ext cx="3877056" cy="5184648"/>
          </a:xfrm>
        </p:spPr>
        <p:txBody>
          <a:bodyPr anchor="ctr">
            <a:normAutofit/>
          </a:bodyPr>
          <a:lstStyle>
            <a:lvl1pPr marL="0" indent="0">
              <a:buNone/>
              <a:defRPr sz="1400"/>
            </a:lvl1pPr>
            <a:lvl2pPr>
              <a:defRPr sz="1300"/>
            </a:lvl2pPr>
            <a:lvl3pPr>
              <a:defRPr sz="1300"/>
            </a:lvl3pPr>
            <a:lvl4pPr>
              <a:defRPr sz="1300"/>
            </a:lvl4pPr>
            <a:lvl5pPr>
              <a:defRPr sz="1300"/>
            </a:lvl5pPr>
          </a:lstStyle>
          <a:p>
            <a:pPr lvl="0"/>
            <a:endParaRPr lang="en-US" dirty="0"/>
          </a:p>
        </p:txBody>
      </p:sp>
    </p:spTree>
    <p:extLst>
      <p:ext uri="{BB962C8B-B14F-4D97-AF65-F5344CB8AC3E}">
        <p14:creationId xmlns:p14="http://schemas.microsoft.com/office/powerpoint/2010/main" val="23147609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o-2">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1277509" y="4253321"/>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18" name="Text Placeholder 14"/>
          <p:cNvSpPr>
            <a:spLocks noGrp="1"/>
          </p:cNvSpPr>
          <p:nvPr>
            <p:ph type="body" sz="quarter" idx="14" hasCustomPrompt="1"/>
          </p:nvPr>
        </p:nvSpPr>
        <p:spPr>
          <a:xfrm>
            <a:off x="1272103" y="4460538"/>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19" name="Text Placeholder 14"/>
          <p:cNvSpPr>
            <a:spLocks noGrp="1"/>
          </p:cNvSpPr>
          <p:nvPr>
            <p:ph type="body" sz="quarter" idx="15" hasCustomPrompt="1"/>
          </p:nvPr>
        </p:nvSpPr>
        <p:spPr>
          <a:xfrm>
            <a:off x="1272102" y="4655777"/>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20" name="Text Placeholder 14"/>
          <p:cNvSpPr>
            <a:spLocks noGrp="1"/>
          </p:cNvSpPr>
          <p:nvPr>
            <p:ph type="body" sz="quarter" idx="16" hasCustomPrompt="1"/>
          </p:nvPr>
        </p:nvSpPr>
        <p:spPr>
          <a:xfrm>
            <a:off x="1272103" y="4861719"/>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27" name="Text Placeholder 14"/>
          <p:cNvSpPr>
            <a:spLocks noGrp="1"/>
          </p:cNvSpPr>
          <p:nvPr>
            <p:ph type="body" sz="quarter" idx="18" hasCustomPrompt="1"/>
          </p:nvPr>
        </p:nvSpPr>
        <p:spPr>
          <a:xfrm>
            <a:off x="6403088" y="4253321"/>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29" name="Text Placeholder 14"/>
          <p:cNvSpPr>
            <a:spLocks noGrp="1"/>
          </p:cNvSpPr>
          <p:nvPr>
            <p:ph type="body" sz="quarter" idx="19" hasCustomPrompt="1"/>
          </p:nvPr>
        </p:nvSpPr>
        <p:spPr>
          <a:xfrm>
            <a:off x="6397682" y="4460538"/>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30" name="Text Placeholder 14"/>
          <p:cNvSpPr>
            <a:spLocks noGrp="1"/>
          </p:cNvSpPr>
          <p:nvPr>
            <p:ph type="body" sz="quarter" idx="20" hasCustomPrompt="1"/>
          </p:nvPr>
        </p:nvSpPr>
        <p:spPr>
          <a:xfrm>
            <a:off x="6397681" y="4655777"/>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31" name="Text Placeholder 14"/>
          <p:cNvSpPr>
            <a:spLocks noGrp="1"/>
          </p:cNvSpPr>
          <p:nvPr>
            <p:ph type="body" sz="quarter" idx="21" hasCustomPrompt="1"/>
          </p:nvPr>
        </p:nvSpPr>
        <p:spPr>
          <a:xfrm>
            <a:off x="6397682" y="4861719"/>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40" name="Picture Placeholder 2"/>
          <p:cNvSpPr>
            <a:spLocks noGrp="1"/>
          </p:cNvSpPr>
          <p:nvPr>
            <p:ph type="pic" sz="quarter" idx="42"/>
          </p:nvPr>
        </p:nvSpPr>
        <p:spPr>
          <a:xfrm>
            <a:off x="2576454" y="1883308"/>
            <a:ext cx="1828800" cy="2103120"/>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17" name="Picture Placeholder 2"/>
          <p:cNvSpPr>
            <a:spLocks noGrp="1"/>
          </p:cNvSpPr>
          <p:nvPr>
            <p:ph type="pic" sz="quarter" idx="43"/>
          </p:nvPr>
        </p:nvSpPr>
        <p:spPr>
          <a:xfrm>
            <a:off x="7702033" y="1883308"/>
            <a:ext cx="1828800" cy="2103120"/>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25" name="Title Placeholder 1"/>
          <p:cNvSpPr>
            <a:spLocks noGrp="1"/>
          </p:cNvSpPr>
          <p:nvPr>
            <p:ph type="title"/>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26" name="Straight Connector 25"/>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046275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o-3">
    <p:spTree>
      <p:nvGrpSpPr>
        <p:cNvPr id="1" name=""/>
        <p:cNvGrpSpPr/>
        <p:nvPr/>
      </p:nvGrpSpPr>
      <p:grpSpPr>
        <a:xfrm>
          <a:off x="0" y="0"/>
          <a:ext cx="0" cy="0"/>
          <a:chOff x="0" y="0"/>
          <a:chExt cx="0" cy="0"/>
        </a:xfrm>
      </p:grpSpPr>
      <p:sp>
        <p:nvSpPr>
          <p:cNvPr id="32" name="Text Placeholder 14"/>
          <p:cNvSpPr>
            <a:spLocks noGrp="1"/>
          </p:cNvSpPr>
          <p:nvPr>
            <p:ph type="body" sz="quarter" idx="23" hasCustomPrompt="1"/>
          </p:nvPr>
        </p:nvSpPr>
        <p:spPr>
          <a:xfrm>
            <a:off x="55973" y="4080140"/>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33" name="Text Placeholder 14"/>
          <p:cNvSpPr>
            <a:spLocks noGrp="1"/>
          </p:cNvSpPr>
          <p:nvPr>
            <p:ph type="body" sz="quarter" idx="24" hasCustomPrompt="1"/>
          </p:nvPr>
        </p:nvSpPr>
        <p:spPr>
          <a:xfrm>
            <a:off x="50568" y="4287357"/>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34" name="Text Placeholder 14"/>
          <p:cNvSpPr>
            <a:spLocks noGrp="1"/>
          </p:cNvSpPr>
          <p:nvPr>
            <p:ph type="body" sz="quarter" idx="25" hasCustomPrompt="1"/>
          </p:nvPr>
        </p:nvSpPr>
        <p:spPr>
          <a:xfrm>
            <a:off x="50566" y="4482596"/>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35" name="Text Placeholder 14"/>
          <p:cNvSpPr>
            <a:spLocks noGrp="1"/>
          </p:cNvSpPr>
          <p:nvPr>
            <p:ph type="body" sz="quarter" idx="26" hasCustomPrompt="1"/>
          </p:nvPr>
        </p:nvSpPr>
        <p:spPr>
          <a:xfrm>
            <a:off x="50568" y="4688538"/>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39" name="Text Placeholder 14"/>
          <p:cNvSpPr>
            <a:spLocks noGrp="1"/>
          </p:cNvSpPr>
          <p:nvPr>
            <p:ph type="body" sz="quarter" idx="28" hasCustomPrompt="1"/>
          </p:nvPr>
        </p:nvSpPr>
        <p:spPr>
          <a:xfrm>
            <a:off x="3905380" y="4080140"/>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40" name="Text Placeholder 14"/>
          <p:cNvSpPr>
            <a:spLocks noGrp="1"/>
          </p:cNvSpPr>
          <p:nvPr>
            <p:ph type="body" sz="quarter" idx="29" hasCustomPrompt="1"/>
          </p:nvPr>
        </p:nvSpPr>
        <p:spPr>
          <a:xfrm>
            <a:off x="3899974" y="4287357"/>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41" name="Text Placeholder 14"/>
          <p:cNvSpPr>
            <a:spLocks noGrp="1"/>
          </p:cNvSpPr>
          <p:nvPr>
            <p:ph type="body" sz="quarter" idx="30" hasCustomPrompt="1"/>
          </p:nvPr>
        </p:nvSpPr>
        <p:spPr>
          <a:xfrm>
            <a:off x="3899973" y="4482596"/>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42" name="Text Placeholder 14"/>
          <p:cNvSpPr>
            <a:spLocks noGrp="1"/>
          </p:cNvSpPr>
          <p:nvPr>
            <p:ph type="body" sz="quarter" idx="31" hasCustomPrompt="1"/>
          </p:nvPr>
        </p:nvSpPr>
        <p:spPr>
          <a:xfrm>
            <a:off x="3899974" y="4688538"/>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43" name="Text Placeholder 14"/>
          <p:cNvSpPr>
            <a:spLocks noGrp="1"/>
          </p:cNvSpPr>
          <p:nvPr>
            <p:ph type="body" sz="quarter" idx="32" hasCustomPrompt="1"/>
          </p:nvPr>
        </p:nvSpPr>
        <p:spPr>
          <a:xfrm>
            <a:off x="7731709" y="4080140"/>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44" name="Text Placeholder 14"/>
          <p:cNvSpPr>
            <a:spLocks noGrp="1"/>
          </p:cNvSpPr>
          <p:nvPr>
            <p:ph type="body" sz="quarter" idx="33" hasCustomPrompt="1"/>
          </p:nvPr>
        </p:nvSpPr>
        <p:spPr>
          <a:xfrm>
            <a:off x="7726304" y="4287357"/>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45" name="Text Placeholder 14"/>
          <p:cNvSpPr>
            <a:spLocks noGrp="1"/>
          </p:cNvSpPr>
          <p:nvPr>
            <p:ph type="body" sz="quarter" idx="34" hasCustomPrompt="1"/>
          </p:nvPr>
        </p:nvSpPr>
        <p:spPr>
          <a:xfrm>
            <a:off x="7726302" y="4482596"/>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46" name="Text Placeholder 14"/>
          <p:cNvSpPr>
            <a:spLocks noGrp="1"/>
          </p:cNvSpPr>
          <p:nvPr>
            <p:ph type="body" sz="quarter" idx="35" hasCustomPrompt="1"/>
          </p:nvPr>
        </p:nvSpPr>
        <p:spPr>
          <a:xfrm>
            <a:off x="7726304" y="4688538"/>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23" name="Picture Placeholder 2"/>
          <p:cNvSpPr>
            <a:spLocks noGrp="1"/>
          </p:cNvSpPr>
          <p:nvPr>
            <p:ph type="pic" sz="quarter" idx="42"/>
          </p:nvPr>
        </p:nvSpPr>
        <p:spPr>
          <a:xfrm>
            <a:off x="1472265" y="1990823"/>
            <a:ext cx="1594105" cy="1892808"/>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24" name="Picture Placeholder 2"/>
          <p:cNvSpPr>
            <a:spLocks noGrp="1"/>
          </p:cNvSpPr>
          <p:nvPr>
            <p:ph type="pic" sz="quarter" idx="45"/>
          </p:nvPr>
        </p:nvSpPr>
        <p:spPr>
          <a:xfrm>
            <a:off x="5340075" y="1990823"/>
            <a:ext cx="1594105" cy="1892808"/>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25" name="Picture Placeholder 2"/>
          <p:cNvSpPr>
            <a:spLocks noGrp="1"/>
          </p:cNvSpPr>
          <p:nvPr>
            <p:ph type="pic" sz="quarter" idx="46"/>
          </p:nvPr>
        </p:nvSpPr>
        <p:spPr>
          <a:xfrm>
            <a:off x="9148001" y="1990823"/>
            <a:ext cx="1594105" cy="1892808"/>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30" name="Title Placeholder 1"/>
          <p:cNvSpPr>
            <a:spLocks noGrp="1"/>
          </p:cNvSpPr>
          <p:nvPr>
            <p:ph type="title"/>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31" name="Straight Connector 30"/>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078393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o-4">
    <p:spTree>
      <p:nvGrpSpPr>
        <p:cNvPr id="1" name=""/>
        <p:cNvGrpSpPr/>
        <p:nvPr/>
      </p:nvGrpSpPr>
      <p:grpSpPr>
        <a:xfrm>
          <a:off x="0" y="0"/>
          <a:ext cx="0" cy="0"/>
          <a:chOff x="0" y="0"/>
          <a:chExt cx="0" cy="0"/>
        </a:xfrm>
      </p:grpSpPr>
      <p:sp>
        <p:nvSpPr>
          <p:cNvPr id="28" name="Text Placeholder 14"/>
          <p:cNvSpPr>
            <a:spLocks noGrp="1"/>
          </p:cNvSpPr>
          <p:nvPr>
            <p:ph type="body" sz="quarter" idx="23" hasCustomPrompt="1"/>
          </p:nvPr>
        </p:nvSpPr>
        <p:spPr>
          <a:xfrm>
            <a:off x="1332144" y="2569285"/>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29" name="Text Placeholder 14"/>
          <p:cNvSpPr>
            <a:spLocks noGrp="1"/>
          </p:cNvSpPr>
          <p:nvPr>
            <p:ph type="body" sz="quarter" idx="24" hasCustomPrompt="1"/>
          </p:nvPr>
        </p:nvSpPr>
        <p:spPr>
          <a:xfrm>
            <a:off x="1326738" y="2776502"/>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30" name="Text Placeholder 14"/>
          <p:cNvSpPr>
            <a:spLocks noGrp="1"/>
          </p:cNvSpPr>
          <p:nvPr>
            <p:ph type="body" sz="quarter" idx="25" hasCustomPrompt="1"/>
          </p:nvPr>
        </p:nvSpPr>
        <p:spPr>
          <a:xfrm>
            <a:off x="1326737" y="2971741"/>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31" name="Text Placeholder 14"/>
          <p:cNvSpPr>
            <a:spLocks noGrp="1"/>
          </p:cNvSpPr>
          <p:nvPr>
            <p:ph type="body" sz="quarter" idx="26" hasCustomPrompt="1"/>
          </p:nvPr>
        </p:nvSpPr>
        <p:spPr>
          <a:xfrm>
            <a:off x="1326738" y="3177683"/>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32" name="Text Placeholder 14"/>
          <p:cNvSpPr>
            <a:spLocks noGrp="1"/>
          </p:cNvSpPr>
          <p:nvPr>
            <p:ph type="body" sz="quarter" idx="28" hasCustomPrompt="1"/>
          </p:nvPr>
        </p:nvSpPr>
        <p:spPr>
          <a:xfrm>
            <a:off x="6150075" y="2569285"/>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33" name="Text Placeholder 14"/>
          <p:cNvSpPr>
            <a:spLocks noGrp="1"/>
          </p:cNvSpPr>
          <p:nvPr>
            <p:ph type="body" sz="quarter" idx="29" hasCustomPrompt="1"/>
          </p:nvPr>
        </p:nvSpPr>
        <p:spPr>
          <a:xfrm>
            <a:off x="6144672" y="2776502"/>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34" name="Text Placeholder 14"/>
          <p:cNvSpPr>
            <a:spLocks noGrp="1"/>
          </p:cNvSpPr>
          <p:nvPr>
            <p:ph type="body" sz="quarter" idx="30" hasCustomPrompt="1"/>
          </p:nvPr>
        </p:nvSpPr>
        <p:spPr>
          <a:xfrm>
            <a:off x="6144670" y="2971741"/>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35" name="Text Placeholder 14"/>
          <p:cNvSpPr>
            <a:spLocks noGrp="1"/>
          </p:cNvSpPr>
          <p:nvPr>
            <p:ph type="body" sz="quarter" idx="31" hasCustomPrompt="1"/>
          </p:nvPr>
        </p:nvSpPr>
        <p:spPr>
          <a:xfrm>
            <a:off x="6144672" y="3177683"/>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38" name="Text Placeholder 14"/>
          <p:cNvSpPr>
            <a:spLocks noGrp="1"/>
          </p:cNvSpPr>
          <p:nvPr>
            <p:ph type="body" sz="quarter" idx="34" hasCustomPrompt="1"/>
          </p:nvPr>
        </p:nvSpPr>
        <p:spPr>
          <a:xfrm>
            <a:off x="1332144" y="5275063"/>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39" name="Text Placeholder 14"/>
          <p:cNvSpPr>
            <a:spLocks noGrp="1"/>
          </p:cNvSpPr>
          <p:nvPr>
            <p:ph type="body" sz="quarter" idx="35" hasCustomPrompt="1"/>
          </p:nvPr>
        </p:nvSpPr>
        <p:spPr>
          <a:xfrm>
            <a:off x="1326738" y="5482280"/>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40" name="Text Placeholder 14"/>
          <p:cNvSpPr>
            <a:spLocks noGrp="1"/>
          </p:cNvSpPr>
          <p:nvPr>
            <p:ph type="body" sz="quarter" idx="36" hasCustomPrompt="1"/>
          </p:nvPr>
        </p:nvSpPr>
        <p:spPr>
          <a:xfrm>
            <a:off x="1326737" y="5677519"/>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41" name="Text Placeholder 14"/>
          <p:cNvSpPr>
            <a:spLocks noGrp="1"/>
          </p:cNvSpPr>
          <p:nvPr>
            <p:ph type="body" sz="quarter" idx="37" hasCustomPrompt="1"/>
          </p:nvPr>
        </p:nvSpPr>
        <p:spPr>
          <a:xfrm>
            <a:off x="1326738" y="5883461"/>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42" name="Text Placeholder 14"/>
          <p:cNvSpPr>
            <a:spLocks noGrp="1"/>
          </p:cNvSpPr>
          <p:nvPr>
            <p:ph type="body" sz="quarter" idx="38" hasCustomPrompt="1"/>
          </p:nvPr>
        </p:nvSpPr>
        <p:spPr>
          <a:xfrm>
            <a:off x="6150075" y="5275063"/>
            <a:ext cx="4437505" cy="237757"/>
          </a:xfrm>
        </p:spPr>
        <p:txBody>
          <a:bodyPr>
            <a:spAutoFit/>
          </a:bodyPr>
          <a:lstStyle>
            <a:lvl1pPr marL="0" indent="0" algn="ctr">
              <a:buNone/>
              <a:defRPr sz="1050">
                <a:solidFill>
                  <a:schemeClr val="tx1"/>
                </a:solidFill>
                <a:latin typeface="Segoe UI Semibold" panose="020B0702040204020203" pitchFamily="34" charset="0"/>
                <a:cs typeface="Segoe UI Semibold" panose="020B0702040204020203" pitchFamily="34" charset="0"/>
              </a:defRPr>
            </a:lvl1pPr>
          </a:lstStyle>
          <a:p>
            <a:pPr lvl="0"/>
            <a:r>
              <a:rPr lang="en-US" dirty="0" smtClean="0"/>
              <a:t>Name</a:t>
            </a:r>
          </a:p>
        </p:txBody>
      </p:sp>
      <p:sp>
        <p:nvSpPr>
          <p:cNvPr id="43" name="Text Placeholder 14"/>
          <p:cNvSpPr>
            <a:spLocks noGrp="1"/>
          </p:cNvSpPr>
          <p:nvPr>
            <p:ph type="body" sz="quarter" idx="39" hasCustomPrompt="1"/>
          </p:nvPr>
        </p:nvSpPr>
        <p:spPr>
          <a:xfrm>
            <a:off x="6144672" y="5482280"/>
            <a:ext cx="4437505" cy="204672"/>
          </a:xfrm>
        </p:spPr>
        <p:txBody>
          <a:bodyPr>
            <a:noAutofit/>
          </a:bodyPr>
          <a:lstStyle>
            <a:lvl1pPr marL="0" indent="0" algn="ctr">
              <a:buNone/>
              <a:defRPr sz="975" i="1">
                <a:solidFill>
                  <a:schemeClr val="accent1"/>
                </a:solidFill>
                <a:latin typeface="Segoe UI Semilight" panose="020B0402040204020203" pitchFamily="34" charset="0"/>
                <a:cs typeface="Segoe UI Semilight" panose="020B0402040204020203" pitchFamily="34" charset="0"/>
              </a:defRPr>
            </a:lvl1pPr>
          </a:lstStyle>
          <a:p>
            <a:pPr lvl="0"/>
            <a:r>
              <a:rPr lang="en-US" dirty="0" smtClean="0"/>
              <a:t>Title</a:t>
            </a:r>
          </a:p>
        </p:txBody>
      </p:sp>
      <p:sp>
        <p:nvSpPr>
          <p:cNvPr id="44" name="Text Placeholder 14"/>
          <p:cNvSpPr>
            <a:spLocks noGrp="1"/>
          </p:cNvSpPr>
          <p:nvPr>
            <p:ph type="body" sz="quarter" idx="40" hasCustomPrompt="1"/>
          </p:nvPr>
        </p:nvSpPr>
        <p:spPr>
          <a:xfrm>
            <a:off x="6144670" y="5677519"/>
            <a:ext cx="4437505" cy="216661"/>
          </a:xfrm>
        </p:spPr>
        <p:txBody>
          <a:bodyPr>
            <a:noAutofit/>
          </a:bodyPr>
          <a:lstStyle>
            <a:lvl1pPr marL="0" indent="0" algn="ctr">
              <a:buNone/>
              <a:defRPr sz="975" baseline="0">
                <a:solidFill>
                  <a:schemeClr val="tx1"/>
                </a:solidFill>
                <a:latin typeface="Segoe UI Semilight" panose="020B0402040204020203" pitchFamily="34" charset="0"/>
                <a:cs typeface="Segoe UI Semilight" panose="020B0402040204020203" pitchFamily="34" charset="0"/>
              </a:defRPr>
            </a:lvl1pPr>
          </a:lstStyle>
          <a:p>
            <a:pPr lvl="0"/>
            <a:r>
              <a:rPr lang="en-US" dirty="0" smtClean="0"/>
              <a:t>Company</a:t>
            </a:r>
          </a:p>
        </p:txBody>
      </p:sp>
      <p:sp>
        <p:nvSpPr>
          <p:cNvPr id="45" name="Text Placeholder 14"/>
          <p:cNvSpPr>
            <a:spLocks noGrp="1"/>
          </p:cNvSpPr>
          <p:nvPr>
            <p:ph type="body" sz="quarter" idx="41" hasCustomPrompt="1"/>
          </p:nvPr>
        </p:nvSpPr>
        <p:spPr>
          <a:xfrm>
            <a:off x="6144672" y="5883461"/>
            <a:ext cx="4437505" cy="222425"/>
          </a:xfrm>
        </p:spPr>
        <p:txBody>
          <a:bodyPr>
            <a:noAutofit/>
          </a:bodyPr>
          <a:lstStyle>
            <a:lvl1pPr marL="0" indent="0" algn="ctr">
              <a:buNone/>
              <a:defRPr sz="900" baseline="0">
                <a:solidFill>
                  <a:schemeClr val="accent2"/>
                </a:solidFill>
                <a:latin typeface="Segoe UI Semilight" panose="020B0402040204020203" pitchFamily="34" charset="0"/>
                <a:cs typeface="Segoe UI Semilight" panose="020B0402040204020203" pitchFamily="34" charset="0"/>
              </a:defRPr>
            </a:lvl1pPr>
          </a:lstStyle>
          <a:p>
            <a:pPr lvl="0"/>
            <a:r>
              <a:rPr lang="en-US" dirty="0" smtClean="0"/>
              <a:t>email</a:t>
            </a:r>
          </a:p>
        </p:txBody>
      </p:sp>
      <p:sp>
        <p:nvSpPr>
          <p:cNvPr id="26" name="Picture Placeholder 2"/>
          <p:cNvSpPr>
            <a:spLocks noGrp="1"/>
          </p:cNvSpPr>
          <p:nvPr>
            <p:ph type="pic" sz="quarter" idx="46"/>
          </p:nvPr>
        </p:nvSpPr>
        <p:spPr>
          <a:xfrm>
            <a:off x="2905783" y="923258"/>
            <a:ext cx="1279411" cy="1481328"/>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36" name="Picture Placeholder 2"/>
          <p:cNvSpPr>
            <a:spLocks noGrp="1"/>
          </p:cNvSpPr>
          <p:nvPr>
            <p:ph type="pic" sz="quarter" idx="48"/>
          </p:nvPr>
        </p:nvSpPr>
        <p:spPr>
          <a:xfrm>
            <a:off x="2905783" y="3629036"/>
            <a:ext cx="1279411" cy="1481328"/>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50" name="Title Placeholder 1"/>
          <p:cNvSpPr>
            <a:spLocks noGrp="1"/>
          </p:cNvSpPr>
          <p:nvPr>
            <p:ph type="title"/>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54" name="Straight Connector 53"/>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55" name="Picture Placeholder 2"/>
          <p:cNvSpPr>
            <a:spLocks noGrp="1"/>
          </p:cNvSpPr>
          <p:nvPr>
            <p:ph type="pic" sz="quarter" idx="49"/>
          </p:nvPr>
        </p:nvSpPr>
        <p:spPr>
          <a:xfrm>
            <a:off x="7723716" y="919380"/>
            <a:ext cx="1279411" cy="1481328"/>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56" name="Picture Placeholder 2"/>
          <p:cNvSpPr>
            <a:spLocks noGrp="1"/>
          </p:cNvSpPr>
          <p:nvPr>
            <p:ph type="pic" sz="quarter" idx="50"/>
          </p:nvPr>
        </p:nvSpPr>
        <p:spPr>
          <a:xfrm>
            <a:off x="7723716" y="3629036"/>
            <a:ext cx="1279411" cy="1481328"/>
          </a:xfrm>
          <a:ln w="19050">
            <a:solidFill>
              <a:schemeClr val="accent1"/>
            </a:solidFill>
          </a:ln>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Tree>
    <p:extLst>
      <p:ext uri="{BB962C8B-B14F-4D97-AF65-F5344CB8AC3E}">
        <p14:creationId xmlns:p14="http://schemas.microsoft.com/office/powerpoint/2010/main" val="41068651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estion Slide">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19653" r="14286" b="7206"/>
          <a:stretch/>
        </p:blipFill>
        <p:spPr>
          <a:xfrm>
            <a:off x="-19050" y="-37578"/>
            <a:ext cx="12230100" cy="6964471"/>
          </a:xfrm>
          <a:prstGeom prst="rect">
            <a:avLst/>
          </a:prstGeom>
        </p:spPr>
      </p:pic>
      <p:sp>
        <p:nvSpPr>
          <p:cNvPr id="23" name="Title Placeholder 1"/>
          <p:cNvSpPr>
            <a:spLocks noGrp="1"/>
          </p:cNvSpPr>
          <p:nvPr>
            <p:ph type="title" hasCustomPrompt="1"/>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bg1"/>
                </a:solidFill>
                <a:latin typeface="Segoe UI Semilight" panose="020B0402040204020203" pitchFamily="34" charset="0"/>
                <a:cs typeface="Segoe UI Semilight" panose="020B0402040204020203" pitchFamily="34" charset="0"/>
              </a:defRPr>
            </a:lvl1pPr>
          </a:lstStyle>
          <a:p>
            <a:r>
              <a:rPr lang="en-US" dirty="0" smtClean="0"/>
              <a:t>Questions?</a:t>
            </a:r>
            <a:endParaRPr lang="en-US" dirty="0"/>
          </a:p>
        </p:txBody>
      </p:sp>
      <p:cxnSp>
        <p:nvCxnSpPr>
          <p:cNvPr id="24" name="Straight Connector 23"/>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8" name="Slide Number Placeholder 5"/>
          <p:cNvSpPr txBox="1">
            <a:spLocks/>
          </p:cNvSpPr>
          <p:nvPr/>
        </p:nvSpPr>
        <p:spPr>
          <a:xfrm>
            <a:off x="4724400" y="6356360"/>
            <a:ext cx="2743200" cy="365125"/>
          </a:xfrm>
          <a:prstGeom prst="rect">
            <a:avLst/>
          </a:prstGeom>
        </p:spPr>
        <p:txBody>
          <a:bodyPr/>
          <a:lstStyle>
            <a:defPPr>
              <a:defRPr lang="en-US"/>
            </a:defPPr>
            <a:lvl1pPr marL="0" algn="ctr" defTabSz="457200" rtl="0" eaLnBrk="1" latinLnBrk="0" hangingPunct="1">
              <a:defRPr sz="1000" kern="1200">
                <a:solidFill>
                  <a:schemeClr val="tx1"/>
                </a:solidFill>
                <a:latin typeface="Segoe UI Semilight" panose="020B0402040204020203" pitchFamily="34" charset="0"/>
                <a:ea typeface="+mn-ea"/>
                <a:cs typeface="Segoe UI Semilight" panose="020B04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5207AD-C836-4161-B472-C495FB8CA696}" type="slidenum">
              <a:rPr lang="en-US" sz="1000" smtClean="0">
                <a:solidFill>
                  <a:schemeClr val="bg1"/>
                </a:solidFill>
              </a:rPr>
              <a:pPr/>
              <a:t>‹#›</a:t>
            </a:fld>
            <a:endParaRPr lang="en-US" sz="1000" dirty="0">
              <a:solidFill>
                <a:schemeClr val="bg1"/>
              </a:solidFill>
            </a:endParaRPr>
          </a:p>
        </p:txBody>
      </p:sp>
      <p:pic>
        <p:nvPicPr>
          <p:cNvPr id="29" name="Picture 28"/>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11570548" y="6367330"/>
            <a:ext cx="206226" cy="182880"/>
          </a:xfrm>
          <a:prstGeom prst="rect">
            <a:avLst/>
          </a:prstGeom>
        </p:spPr>
      </p:pic>
    </p:spTree>
    <p:extLst>
      <p:ext uri="{BB962C8B-B14F-4D97-AF65-F5344CB8AC3E}">
        <p14:creationId xmlns:p14="http://schemas.microsoft.com/office/powerpoint/2010/main" val="20186492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Disclos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90" y="-8647"/>
            <a:ext cx="12331581" cy="6875295"/>
          </a:xfrm>
          <a:prstGeom prst="rect">
            <a:avLst/>
          </a:prstGeom>
        </p:spPr>
      </p:pic>
      <p:sp>
        <p:nvSpPr>
          <p:cNvPr id="5" name="object 3" descr="Blue rectangle">
            <a:extLst>
              <a:ext uri="{FF2B5EF4-FFF2-40B4-BE49-F238E27FC236}">
                <a16:creationId xmlns:a16="http://schemas.microsoft.com/office/drawing/2014/main" id="{A277388B-76FD-44C4-B506-F8A157E57C65}"/>
              </a:ext>
            </a:extLst>
          </p:cNvPr>
          <p:cNvSpPr/>
          <p:nvPr userDrawn="1"/>
        </p:nvSpPr>
        <p:spPr>
          <a:xfrm>
            <a:off x="0" y="-8647"/>
            <a:ext cx="12190800" cy="691033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50000"/>
            </a:schemeClr>
          </a:solidFill>
          <a:ln>
            <a:noFill/>
          </a:ln>
        </p:spPr>
        <p:txBody>
          <a:bodyPr wrap="square" lIns="0" tIns="0" rIns="0" bIns="0" rtlCol="0"/>
          <a:lstStyle/>
          <a:p>
            <a:endParaRPr lang="en-US" sz="1351" dirty="0"/>
          </a:p>
        </p:txBody>
      </p:sp>
      <p:sp>
        <p:nvSpPr>
          <p:cNvPr id="6" name="TextBox 5"/>
          <p:cNvSpPr txBox="1"/>
          <p:nvPr userDrawn="1"/>
        </p:nvSpPr>
        <p:spPr>
          <a:xfrm>
            <a:off x="346106" y="6083840"/>
            <a:ext cx="11636523" cy="823302"/>
          </a:xfrm>
          <a:prstGeom prst="rect">
            <a:avLst/>
          </a:prstGeom>
          <a:noFill/>
        </p:spPr>
        <p:txBody>
          <a:bodyPr wrap="square" rtlCol="0">
            <a:spAutoFit/>
          </a:bodyPr>
          <a:lstStyle/>
          <a:p>
            <a:pPr marL="0" indent="0" algn="l">
              <a:lnSpc>
                <a:spcPct val="100000"/>
              </a:lnSpc>
              <a:buNone/>
            </a:pPr>
            <a:r>
              <a:rPr lang="en-US" sz="950" i="1" dirty="0" smtClean="0">
                <a:solidFill>
                  <a:schemeClr val="bg1"/>
                </a:solidFill>
                <a:latin typeface="+mn-lt"/>
                <a:cs typeface="Arial" charset="0"/>
              </a:rPr>
              <a:t>This publication is intended to provide general information to our clients</a:t>
            </a:r>
          </a:p>
          <a:p>
            <a:pPr marL="0" indent="0" algn="l">
              <a:lnSpc>
                <a:spcPct val="100000"/>
              </a:lnSpc>
              <a:buNone/>
            </a:pPr>
            <a:r>
              <a:rPr lang="en-US" sz="950" i="1" dirty="0" smtClean="0">
                <a:solidFill>
                  <a:schemeClr val="bg1"/>
                </a:solidFill>
                <a:latin typeface="+mn-lt"/>
                <a:cs typeface="Arial" charset="0"/>
              </a:rPr>
              <a:t>and friends. It does not constitute accounting, tax, or legal advice; nor is</a:t>
            </a:r>
          </a:p>
          <a:p>
            <a:pPr marL="0" indent="0" algn="l">
              <a:lnSpc>
                <a:spcPct val="100000"/>
              </a:lnSpc>
              <a:buNone/>
            </a:pPr>
            <a:r>
              <a:rPr lang="en-US" sz="950" i="1" dirty="0" smtClean="0">
                <a:solidFill>
                  <a:schemeClr val="bg1"/>
                </a:solidFill>
                <a:latin typeface="+mn-lt"/>
                <a:cs typeface="Arial" charset="0"/>
              </a:rPr>
              <a:t>it intended to convey a thorough treatment of the subject matter.</a:t>
            </a:r>
          </a:p>
          <a:p>
            <a:pPr marL="0" indent="0" algn="l">
              <a:lnSpc>
                <a:spcPct val="100000"/>
              </a:lnSpc>
              <a:buNone/>
            </a:pPr>
            <a:endParaRPr lang="en-US" sz="950" i="1" dirty="0" smtClean="0">
              <a:solidFill>
                <a:schemeClr val="bg1"/>
              </a:solidFill>
              <a:latin typeface="+mn-lt"/>
              <a:cs typeface="Arial" charset="0"/>
            </a:endParaRPr>
          </a:p>
          <a:p>
            <a:pPr algn="l">
              <a:lnSpc>
                <a:spcPct val="100000"/>
              </a:lnSpc>
            </a:pPr>
            <a:endParaRPr lang="en-US" sz="950" i="1" dirty="0">
              <a:solidFill>
                <a:schemeClr val="bg1"/>
              </a:solidFill>
              <a:latin typeface="+mn-lt"/>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090" y="6461759"/>
            <a:ext cx="1400510" cy="9144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5838" y="5612988"/>
            <a:ext cx="3683235" cy="272667"/>
          </a:xfrm>
          <a:prstGeom prst="rect">
            <a:avLst/>
          </a:prstGeom>
        </p:spPr>
      </p:pic>
      <p:sp>
        <p:nvSpPr>
          <p:cNvPr id="9" name="TextBox 8"/>
          <p:cNvSpPr txBox="1"/>
          <p:nvPr userDrawn="1"/>
        </p:nvSpPr>
        <p:spPr>
          <a:xfrm>
            <a:off x="10302930" y="6188196"/>
            <a:ext cx="1564830" cy="238527"/>
          </a:xfrm>
          <a:prstGeom prst="rect">
            <a:avLst/>
          </a:prstGeom>
          <a:noFill/>
        </p:spPr>
        <p:txBody>
          <a:bodyPr wrap="square" rtlCol="0">
            <a:spAutoFit/>
          </a:bodyPr>
          <a:lstStyle/>
          <a:p>
            <a:pPr algn="r">
              <a:lnSpc>
                <a:spcPct val="100000"/>
              </a:lnSpc>
            </a:pPr>
            <a:r>
              <a:rPr lang="en-US" sz="950" i="0" dirty="0" smtClean="0">
                <a:solidFill>
                  <a:schemeClr val="bg1"/>
                </a:solidFill>
                <a:latin typeface="+mn-lt"/>
              </a:rPr>
              <a:t>© 2020</a:t>
            </a:r>
            <a:r>
              <a:rPr lang="en-US" sz="950" i="0" baseline="0" dirty="0" smtClean="0">
                <a:solidFill>
                  <a:schemeClr val="bg1"/>
                </a:solidFill>
                <a:latin typeface="+mn-lt"/>
              </a:rPr>
              <a:t> EisnerAmper LLP</a:t>
            </a:r>
            <a:endParaRPr lang="en-US" sz="950" i="0" dirty="0">
              <a:solidFill>
                <a:schemeClr val="bg1"/>
              </a:solidFill>
              <a:latin typeface="+mn-lt"/>
            </a:endParaRPr>
          </a:p>
        </p:txBody>
      </p:sp>
    </p:spTree>
    <p:extLst>
      <p:ext uri="{BB962C8B-B14F-4D97-AF65-F5344CB8AC3E}">
        <p14:creationId xmlns:p14="http://schemas.microsoft.com/office/powerpoint/2010/main" val="1855124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319091" y="1077686"/>
            <a:ext cx="7926838" cy="2481941"/>
          </a:xfrm>
        </p:spPr>
        <p:txBody>
          <a:bodyPr anchor="b">
            <a:normAutofit/>
          </a:bodyPr>
          <a:lstStyle>
            <a:lvl1pPr algn="l">
              <a:defRPr sz="2800" b="0" baseline="0">
                <a:solidFill>
                  <a:schemeClr val="tx1"/>
                </a:solidFill>
                <a:latin typeface="+mn-lt"/>
                <a:cs typeface="Segoe UI Semilight" panose="020B0402040204020203" pitchFamily="34" charset="0"/>
              </a:defRPr>
            </a:lvl1pPr>
          </a:lstStyle>
          <a:p>
            <a:r>
              <a:rPr lang="en-US" dirty="0" smtClean="0"/>
              <a:t>Click to edit section break</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0" y="266700"/>
            <a:ext cx="2057400" cy="262279"/>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100" y="6326124"/>
            <a:ext cx="306034" cy="265176"/>
          </a:xfrm>
          <a:prstGeom prst="rect">
            <a:avLst/>
          </a:prstGeom>
        </p:spPr>
      </p:pic>
    </p:spTree>
    <p:extLst>
      <p:ext uri="{BB962C8B-B14F-4D97-AF65-F5344CB8AC3E}">
        <p14:creationId xmlns:p14="http://schemas.microsoft.com/office/powerpoint/2010/main" val="10033923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84" userDrawn="1">
          <p15:clr>
            <a:srgbClr val="FBAE40"/>
          </p15:clr>
        </p15:guide>
        <p15:guide id="4" pos="25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ture B - Title Only">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t="19712" r="20140"/>
          <a:stretch/>
        </p:blipFill>
        <p:spPr>
          <a:xfrm>
            <a:off x="1200" y="-46892"/>
            <a:ext cx="12179077" cy="6984722"/>
          </a:xfrm>
          <a:prstGeom prst="rect">
            <a:avLst/>
          </a:prstGeom>
        </p:spPr>
      </p:pic>
      <p:sp>
        <p:nvSpPr>
          <p:cNvPr id="12" name="object 3" descr="Blue rectangle">
            <a:extLst>
              <a:ext uri="{FF2B5EF4-FFF2-40B4-BE49-F238E27FC236}">
                <a16:creationId xmlns:a16="http://schemas.microsoft.com/office/drawing/2014/main" id="{A277388B-76FD-44C4-B506-F8A157E57C65}"/>
              </a:ext>
            </a:extLst>
          </p:cNvPr>
          <p:cNvSpPr/>
          <p:nvPr userDrawn="1"/>
        </p:nvSpPr>
        <p:spPr>
          <a:xfrm>
            <a:off x="1200" y="-46892"/>
            <a:ext cx="12190800" cy="698472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59000"/>
            </a:schemeClr>
          </a:solidFill>
          <a:ln>
            <a:noFill/>
          </a:ln>
        </p:spPr>
        <p:txBody>
          <a:bodyPr wrap="square" lIns="0" tIns="0" rIns="0" bIns="0" rtlCol="0"/>
          <a:lstStyle/>
          <a:p>
            <a:endParaRPr lang="en-US" sz="1800" dirty="0"/>
          </a:p>
        </p:txBody>
      </p:sp>
      <p:sp>
        <p:nvSpPr>
          <p:cNvPr id="23" name="Slide Number Placeholder 5"/>
          <p:cNvSpPr txBox="1">
            <a:spLocks/>
          </p:cNvSpPr>
          <p:nvPr userDrawn="1"/>
        </p:nvSpPr>
        <p:spPr>
          <a:xfrm>
            <a:off x="5650906" y="6311897"/>
            <a:ext cx="890187" cy="182880"/>
          </a:xfrm>
          <a:prstGeom prst="rect">
            <a:avLst/>
          </a:prstGeom>
        </p:spPr>
        <p:txBody>
          <a:bodyPr anchor="ctr"/>
          <a:lstStyle>
            <a:defPPr>
              <a:defRPr lang="en-US"/>
            </a:defPPr>
            <a:lvl1pPr marL="0" algn="ctr" defTabSz="457200" rtl="0" eaLnBrk="1" latinLnBrk="0" hangingPunct="1">
              <a:defRPr sz="1000" kern="1200">
                <a:solidFill>
                  <a:schemeClr val="tx1"/>
                </a:solidFill>
                <a:latin typeface="Segoe UI Semilight" panose="020B0402040204020203" pitchFamily="34" charset="0"/>
                <a:ea typeface="+mn-ea"/>
                <a:cs typeface="Segoe UI Semilight" panose="020B04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5207AD-C836-4161-B472-C495FB8CA696}" type="slidenum">
              <a:rPr lang="en-US" sz="1200" smtClean="0">
                <a:solidFill>
                  <a:schemeClr val="bg1"/>
                </a:solidFill>
              </a:rPr>
              <a:pPr/>
              <a:t>‹#›</a:t>
            </a:fld>
            <a:endParaRPr lang="en-US" sz="1200" dirty="0">
              <a:solidFill>
                <a:schemeClr val="bg1"/>
              </a:solidFill>
            </a:endParaRPr>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311896"/>
            <a:ext cx="1434572" cy="182880"/>
          </a:xfrm>
          <a:prstGeom prst="rect">
            <a:avLst/>
          </a:prstGeom>
        </p:spPr>
      </p:pic>
      <p:pic>
        <p:nvPicPr>
          <p:cNvPr id="25" name="Pictur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23742" y="6311896"/>
            <a:ext cx="211058" cy="182880"/>
          </a:xfrm>
          <a:prstGeom prst="rect">
            <a:avLst/>
          </a:prstGeom>
        </p:spPr>
      </p:pic>
      <p:sp>
        <p:nvSpPr>
          <p:cNvPr id="26" name="Title Placeholder 1"/>
          <p:cNvSpPr>
            <a:spLocks noGrp="1"/>
          </p:cNvSpPr>
          <p:nvPr>
            <p:ph type="title"/>
          </p:nvPr>
        </p:nvSpPr>
        <p:spPr>
          <a:xfrm>
            <a:off x="457200" y="365137"/>
            <a:ext cx="11277600" cy="376969"/>
          </a:xfrm>
          <a:prstGeom prst="rect">
            <a:avLst/>
          </a:prstGeom>
        </p:spPr>
        <p:txBody>
          <a:bodyPr vert="horz" lIns="91440" tIns="45720" rIns="91440" bIns="45720" rtlCol="0" anchor="ctr">
            <a:noAutofit/>
          </a:bodyPr>
          <a:lstStyle>
            <a:lvl1pPr>
              <a:defRPr sz="2000" b="1">
                <a:solidFill>
                  <a:schemeClr val="bg1"/>
                </a:solidFill>
                <a:latin typeface="+mn-lt"/>
                <a:cs typeface="Segoe UI Semilight" panose="020B0402040204020203" pitchFamily="34" charset="0"/>
              </a:defRPr>
            </a:lvl1pPr>
          </a:lstStyle>
          <a:p>
            <a:r>
              <a:rPr lang="en-US" dirty="0" smtClean="0"/>
              <a:t>Click to edit Master title style</a:t>
            </a:r>
            <a:endParaRPr lang="en-US" dirty="0"/>
          </a:p>
        </p:txBody>
      </p:sp>
      <p:cxnSp>
        <p:nvCxnSpPr>
          <p:cNvPr id="27" name="Straight Connector 26"/>
          <p:cNvCxnSpPr/>
          <p:nvPr userDrawn="1"/>
        </p:nvCxnSpPr>
        <p:spPr>
          <a:xfrm>
            <a:off x="458751" y="365137"/>
            <a:ext cx="0" cy="376969"/>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54376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1 - Title and Content">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7633" b="7807"/>
          <a:stretch/>
        </p:blipFill>
        <p:spPr>
          <a:xfrm>
            <a:off x="0" y="-18854"/>
            <a:ext cx="12192000" cy="6881567"/>
          </a:xfrm>
          <a:prstGeom prst="rect">
            <a:avLst/>
          </a:prstGeom>
        </p:spPr>
      </p:pic>
      <p:sp>
        <p:nvSpPr>
          <p:cNvPr id="22" name="object 3" descr="Blue rectangle">
            <a:extLst>
              <a:ext uri="{FF2B5EF4-FFF2-40B4-BE49-F238E27FC236}">
                <a16:creationId xmlns:a16="http://schemas.microsoft.com/office/drawing/2014/main" id="{A277388B-76FD-44C4-B506-F8A157E57C65}"/>
              </a:ext>
            </a:extLst>
          </p:cNvPr>
          <p:cNvSpPr/>
          <p:nvPr/>
        </p:nvSpPr>
        <p:spPr>
          <a:xfrm>
            <a:off x="1200" y="-23567"/>
            <a:ext cx="12190800" cy="6881567"/>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50000"/>
            </a:schemeClr>
          </a:solidFill>
          <a:ln>
            <a:noFill/>
          </a:ln>
        </p:spPr>
        <p:txBody>
          <a:bodyPr wrap="square" lIns="0" tIns="0" rIns="0" bIns="0" rtlCol="0"/>
          <a:lstStyle/>
          <a:p>
            <a:endParaRPr lang="en-US" dirty="0"/>
          </a:p>
        </p:txBody>
      </p:sp>
      <p:sp>
        <p:nvSpPr>
          <p:cNvPr id="23" name="Slide Number Placeholder 5"/>
          <p:cNvSpPr txBox="1">
            <a:spLocks/>
          </p:cNvSpPr>
          <p:nvPr/>
        </p:nvSpPr>
        <p:spPr>
          <a:xfrm>
            <a:off x="4724400" y="6356360"/>
            <a:ext cx="2743200" cy="365125"/>
          </a:xfrm>
          <a:prstGeom prst="rect">
            <a:avLst/>
          </a:prstGeom>
        </p:spPr>
        <p:txBody>
          <a:bodyPr/>
          <a:lstStyle>
            <a:defPPr>
              <a:defRPr lang="en-US"/>
            </a:defPPr>
            <a:lvl1pPr marL="0" algn="ctr" defTabSz="457200" rtl="0" eaLnBrk="1" latinLnBrk="0" hangingPunct="1">
              <a:defRPr sz="1000" kern="1200">
                <a:solidFill>
                  <a:schemeClr val="tx1"/>
                </a:solidFill>
                <a:latin typeface="Segoe UI Semilight" panose="020B0402040204020203" pitchFamily="34" charset="0"/>
                <a:ea typeface="+mn-ea"/>
                <a:cs typeface="Segoe UI Semilight" panose="020B04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5207AD-C836-4161-B472-C495FB8CA696}" type="slidenum">
              <a:rPr lang="en-US" sz="1000" smtClean="0">
                <a:solidFill>
                  <a:schemeClr val="bg1"/>
                </a:solidFill>
              </a:rPr>
              <a:pPr/>
              <a:t>‹#›</a:t>
            </a:fld>
            <a:endParaRPr lang="en-US" sz="1000" dirty="0">
              <a:solidFill>
                <a:schemeClr val="bg1"/>
              </a:solidFill>
            </a:endParaRPr>
          </a:p>
        </p:txBody>
      </p:sp>
      <p:sp>
        <p:nvSpPr>
          <p:cNvPr id="4" name="Content Placeholder 2"/>
          <p:cNvSpPr>
            <a:spLocks noGrp="1"/>
          </p:cNvSpPr>
          <p:nvPr>
            <p:ph sz="half" idx="1"/>
          </p:nvPr>
        </p:nvSpPr>
        <p:spPr>
          <a:xfrm>
            <a:off x="419100" y="1253689"/>
            <a:ext cx="11366500" cy="4771096"/>
          </a:xfrm>
        </p:spPr>
        <p:txBody>
          <a:bodyPr>
            <a:norm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Placeholder 1"/>
          <p:cNvSpPr>
            <a:spLocks noGrp="1"/>
          </p:cNvSpPr>
          <p:nvPr>
            <p:ph type="title"/>
          </p:nvPr>
        </p:nvSpPr>
        <p:spPr>
          <a:xfrm>
            <a:off x="526992" y="365142"/>
            <a:ext cx="11271548" cy="376969"/>
          </a:xfrm>
          <a:prstGeom prst="rect">
            <a:avLst/>
          </a:prstGeom>
        </p:spPr>
        <p:txBody>
          <a:bodyPr vert="horz" lIns="91440" tIns="45720" rIns="91440" bIns="45720" rtlCol="0" anchor="ctr">
            <a:noAutofit/>
          </a:bodyPr>
          <a:lstStyle>
            <a:lvl1pPr>
              <a:defRPr sz="2400" b="1">
                <a:solidFill>
                  <a:schemeClr val="bg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20" name="Straight Connector 19"/>
          <p:cNvCxnSpPr/>
          <p:nvPr/>
        </p:nvCxnSpPr>
        <p:spPr>
          <a:xfrm>
            <a:off x="432038"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pic>
        <p:nvPicPr>
          <p:cNvPr id="28" name="Picture 27"/>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11570548" y="6367330"/>
            <a:ext cx="206226" cy="182880"/>
          </a:xfrm>
          <a:prstGeom prst="rect">
            <a:avLst/>
          </a:prstGeom>
        </p:spPr>
      </p:pic>
    </p:spTree>
    <p:extLst>
      <p:ext uri="{BB962C8B-B14F-4D97-AF65-F5344CB8AC3E}">
        <p14:creationId xmlns:p14="http://schemas.microsoft.com/office/powerpoint/2010/main" val="37879729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768">
          <p15:clr>
            <a:srgbClr val="FBAE40"/>
          </p15:clr>
        </p15:guide>
        <p15:guide id="4" pos="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1 - Title and 6 Content">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t="7633" b="7807"/>
          <a:stretch/>
        </p:blipFill>
        <p:spPr>
          <a:xfrm>
            <a:off x="0" y="-18854"/>
            <a:ext cx="12192000" cy="6881567"/>
          </a:xfrm>
          <a:prstGeom prst="rect">
            <a:avLst/>
          </a:prstGeom>
        </p:spPr>
      </p:pic>
      <p:sp>
        <p:nvSpPr>
          <p:cNvPr id="29" name="object 3" descr="Blue rectangle">
            <a:extLst>
              <a:ext uri="{FF2B5EF4-FFF2-40B4-BE49-F238E27FC236}">
                <a16:creationId xmlns:a16="http://schemas.microsoft.com/office/drawing/2014/main" id="{A277388B-76FD-44C4-B506-F8A157E57C65}"/>
              </a:ext>
            </a:extLst>
          </p:cNvPr>
          <p:cNvSpPr/>
          <p:nvPr/>
        </p:nvSpPr>
        <p:spPr>
          <a:xfrm>
            <a:off x="1200" y="-23567"/>
            <a:ext cx="12190800" cy="6881567"/>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50000"/>
            </a:schemeClr>
          </a:solidFill>
          <a:ln>
            <a:noFill/>
          </a:ln>
        </p:spPr>
        <p:txBody>
          <a:bodyPr wrap="square" lIns="0" tIns="0" rIns="0" bIns="0" rtlCol="0"/>
          <a:lstStyle/>
          <a:p>
            <a:endParaRPr lang="en-US" sz="1800" dirty="0"/>
          </a:p>
        </p:txBody>
      </p:sp>
      <p:sp>
        <p:nvSpPr>
          <p:cNvPr id="8" name="Text Placeholder 2"/>
          <p:cNvSpPr>
            <a:spLocks noGrp="1"/>
          </p:cNvSpPr>
          <p:nvPr>
            <p:ph type="body" sz="quarter" idx="16"/>
          </p:nvPr>
        </p:nvSpPr>
        <p:spPr>
          <a:xfrm>
            <a:off x="419100" y="1209597"/>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9" name="Text Placeholder 2"/>
          <p:cNvSpPr>
            <a:spLocks noGrp="1"/>
          </p:cNvSpPr>
          <p:nvPr>
            <p:ph type="body" sz="quarter" idx="17"/>
          </p:nvPr>
        </p:nvSpPr>
        <p:spPr>
          <a:xfrm>
            <a:off x="423728" y="3758716"/>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10" name="Text Placeholder 2"/>
          <p:cNvSpPr>
            <a:spLocks noGrp="1"/>
          </p:cNvSpPr>
          <p:nvPr>
            <p:ph type="body" sz="quarter" idx="18"/>
          </p:nvPr>
        </p:nvSpPr>
        <p:spPr>
          <a:xfrm>
            <a:off x="4278296" y="1209597"/>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11" name="Text Placeholder 2"/>
          <p:cNvSpPr>
            <a:spLocks noGrp="1"/>
          </p:cNvSpPr>
          <p:nvPr>
            <p:ph type="body" sz="quarter" idx="19"/>
          </p:nvPr>
        </p:nvSpPr>
        <p:spPr>
          <a:xfrm>
            <a:off x="4278293" y="3758716"/>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12" name="Text Placeholder 2"/>
          <p:cNvSpPr>
            <a:spLocks noGrp="1"/>
          </p:cNvSpPr>
          <p:nvPr>
            <p:ph type="body" sz="quarter" idx="20"/>
          </p:nvPr>
        </p:nvSpPr>
        <p:spPr>
          <a:xfrm>
            <a:off x="8153401" y="1209597"/>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13" name="Text Placeholder 2"/>
          <p:cNvSpPr>
            <a:spLocks noGrp="1"/>
          </p:cNvSpPr>
          <p:nvPr>
            <p:ph type="body" sz="quarter" idx="21"/>
          </p:nvPr>
        </p:nvSpPr>
        <p:spPr>
          <a:xfrm>
            <a:off x="8153401" y="3758716"/>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26" name="Title Placeholder 1"/>
          <p:cNvSpPr>
            <a:spLocks noGrp="1"/>
          </p:cNvSpPr>
          <p:nvPr>
            <p:ph type="title"/>
          </p:nvPr>
        </p:nvSpPr>
        <p:spPr>
          <a:xfrm>
            <a:off x="526992" y="365142"/>
            <a:ext cx="11271548" cy="376969"/>
          </a:xfrm>
          <a:prstGeom prst="rect">
            <a:avLst/>
          </a:prstGeom>
        </p:spPr>
        <p:txBody>
          <a:bodyPr vert="horz" lIns="91440" tIns="45720" rIns="91440" bIns="45720" rtlCol="0" anchor="ctr">
            <a:noAutofit/>
          </a:bodyPr>
          <a:lstStyle>
            <a:lvl1pPr>
              <a:defRPr sz="2400" b="1">
                <a:solidFill>
                  <a:schemeClr val="bg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27" name="Straight Connector 26"/>
          <p:cNvCxnSpPr/>
          <p:nvPr/>
        </p:nvCxnSpPr>
        <p:spPr>
          <a:xfrm>
            <a:off x="432038"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35" name="Slide Number Placeholder 5"/>
          <p:cNvSpPr txBox="1">
            <a:spLocks/>
          </p:cNvSpPr>
          <p:nvPr/>
        </p:nvSpPr>
        <p:spPr>
          <a:xfrm>
            <a:off x="4724400" y="6356360"/>
            <a:ext cx="2743200" cy="365125"/>
          </a:xfrm>
          <a:prstGeom prst="rect">
            <a:avLst/>
          </a:prstGeom>
        </p:spPr>
        <p:txBody>
          <a:bodyPr/>
          <a:lstStyle>
            <a:defPPr>
              <a:defRPr lang="en-US"/>
            </a:defPPr>
            <a:lvl1pPr marL="0" algn="ctr" defTabSz="457200" rtl="0" eaLnBrk="1" latinLnBrk="0" hangingPunct="1">
              <a:defRPr sz="1000" kern="1200">
                <a:solidFill>
                  <a:schemeClr val="tx1"/>
                </a:solidFill>
                <a:latin typeface="Segoe UI Semilight" panose="020B0402040204020203" pitchFamily="34" charset="0"/>
                <a:ea typeface="+mn-ea"/>
                <a:cs typeface="Segoe UI Semilight" panose="020B04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5207AD-C836-4161-B472-C495FB8CA696}" type="slidenum">
              <a:rPr lang="en-US" sz="1000" smtClean="0">
                <a:solidFill>
                  <a:schemeClr val="bg1"/>
                </a:solidFill>
              </a:rPr>
              <a:pPr/>
              <a:t>‹#›</a:t>
            </a:fld>
            <a:endParaRPr lang="en-US" sz="1000" dirty="0">
              <a:solidFill>
                <a:schemeClr val="bg1"/>
              </a:solidFill>
            </a:endParaRPr>
          </a:p>
        </p:txBody>
      </p:sp>
      <p:pic>
        <p:nvPicPr>
          <p:cNvPr id="38" name="Picture 37"/>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11570548" y="6367330"/>
            <a:ext cx="206226" cy="182880"/>
          </a:xfrm>
          <a:prstGeom prst="rect">
            <a:avLst/>
          </a:prstGeom>
        </p:spPr>
      </p:pic>
    </p:spTree>
    <p:extLst>
      <p:ext uri="{BB962C8B-B14F-4D97-AF65-F5344CB8AC3E}">
        <p14:creationId xmlns:p14="http://schemas.microsoft.com/office/powerpoint/2010/main" val="15134745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744">
          <p15:clr>
            <a:srgbClr val="FBAE40"/>
          </p15:clr>
        </p15:guide>
        <p15:guide id="4" pos="74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2 - Title and Conten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765" r="10511"/>
          <a:stretch/>
        </p:blipFill>
        <p:spPr>
          <a:xfrm>
            <a:off x="-41563" y="-23300"/>
            <a:ext cx="12275127" cy="6904601"/>
          </a:xfrm>
          <a:prstGeom prst="rect">
            <a:avLst/>
          </a:prstGeom>
        </p:spPr>
      </p:pic>
      <p:sp>
        <p:nvSpPr>
          <p:cNvPr id="11" name="object 3" descr="Blue rectangle">
            <a:extLst>
              <a:ext uri="{FF2B5EF4-FFF2-40B4-BE49-F238E27FC236}">
                <a16:creationId xmlns:a16="http://schemas.microsoft.com/office/drawing/2014/main" id="{A277388B-76FD-44C4-B506-F8A157E57C65}"/>
              </a:ext>
            </a:extLst>
          </p:cNvPr>
          <p:cNvSpPr/>
          <p:nvPr/>
        </p:nvSpPr>
        <p:spPr>
          <a:xfrm>
            <a:off x="600" y="-26165"/>
            <a:ext cx="12190800" cy="691033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50000"/>
            </a:schemeClr>
          </a:solidFill>
          <a:ln>
            <a:noFill/>
          </a:ln>
        </p:spPr>
        <p:txBody>
          <a:bodyPr wrap="square" lIns="0" tIns="0" rIns="0" bIns="0" rtlCol="0"/>
          <a:lstStyle/>
          <a:p>
            <a:endParaRPr lang="en-US" sz="1351" dirty="0"/>
          </a:p>
        </p:txBody>
      </p:sp>
      <p:sp>
        <p:nvSpPr>
          <p:cNvPr id="23" name="Slide Number Placeholder 5"/>
          <p:cNvSpPr txBox="1">
            <a:spLocks/>
          </p:cNvSpPr>
          <p:nvPr/>
        </p:nvSpPr>
        <p:spPr>
          <a:xfrm>
            <a:off x="4724400" y="6356360"/>
            <a:ext cx="2743200" cy="365125"/>
          </a:xfrm>
          <a:prstGeom prst="rect">
            <a:avLst/>
          </a:prstGeom>
        </p:spPr>
        <p:txBody>
          <a:bodyPr/>
          <a:lstStyle>
            <a:defPPr>
              <a:defRPr lang="en-US"/>
            </a:defPPr>
            <a:lvl1pPr marL="0" algn="ctr" defTabSz="457200" rtl="0" eaLnBrk="1" latinLnBrk="0" hangingPunct="1">
              <a:defRPr sz="1000" kern="1200">
                <a:solidFill>
                  <a:schemeClr val="tx1"/>
                </a:solidFill>
                <a:latin typeface="Segoe UI Semilight" panose="020B0402040204020203" pitchFamily="34" charset="0"/>
                <a:ea typeface="+mn-ea"/>
                <a:cs typeface="Segoe UI Semilight" panose="020B04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5207AD-C836-4161-B472-C495FB8CA696}" type="slidenum">
              <a:rPr lang="en-US" sz="1000" smtClean="0">
                <a:solidFill>
                  <a:schemeClr val="bg1"/>
                </a:solidFill>
              </a:rPr>
              <a:pPr/>
              <a:t>‹#›</a:t>
            </a:fld>
            <a:endParaRPr lang="en-US" sz="1000" dirty="0">
              <a:solidFill>
                <a:schemeClr val="bg1"/>
              </a:solidFill>
            </a:endParaRPr>
          </a:p>
        </p:txBody>
      </p:sp>
      <p:sp>
        <p:nvSpPr>
          <p:cNvPr id="4" name="Content Placeholder 2"/>
          <p:cNvSpPr>
            <a:spLocks noGrp="1"/>
          </p:cNvSpPr>
          <p:nvPr>
            <p:ph sz="half" idx="1"/>
          </p:nvPr>
        </p:nvSpPr>
        <p:spPr>
          <a:xfrm>
            <a:off x="419100" y="1253689"/>
            <a:ext cx="11366500" cy="4771096"/>
          </a:xfrm>
        </p:spPr>
        <p:txBody>
          <a:bodyPr>
            <a:norm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Placeholder 1"/>
          <p:cNvSpPr>
            <a:spLocks noGrp="1"/>
          </p:cNvSpPr>
          <p:nvPr>
            <p:ph type="title"/>
          </p:nvPr>
        </p:nvSpPr>
        <p:spPr>
          <a:xfrm>
            <a:off x="526992" y="365142"/>
            <a:ext cx="11271548" cy="376969"/>
          </a:xfrm>
          <a:prstGeom prst="rect">
            <a:avLst/>
          </a:prstGeom>
        </p:spPr>
        <p:txBody>
          <a:bodyPr vert="horz" lIns="91440" tIns="45720" rIns="91440" bIns="45720" rtlCol="0" anchor="ctr">
            <a:noAutofit/>
          </a:bodyPr>
          <a:lstStyle>
            <a:lvl1pPr>
              <a:defRPr sz="2400" b="1">
                <a:solidFill>
                  <a:schemeClr val="bg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20" name="Straight Connector 19"/>
          <p:cNvCxnSpPr/>
          <p:nvPr/>
        </p:nvCxnSpPr>
        <p:spPr>
          <a:xfrm>
            <a:off x="432038"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4" name="Picture 13"/>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11570548" y="6367330"/>
            <a:ext cx="206226" cy="182880"/>
          </a:xfrm>
          <a:prstGeom prst="rect">
            <a:avLst/>
          </a:prstGeom>
        </p:spPr>
      </p:pic>
    </p:spTree>
    <p:extLst>
      <p:ext uri="{BB962C8B-B14F-4D97-AF65-F5344CB8AC3E}">
        <p14:creationId xmlns:p14="http://schemas.microsoft.com/office/powerpoint/2010/main" val="39126943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768">
          <p15:clr>
            <a:srgbClr val="FBAE40"/>
          </p15:clr>
        </p15:guide>
        <p15:guide id="4" pos="2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2 - Title and 6 Content">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765" r="10511"/>
          <a:stretch/>
        </p:blipFill>
        <p:spPr>
          <a:xfrm>
            <a:off x="-41563" y="-23300"/>
            <a:ext cx="12275127" cy="6904601"/>
          </a:xfrm>
          <a:prstGeom prst="rect">
            <a:avLst/>
          </a:prstGeom>
        </p:spPr>
      </p:pic>
      <p:sp>
        <p:nvSpPr>
          <p:cNvPr id="16" name="object 3" descr="Blue rectangle">
            <a:extLst>
              <a:ext uri="{FF2B5EF4-FFF2-40B4-BE49-F238E27FC236}">
                <a16:creationId xmlns:a16="http://schemas.microsoft.com/office/drawing/2014/main" id="{A277388B-76FD-44C4-B506-F8A157E57C65}"/>
              </a:ext>
            </a:extLst>
          </p:cNvPr>
          <p:cNvSpPr/>
          <p:nvPr/>
        </p:nvSpPr>
        <p:spPr>
          <a:xfrm>
            <a:off x="600" y="-26165"/>
            <a:ext cx="12190800" cy="691033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50000"/>
            </a:schemeClr>
          </a:solidFill>
          <a:ln>
            <a:noFill/>
          </a:ln>
        </p:spPr>
        <p:txBody>
          <a:bodyPr wrap="square" lIns="0" tIns="0" rIns="0" bIns="0" rtlCol="0"/>
          <a:lstStyle/>
          <a:p>
            <a:endParaRPr lang="en-US" sz="1800" dirty="0"/>
          </a:p>
        </p:txBody>
      </p:sp>
      <p:sp>
        <p:nvSpPr>
          <p:cNvPr id="8" name="Text Placeholder 2"/>
          <p:cNvSpPr>
            <a:spLocks noGrp="1"/>
          </p:cNvSpPr>
          <p:nvPr>
            <p:ph type="body" sz="quarter" idx="16"/>
          </p:nvPr>
        </p:nvSpPr>
        <p:spPr>
          <a:xfrm>
            <a:off x="419100" y="1209597"/>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9" name="Text Placeholder 2"/>
          <p:cNvSpPr>
            <a:spLocks noGrp="1"/>
          </p:cNvSpPr>
          <p:nvPr>
            <p:ph type="body" sz="quarter" idx="17"/>
          </p:nvPr>
        </p:nvSpPr>
        <p:spPr>
          <a:xfrm>
            <a:off x="423728" y="3758716"/>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10" name="Text Placeholder 2"/>
          <p:cNvSpPr>
            <a:spLocks noGrp="1"/>
          </p:cNvSpPr>
          <p:nvPr>
            <p:ph type="body" sz="quarter" idx="18"/>
          </p:nvPr>
        </p:nvSpPr>
        <p:spPr>
          <a:xfrm>
            <a:off x="4278296" y="1209597"/>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11" name="Text Placeholder 2"/>
          <p:cNvSpPr>
            <a:spLocks noGrp="1"/>
          </p:cNvSpPr>
          <p:nvPr>
            <p:ph type="body" sz="quarter" idx="19"/>
          </p:nvPr>
        </p:nvSpPr>
        <p:spPr>
          <a:xfrm>
            <a:off x="4278293" y="3758716"/>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12" name="Text Placeholder 2"/>
          <p:cNvSpPr>
            <a:spLocks noGrp="1"/>
          </p:cNvSpPr>
          <p:nvPr>
            <p:ph type="body" sz="quarter" idx="20"/>
          </p:nvPr>
        </p:nvSpPr>
        <p:spPr>
          <a:xfrm>
            <a:off x="8153401" y="1209597"/>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13" name="Text Placeholder 2"/>
          <p:cNvSpPr>
            <a:spLocks noGrp="1"/>
          </p:cNvSpPr>
          <p:nvPr>
            <p:ph type="body" sz="quarter" idx="21"/>
          </p:nvPr>
        </p:nvSpPr>
        <p:spPr>
          <a:xfrm>
            <a:off x="8153401" y="3758716"/>
            <a:ext cx="3619499" cy="2285267"/>
          </a:xfrm>
        </p:spPr>
        <p:txBody>
          <a:bodyPr>
            <a:noAutofit/>
          </a:bodyPr>
          <a:lstStyle>
            <a:lvl1pPr marL="0" indent="0">
              <a:buNone/>
              <a:defRPr sz="1800" b="0">
                <a:solidFill>
                  <a:schemeClr val="bg1"/>
                </a:solidFill>
              </a:defRPr>
            </a:lvl1pPr>
            <a:lvl2pPr marL="257162" indent="0">
              <a:buNone/>
              <a:defRPr>
                <a:solidFill>
                  <a:schemeClr val="bg1"/>
                </a:solidFill>
              </a:defRPr>
            </a:lvl2pPr>
            <a:lvl3pPr marL="514325" indent="0">
              <a:buNone/>
              <a:defRPr>
                <a:solidFill>
                  <a:schemeClr val="bg1"/>
                </a:solidFill>
              </a:defRPr>
            </a:lvl3pPr>
            <a:lvl4pPr marL="771487" indent="0">
              <a:buNone/>
              <a:defRPr>
                <a:solidFill>
                  <a:schemeClr val="bg1"/>
                </a:solidFill>
              </a:defRPr>
            </a:lvl4pPr>
            <a:lvl5pPr marL="1028649" indent="0">
              <a:buNone/>
              <a:defRPr>
                <a:solidFill>
                  <a:schemeClr val="bg1"/>
                </a:solidFill>
              </a:defRPr>
            </a:lvl5pPr>
          </a:lstStyle>
          <a:p>
            <a:pPr lvl="0"/>
            <a:r>
              <a:rPr lang="en-US" smtClean="0"/>
              <a:t>Edit Master text styles</a:t>
            </a:r>
          </a:p>
        </p:txBody>
      </p:sp>
      <p:sp>
        <p:nvSpPr>
          <p:cNvPr id="26" name="Title Placeholder 1"/>
          <p:cNvSpPr>
            <a:spLocks noGrp="1"/>
          </p:cNvSpPr>
          <p:nvPr>
            <p:ph type="title"/>
          </p:nvPr>
        </p:nvSpPr>
        <p:spPr>
          <a:xfrm>
            <a:off x="526992" y="365142"/>
            <a:ext cx="11271548" cy="376969"/>
          </a:xfrm>
          <a:prstGeom prst="rect">
            <a:avLst/>
          </a:prstGeom>
        </p:spPr>
        <p:txBody>
          <a:bodyPr vert="horz" lIns="91440" tIns="45720" rIns="91440" bIns="45720" rtlCol="0" anchor="ctr">
            <a:noAutofit/>
          </a:bodyPr>
          <a:lstStyle>
            <a:lvl1pPr>
              <a:defRPr sz="2400" b="1">
                <a:solidFill>
                  <a:schemeClr val="bg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27" name="Straight Connector 26"/>
          <p:cNvCxnSpPr/>
          <p:nvPr/>
        </p:nvCxnSpPr>
        <p:spPr>
          <a:xfrm>
            <a:off x="432038"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35" name="Slide Number Placeholder 5"/>
          <p:cNvSpPr txBox="1">
            <a:spLocks/>
          </p:cNvSpPr>
          <p:nvPr/>
        </p:nvSpPr>
        <p:spPr>
          <a:xfrm>
            <a:off x="4724400" y="6356360"/>
            <a:ext cx="2743200" cy="365125"/>
          </a:xfrm>
          <a:prstGeom prst="rect">
            <a:avLst/>
          </a:prstGeom>
        </p:spPr>
        <p:txBody>
          <a:bodyPr/>
          <a:lstStyle>
            <a:defPPr>
              <a:defRPr lang="en-US"/>
            </a:defPPr>
            <a:lvl1pPr marL="0" algn="ctr" defTabSz="457200" rtl="0" eaLnBrk="1" latinLnBrk="0" hangingPunct="1">
              <a:defRPr sz="1000" kern="1200">
                <a:solidFill>
                  <a:schemeClr val="tx1"/>
                </a:solidFill>
                <a:latin typeface="Segoe UI Semilight" panose="020B0402040204020203" pitchFamily="34" charset="0"/>
                <a:ea typeface="+mn-ea"/>
                <a:cs typeface="Segoe UI Semilight" panose="020B04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5207AD-C836-4161-B472-C495FB8CA696}" type="slidenum">
              <a:rPr lang="en-US" sz="1000" smtClean="0">
                <a:solidFill>
                  <a:schemeClr val="bg1"/>
                </a:solidFill>
              </a:rPr>
              <a:pPr/>
              <a:t>‹#›</a:t>
            </a:fld>
            <a:endParaRPr lang="en-US" sz="1000" dirty="0">
              <a:solidFill>
                <a:schemeClr val="bg1"/>
              </a:solidFill>
            </a:endParaRPr>
          </a:p>
        </p:txBody>
      </p:sp>
      <p:pic>
        <p:nvPicPr>
          <p:cNvPr id="17" name="Picture 16"/>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11570548" y="6367330"/>
            <a:ext cx="206226" cy="182880"/>
          </a:xfrm>
          <a:prstGeom prst="rect">
            <a:avLst/>
          </a:prstGeom>
        </p:spPr>
      </p:pic>
    </p:spTree>
    <p:extLst>
      <p:ext uri="{BB962C8B-B14F-4D97-AF65-F5344CB8AC3E}">
        <p14:creationId xmlns:p14="http://schemas.microsoft.com/office/powerpoint/2010/main" val="17309564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744">
          <p15:clr>
            <a:srgbClr val="FBAE40"/>
          </p15:clr>
        </p15:guide>
        <p15:guide id="4" pos="74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06400" y="1253689"/>
            <a:ext cx="11379200" cy="4771096"/>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1"/>
          <p:cNvSpPr>
            <a:spLocks noGrp="1"/>
          </p:cNvSpPr>
          <p:nvPr>
            <p:ph type="title"/>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12" name="Straight Connector 11"/>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708568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p15:clr>
            <a:srgbClr val="FBAE40"/>
          </p15:clr>
        </p15:guide>
        <p15:guide id="4" pos="74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mp; Picture Horizontal">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06400" y="1253689"/>
            <a:ext cx="11379200" cy="258337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406400" y="4083855"/>
            <a:ext cx="11379200" cy="2060575"/>
          </a:xfrm>
        </p:spPr>
        <p:txBody>
          <a:bodyPr/>
          <a:lstStyle/>
          <a:p>
            <a:r>
              <a:rPr lang="en-US" dirty="0" smtClean="0"/>
              <a:t>Click icon to add picture</a:t>
            </a:r>
            <a:endParaRPr lang="en-US" dirty="0"/>
          </a:p>
        </p:txBody>
      </p:sp>
      <p:sp>
        <p:nvSpPr>
          <p:cNvPr id="8" name="Title Placeholder 1"/>
          <p:cNvSpPr>
            <a:spLocks noGrp="1"/>
          </p:cNvSpPr>
          <p:nvPr>
            <p:ph type="title"/>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12" name="Straight Connector 11"/>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118169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p15:clr>
            <a:srgbClr val="FBAE40"/>
          </p15:clr>
        </p15:guide>
        <p15:guide id="4" pos="74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253688"/>
            <a:ext cx="5600700" cy="4937760"/>
          </a:xfrm>
        </p:spPr>
        <p:txBody>
          <a:bodyPr>
            <a:normAutofit/>
          </a:bodyPr>
          <a:lstStyle>
            <a:lvl1pPr>
              <a:defRPr sz="2000"/>
            </a:lvl1pPr>
            <a:lvl2pPr>
              <a:defRPr sz="1800"/>
            </a:lvl2pPr>
            <a:lvl3pP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a:xfrm>
            <a:off x="501354" y="365142"/>
            <a:ext cx="11271548" cy="376969"/>
          </a:xfrm>
          <a:prstGeom prst="rect">
            <a:avLst/>
          </a:prstGeom>
        </p:spPr>
        <p:txBody>
          <a:bodyPr vert="horz" lIns="91440" tIns="45720" rIns="91440" bIns="45720" rtlCol="0" anchor="ctr">
            <a:noAutofit/>
          </a:bodyPr>
          <a:lstStyle>
            <a:lvl1pPr>
              <a:defRPr sz="2400" b="1">
                <a:solidFill>
                  <a:schemeClr val="tx1"/>
                </a:solidFill>
                <a:latin typeface="Segoe UI Semilight" panose="020B0402040204020203" pitchFamily="34" charset="0"/>
                <a:cs typeface="Segoe UI Semilight" panose="020B0402040204020203" pitchFamily="34" charset="0"/>
              </a:defRPr>
            </a:lvl1pPr>
          </a:lstStyle>
          <a:p>
            <a:r>
              <a:rPr lang="en-US" dirty="0" smtClean="0"/>
              <a:t>Click to edit Master title style</a:t>
            </a:r>
            <a:endParaRPr lang="en-US" dirty="0"/>
          </a:p>
        </p:txBody>
      </p:sp>
      <p:cxnSp>
        <p:nvCxnSpPr>
          <p:cNvPr id="17" name="Straight Connector 16"/>
          <p:cNvCxnSpPr/>
          <p:nvPr/>
        </p:nvCxnSpPr>
        <p:spPr>
          <a:xfrm>
            <a:off x="406400" y="365142"/>
            <a:ext cx="0" cy="376969"/>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7" name="Content Placeholder 2"/>
          <p:cNvSpPr>
            <a:spLocks noGrp="1"/>
          </p:cNvSpPr>
          <p:nvPr>
            <p:ph sz="half" idx="10"/>
          </p:nvPr>
        </p:nvSpPr>
        <p:spPr>
          <a:xfrm>
            <a:off x="6172202" y="1253688"/>
            <a:ext cx="5600700" cy="4937760"/>
          </a:xfrm>
        </p:spPr>
        <p:txBody>
          <a:bodyPr>
            <a:normAutofit/>
          </a:bodyPr>
          <a:lstStyle>
            <a:lvl1pPr>
              <a:defRPr sz="2000"/>
            </a:lvl1pPr>
            <a:lvl2pPr>
              <a:defRPr sz="1800"/>
            </a:lvl2pPr>
            <a:lvl3pP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68423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p15:clr>
            <a:srgbClr val="FBAE40"/>
          </p15:clr>
        </p15:guide>
        <p15:guide id="4" pos="2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570548" y="6367330"/>
            <a:ext cx="206226" cy="182880"/>
          </a:xfrm>
          <a:prstGeom prst="rect">
            <a:avLst/>
          </a:prstGeom>
        </p:spPr>
      </p:pic>
      <p:sp>
        <p:nvSpPr>
          <p:cNvPr id="16" name="Slide Number Placeholder 5"/>
          <p:cNvSpPr txBox="1">
            <a:spLocks/>
          </p:cNvSpPr>
          <p:nvPr/>
        </p:nvSpPr>
        <p:spPr>
          <a:xfrm>
            <a:off x="4724400" y="6356360"/>
            <a:ext cx="2743200" cy="365125"/>
          </a:xfrm>
          <a:prstGeom prst="rect">
            <a:avLst/>
          </a:prstGeom>
        </p:spPr>
        <p:txBody>
          <a:bodyPr/>
          <a:lstStyle>
            <a:defPPr>
              <a:defRPr lang="en-US"/>
            </a:defPPr>
            <a:lvl1pPr marL="0" algn="ctr" defTabSz="457200" rtl="0" eaLnBrk="1" latinLnBrk="0" hangingPunct="1">
              <a:defRPr sz="1000" kern="1200">
                <a:solidFill>
                  <a:schemeClr val="tx1"/>
                </a:solidFill>
                <a:latin typeface="Segoe UI Semilight" panose="020B0402040204020203" pitchFamily="34" charset="0"/>
                <a:ea typeface="+mn-ea"/>
                <a:cs typeface="Segoe UI Semilight" panose="020B04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5207AD-C836-4161-B472-C495FB8CA696}"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17212710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9" r:id="rId13"/>
    <p:sldLayoutId id="2147483810" r:id="rId14"/>
    <p:sldLayoutId id="2147483804" r:id="rId15"/>
    <p:sldLayoutId id="2147483805" r:id="rId16"/>
    <p:sldLayoutId id="2147483806" r:id="rId17"/>
    <p:sldLayoutId id="2147483807" r:id="rId18"/>
    <p:sldLayoutId id="2147483808" r:id="rId19"/>
    <p:sldLayoutId id="2147483811" r:id="rId20"/>
  </p:sldLayoutIdLst>
  <p:txStyles>
    <p:titleStyle>
      <a:lvl1pPr algn="l" defTabSz="685783" rtl="0" eaLnBrk="1" latinLnBrk="0" hangingPunct="1">
        <a:lnSpc>
          <a:spcPct val="90000"/>
        </a:lnSpc>
        <a:spcBef>
          <a:spcPct val="0"/>
        </a:spcBef>
        <a:buNone/>
        <a:defRPr sz="2400" b="1"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171446" indent="-171446" algn="l" defTabSz="685783"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857228" indent="-171446" algn="l" defTabSz="685783"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3pPr>
      <a:lvl4pPr marL="1200120" indent="-171446" algn="l" defTabSz="685783"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543012" indent="-171446" algn="l" defTabSz="68578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4128">
          <p15:clr>
            <a:srgbClr val="F26B43"/>
          </p15:clr>
        </p15:guide>
        <p15:guide id="4" pos="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eisneramper.com/CORONAVIRUS" TargetMode="External"/><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mailto:responseteam@eisneramper.com" TargetMode="Externa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June 16, 2020</a:t>
            </a:r>
          </a:p>
          <a:p>
            <a:endParaRPr lang="en-US" dirty="0"/>
          </a:p>
          <a:p>
            <a:r>
              <a:rPr lang="en-US" dirty="0" smtClean="0"/>
              <a:t>Presentation to  Association of Legal Administrators (ALA)</a:t>
            </a:r>
          </a:p>
          <a:p>
            <a:endParaRPr lang="en-US" dirty="0" smtClean="0"/>
          </a:p>
          <a:p>
            <a:endParaRPr lang="en-US" dirty="0"/>
          </a:p>
        </p:txBody>
      </p:sp>
      <p:sp>
        <p:nvSpPr>
          <p:cNvPr id="5" name="Text Placeholder 4"/>
          <p:cNvSpPr>
            <a:spLocks noGrp="1"/>
          </p:cNvSpPr>
          <p:nvPr>
            <p:ph type="body" sz="quarter" idx="10"/>
          </p:nvPr>
        </p:nvSpPr>
        <p:spPr/>
        <p:txBody>
          <a:bodyPr/>
          <a:lstStyle/>
          <a:p>
            <a:r>
              <a:rPr lang="en-US" dirty="0" smtClean="0"/>
              <a:t>PPP Loan Forgiveness:</a:t>
            </a:r>
          </a:p>
          <a:p>
            <a:r>
              <a:rPr lang="en-US" dirty="0" smtClean="0"/>
              <a:t>Paycheck Protection Program Flexibility Act</a:t>
            </a:r>
            <a:endParaRPr lang="en-US" dirty="0"/>
          </a:p>
        </p:txBody>
      </p:sp>
    </p:spTree>
    <p:extLst>
      <p:ext uri="{BB962C8B-B14F-4D97-AF65-F5344CB8AC3E}">
        <p14:creationId xmlns:p14="http://schemas.microsoft.com/office/powerpoint/2010/main" val="2959195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lgn="just"/>
            <a:r>
              <a:rPr lang="en-US" dirty="0" smtClean="0"/>
              <a:t>Borrower must certify in good faith that uncertain economic conditions due to COVID-19 make the loan necessary to support ongoing operations</a:t>
            </a:r>
          </a:p>
          <a:p>
            <a:pPr algn="just"/>
            <a:r>
              <a:rPr lang="en-US" dirty="0" smtClean="0"/>
              <a:t>Later Treasury guidance suggested that borrower’s assessment of need should include consideration of their current business activity and their ability to access other sources of liquidity</a:t>
            </a:r>
          </a:p>
          <a:p>
            <a:pPr algn="just"/>
            <a:r>
              <a:rPr lang="en-US" dirty="0" smtClean="0"/>
              <a:t>This later Treasury guidance applied to all applicants regardless of phase of application</a:t>
            </a:r>
          </a:p>
          <a:p>
            <a:pPr algn="just"/>
            <a:r>
              <a:rPr lang="en-US" dirty="0" smtClean="0"/>
              <a:t>No questions asked for borrowers that applied for PPP loans prior to April 23 and repaid the loan by May 18</a:t>
            </a:r>
          </a:p>
          <a:p>
            <a:pPr algn="just"/>
            <a:r>
              <a:rPr lang="en-US" dirty="0" smtClean="0"/>
              <a:t>Public companies and VC/PE </a:t>
            </a:r>
            <a:r>
              <a:rPr lang="en-US" dirty="0"/>
              <a:t>backed companies </a:t>
            </a:r>
            <a:r>
              <a:rPr lang="en-US" dirty="0" smtClean="0"/>
              <a:t>strongly </a:t>
            </a:r>
            <a:r>
              <a:rPr lang="en-US" dirty="0"/>
              <a:t>encouraged to repay PPP </a:t>
            </a:r>
            <a:r>
              <a:rPr lang="en-US" dirty="0" smtClean="0"/>
              <a:t>loans</a:t>
            </a:r>
          </a:p>
          <a:p>
            <a:pPr algn="just"/>
            <a:r>
              <a:rPr lang="en-US" dirty="0" smtClean="0"/>
              <a:t>Treasury announced on May 13 that recipients of PPP loans less than $2 million will be deemed to have made the required certification concerning the necessity of the loan request in good faith. Recipients of more than $2 million will not face administrative enforcement or referrals to other agencies if the borrower promptly repays the loan upon notice from the SBA that it did not have an adequate basis for making the good faith certification.</a:t>
            </a:r>
          </a:p>
        </p:txBody>
      </p:sp>
      <p:sp>
        <p:nvSpPr>
          <p:cNvPr id="3" name="Title 2"/>
          <p:cNvSpPr>
            <a:spLocks noGrp="1"/>
          </p:cNvSpPr>
          <p:nvPr>
            <p:ph type="title"/>
          </p:nvPr>
        </p:nvSpPr>
        <p:spPr/>
        <p:txBody>
          <a:bodyPr/>
          <a:lstStyle/>
          <a:p>
            <a:r>
              <a:rPr lang="en-US" dirty="0" smtClean="0"/>
              <a:t>PPP Loan Scrutiny</a:t>
            </a:r>
            <a:endParaRPr lang="en-US" dirty="0"/>
          </a:p>
        </p:txBody>
      </p:sp>
    </p:spTree>
    <p:extLst>
      <p:ext uri="{BB962C8B-B14F-4D97-AF65-F5344CB8AC3E}">
        <p14:creationId xmlns:p14="http://schemas.microsoft.com/office/powerpoint/2010/main" val="227720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06400" y="962744"/>
            <a:ext cx="11379200" cy="4771096"/>
          </a:xfrm>
        </p:spPr>
        <p:txBody>
          <a:bodyPr>
            <a:noAutofit/>
          </a:bodyPr>
          <a:lstStyle/>
          <a:p>
            <a:pPr marL="0" indent="0">
              <a:buNone/>
            </a:pPr>
            <a:r>
              <a:rPr lang="en-US" sz="1600" dirty="0"/>
              <a:t>Using PPP funds on the right expenses is easy to understand</a:t>
            </a:r>
            <a:r>
              <a:rPr lang="en-US" sz="1600" dirty="0" smtClean="0"/>
              <a:t>. </a:t>
            </a:r>
            <a:r>
              <a:rPr lang="en-US" sz="1600" dirty="0"/>
              <a:t>Complications occur when your headcount and pay levels change from the base </a:t>
            </a:r>
            <a:r>
              <a:rPr lang="en-US" sz="1600" dirty="0" smtClean="0"/>
              <a:t>period.</a:t>
            </a:r>
          </a:p>
          <a:p>
            <a:pPr marL="0" indent="0">
              <a:buNone/>
            </a:pPr>
            <a:endParaRPr lang="en-US" sz="1600" dirty="0"/>
          </a:p>
          <a:p>
            <a:pPr marL="0" indent="0">
              <a:buNone/>
            </a:pPr>
            <a:r>
              <a:rPr lang="en-US" sz="1600" b="1" dirty="0"/>
              <a:t>Headcount </a:t>
            </a:r>
            <a:r>
              <a:rPr lang="en-US" sz="1600" b="1" dirty="0" smtClean="0"/>
              <a:t>Reduction</a:t>
            </a:r>
            <a:endParaRPr lang="en-US" sz="1600" b="1" dirty="0"/>
          </a:p>
          <a:p>
            <a:pPr marL="0" indent="0">
              <a:buNone/>
            </a:pPr>
            <a:r>
              <a:rPr lang="en-US" sz="1400" dirty="0" smtClean="0"/>
              <a:t>Simple example</a:t>
            </a:r>
            <a:r>
              <a:rPr lang="en-US" sz="1400" dirty="0"/>
              <a:t>:</a:t>
            </a:r>
          </a:p>
          <a:p>
            <a:pPr marL="0" indent="0">
              <a:buNone/>
            </a:pPr>
            <a:r>
              <a:rPr lang="en-US" sz="1400" dirty="0"/>
              <a:t>5 FTEs earning $3,000 per month in 2019</a:t>
            </a:r>
          </a:p>
          <a:p>
            <a:pPr marL="0" indent="0">
              <a:buNone/>
            </a:pPr>
            <a:r>
              <a:rPr lang="en-US" sz="1400" dirty="0"/>
              <a:t>PPP loan amount =$37,500</a:t>
            </a:r>
          </a:p>
          <a:p>
            <a:pPr marL="0" indent="0">
              <a:buNone/>
            </a:pPr>
            <a:r>
              <a:rPr lang="en-US" sz="1400" dirty="0"/>
              <a:t>Headcount reduced by 2 FTEs during the </a:t>
            </a:r>
            <a:r>
              <a:rPr lang="en-US" sz="1400" dirty="0" smtClean="0"/>
              <a:t>covered period</a:t>
            </a:r>
            <a:endParaRPr lang="en-US" sz="1400" dirty="0"/>
          </a:p>
          <a:p>
            <a:pPr marL="0" indent="0">
              <a:buNone/>
            </a:pPr>
            <a:r>
              <a:rPr lang="en-US" sz="1400" dirty="0"/>
              <a:t>Forgivable amount = $37,500 *( 3/5)= $22,500</a:t>
            </a:r>
          </a:p>
          <a:p>
            <a:pPr marL="0" indent="0">
              <a:buNone/>
            </a:pPr>
            <a:endParaRPr lang="en-US" sz="1400" dirty="0"/>
          </a:p>
          <a:p>
            <a:pPr marL="0" indent="0">
              <a:buNone/>
            </a:pPr>
            <a:r>
              <a:rPr lang="en-US" sz="1600" b="1" dirty="0"/>
              <a:t>Pay Reduction</a:t>
            </a:r>
          </a:p>
          <a:p>
            <a:pPr marL="0" indent="0">
              <a:buNone/>
            </a:pPr>
            <a:r>
              <a:rPr lang="en-US" sz="1400" dirty="0"/>
              <a:t>5 FTEs each earning $3,000 per month in 2019 and in the covered period</a:t>
            </a:r>
          </a:p>
          <a:p>
            <a:pPr marL="0" indent="0">
              <a:buNone/>
            </a:pPr>
            <a:r>
              <a:rPr lang="en-US" sz="1400" dirty="0"/>
              <a:t>PPP loan amount = $37,500</a:t>
            </a:r>
          </a:p>
          <a:p>
            <a:pPr marL="0" indent="0">
              <a:buNone/>
            </a:pPr>
            <a:r>
              <a:rPr lang="en-US" sz="1400" dirty="0"/>
              <a:t>Reduce salaries to $2,000 per month each</a:t>
            </a:r>
          </a:p>
          <a:p>
            <a:pPr marL="0" indent="0">
              <a:buNone/>
            </a:pPr>
            <a:r>
              <a:rPr lang="en-US" sz="1400" dirty="0"/>
              <a:t>75% </a:t>
            </a:r>
            <a:r>
              <a:rPr lang="en-US" sz="1400" dirty="0" smtClean="0"/>
              <a:t>of 2019 salary</a:t>
            </a:r>
            <a:r>
              <a:rPr lang="en-US" sz="1400" dirty="0"/>
              <a:t>= $2,250</a:t>
            </a:r>
          </a:p>
          <a:p>
            <a:pPr marL="0" indent="0">
              <a:buNone/>
            </a:pPr>
            <a:r>
              <a:rPr lang="en-US" sz="1400" dirty="0"/>
              <a:t>8</a:t>
            </a:r>
            <a:r>
              <a:rPr lang="en-US" sz="1400" dirty="0" smtClean="0"/>
              <a:t> </a:t>
            </a:r>
            <a:r>
              <a:rPr lang="en-US" sz="1400" dirty="0"/>
              <a:t>week eligibility period</a:t>
            </a:r>
          </a:p>
          <a:p>
            <a:pPr marL="0" indent="0">
              <a:buNone/>
            </a:pPr>
            <a:r>
              <a:rPr lang="en-US" sz="1400" dirty="0"/>
              <a:t>Forgiveness reduction = (</a:t>
            </a:r>
            <a:r>
              <a:rPr lang="en-US" sz="1400" dirty="0" smtClean="0"/>
              <a:t>250*5*12</a:t>
            </a:r>
            <a:r>
              <a:rPr lang="en-US" sz="1400" dirty="0"/>
              <a:t>)* </a:t>
            </a:r>
            <a:r>
              <a:rPr lang="en-US" sz="1400" dirty="0" smtClean="0"/>
              <a:t>(</a:t>
            </a:r>
            <a:r>
              <a:rPr lang="en-US" sz="1400" dirty="0"/>
              <a:t>8</a:t>
            </a:r>
            <a:r>
              <a:rPr lang="en-US" sz="1400" dirty="0" smtClean="0"/>
              <a:t>/52</a:t>
            </a:r>
            <a:r>
              <a:rPr lang="en-US" sz="1400" dirty="0"/>
              <a:t>)= </a:t>
            </a:r>
            <a:r>
              <a:rPr lang="en-US" sz="1400" dirty="0" smtClean="0"/>
              <a:t>$2,308</a:t>
            </a:r>
            <a:endParaRPr lang="en-US" sz="1400" dirty="0"/>
          </a:p>
          <a:p>
            <a:pPr marL="0" indent="0">
              <a:buNone/>
            </a:pPr>
            <a:r>
              <a:rPr lang="en-US" sz="1400" dirty="0"/>
              <a:t>Forgivable amount = $37,500 – </a:t>
            </a:r>
            <a:r>
              <a:rPr lang="en-US" sz="1400" dirty="0" smtClean="0"/>
              <a:t>$2,308 </a:t>
            </a:r>
            <a:r>
              <a:rPr lang="en-US" sz="1400" dirty="0"/>
              <a:t>= </a:t>
            </a:r>
            <a:r>
              <a:rPr lang="en-US" sz="1400" dirty="0" smtClean="0"/>
              <a:t>$35,192</a:t>
            </a:r>
            <a:endParaRPr lang="en-US" sz="1400" dirty="0"/>
          </a:p>
          <a:p>
            <a:pPr marL="0" indent="0">
              <a:buNone/>
            </a:pPr>
            <a:endParaRPr lang="en-US" sz="1400" dirty="0"/>
          </a:p>
          <a:p>
            <a:pPr marL="0" indent="0">
              <a:buNone/>
            </a:pPr>
            <a:endParaRPr lang="en-US" sz="2400" dirty="0"/>
          </a:p>
        </p:txBody>
      </p:sp>
      <p:sp>
        <p:nvSpPr>
          <p:cNvPr id="3" name="Title 2"/>
          <p:cNvSpPr>
            <a:spLocks noGrp="1"/>
          </p:cNvSpPr>
          <p:nvPr>
            <p:ph type="title"/>
          </p:nvPr>
        </p:nvSpPr>
        <p:spPr/>
        <p:txBody>
          <a:bodyPr/>
          <a:lstStyle/>
          <a:p>
            <a:r>
              <a:rPr lang="en-US" dirty="0" smtClean="0"/>
              <a:t>Factors Reducing Forgivable Amounts</a:t>
            </a:r>
            <a:endParaRPr lang="en-US" dirty="0"/>
          </a:p>
        </p:txBody>
      </p:sp>
    </p:spTree>
    <p:extLst>
      <p:ext uri="{BB962C8B-B14F-4D97-AF65-F5344CB8AC3E}">
        <p14:creationId xmlns:p14="http://schemas.microsoft.com/office/powerpoint/2010/main" val="4132185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06400" y="829739"/>
            <a:ext cx="11379200" cy="4771096"/>
          </a:xfrm>
        </p:spPr>
        <p:txBody>
          <a:bodyPr>
            <a:noAutofit/>
          </a:bodyPr>
          <a:lstStyle/>
          <a:p>
            <a:pPr marL="0" indent="0" algn="just">
              <a:lnSpc>
                <a:spcPct val="100000"/>
              </a:lnSpc>
              <a:spcBef>
                <a:spcPts val="600"/>
              </a:spcBef>
              <a:buNone/>
            </a:pPr>
            <a:r>
              <a:rPr lang="en-US" sz="1600" dirty="0" smtClean="0"/>
              <a:t>Borrowers are exempted from reductions in forgiveness resulting from headcount or pay reductions if they reduced FTE levels or salary/wage levels in the period between February 15 and April 26, 2020 and fully restored those levels by June 30 to the February 15 amounts.</a:t>
            </a:r>
          </a:p>
          <a:p>
            <a:pPr marL="0" indent="0">
              <a:lnSpc>
                <a:spcPct val="100000"/>
              </a:lnSpc>
              <a:spcBef>
                <a:spcPts val="600"/>
              </a:spcBef>
              <a:buNone/>
            </a:pPr>
            <a:endParaRPr lang="en-US" sz="800" dirty="0" smtClean="0"/>
          </a:p>
          <a:p>
            <a:pPr marL="0" indent="0">
              <a:lnSpc>
                <a:spcPct val="100000"/>
              </a:lnSpc>
              <a:spcBef>
                <a:spcPts val="600"/>
              </a:spcBef>
              <a:buClr>
                <a:srgbClr val="BD9B60"/>
              </a:buClr>
              <a:buNone/>
            </a:pPr>
            <a:r>
              <a:rPr lang="en-US" sz="1400" b="1" dirty="0" smtClean="0">
                <a:solidFill>
                  <a:prstClr val="black"/>
                </a:solidFill>
              </a:rPr>
              <a:t>Headcount Reduction Safe </a:t>
            </a:r>
            <a:r>
              <a:rPr lang="en-US" sz="1400" b="1" dirty="0">
                <a:solidFill>
                  <a:prstClr val="black"/>
                </a:solidFill>
              </a:rPr>
              <a:t>H</a:t>
            </a:r>
            <a:r>
              <a:rPr lang="en-US" sz="1400" b="1" dirty="0" smtClean="0">
                <a:solidFill>
                  <a:prstClr val="black"/>
                </a:solidFill>
              </a:rPr>
              <a:t>arbor</a:t>
            </a:r>
            <a:endParaRPr lang="en-US" sz="1400" b="1" dirty="0">
              <a:solidFill>
                <a:prstClr val="black"/>
              </a:solidFill>
            </a:endParaRPr>
          </a:p>
          <a:p>
            <a:pPr marL="0" lvl="0" indent="0">
              <a:lnSpc>
                <a:spcPct val="100000"/>
              </a:lnSpc>
              <a:spcBef>
                <a:spcPts val="600"/>
              </a:spcBef>
              <a:buClr>
                <a:srgbClr val="BD9B60"/>
              </a:buClr>
              <a:buNone/>
            </a:pPr>
            <a:r>
              <a:rPr lang="en-US" sz="1400" dirty="0">
                <a:solidFill>
                  <a:prstClr val="black"/>
                </a:solidFill>
              </a:rPr>
              <a:t>Simple Example:</a:t>
            </a:r>
          </a:p>
          <a:p>
            <a:pPr marL="0" lvl="0" indent="0">
              <a:lnSpc>
                <a:spcPct val="100000"/>
              </a:lnSpc>
              <a:spcBef>
                <a:spcPts val="600"/>
              </a:spcBef>
              <a:buClr>
                <a:srgbClr val="BD9B60"/>
              </a:buClr>
              <a:buNone/>
            </a:pPr>
            <a:r>
              <a:rPr lang="en-US" sz="1400" dirty="0" smtClean="0">
                <a:solidFill>
                  <a:prstClr val="black"/>
                </a:solidFill>
              </a:rPr>
              <a:t>5 </a:t>
            </a:r>
            <a:r>
              <a:rPr lang="en-US" sz="1400" dirty="0">
                <a:solidFill>
                  <a:prstClr val="black"/>
                </a:solidFill>
              </a:rPr>
              <a:t>FTEs </a:t>
            </a:r>
            <a:r>
              <a:rPr lang="en-US" sz="1400" dirty="0" smtClean="0">
                <a:solidFill>
                  <a:prstClr val="black"/>
                </a:solidFill>
              </a:rPr>
              <a:t>as of February 15</a:t>
            </a:r>
            <a:endParaRPr lang="en-US" sz="1400" dirty="0">
              <a:solidFill>
                <a:prstClr val="black"/>
              </a:solidFill>
            </a:endParaRPr>
          </a:p>
          <a:p>
            <a:pPr marL="0" indent="0">
              <a:lnSpc>
                <a:spcPct val="100000"/>
              </a:lnSpc>
              <a:spcBef>
                <a:spcPts val="600"/>
              </a:spcBef>
              <a:buClr>
                <a:srgbClr val="BD9B60"/>
              </a:buClr>
              <a:buNone/>
            </a:pPr>
            <a:r>
              <a:rPr lang="en-US" sz="1400" u="sng" dirty="0" smtClean="0">
                <a:solidFill>
                  <a:prstClr val="black"/>
                </a:solidFill>
              </a:rPr>
              <a:t>Headcount </a:t>
            </a:r>
            <a:r>
              <a:rPr lang="en-US" sz="1400" u="sng" dirty="0">
                <a:solidFill>
                  <a:prstClr val="black"/>
                </a:solidFill>
              </a:rPr>
              <a:t>reduced by 2 FTEs </a:t>
            </a:r>
            <a:r>
              <a:rPr lang="en-US" sz="1400" u="sng" dirty="0" smtClean="0">
                <a:solidFill>
                  <a:prstClr val="black"/>
                </a:solidFill>
              </a:rPr>
              <a:t>between February 15 and April 26</a:t>
            </a:r>
          </a:p>
          <a:p>
            <a:pPr>
              <a:lnSpc>
                <a:spcPct val="100000"/>
              </a:lnSpc>
              <a:spcBef>
                <a:spcPts val="600"/>
              </a:spcBef>
              <a:buClr>
                <a:srgbClr val="BD9B60"/>
              </a:buClr>
            </a:pPr>
            <a:r>
              <a:rPr lang="en-US" sz="1250" dirty="0" smtClean="0">
                <a:solidFill>
                  <a:prstClr val="black"/>
                </a:solidFill>
              </a:rPr>
              <a:t>2 or more FTEs hired (or re-hired) by June 30 – no reduction in forgiveness due to headcount regardless of the calculations on the prior slide</a:t>
            </a:r>
            <a:endParaRPr lang="en-US" sz="1250" dirty="0">
              <a:solidFill>
                <a:srgbClr val="FF0000"/>
              </a:solidFill>
            </a:endParaRPr>
          </a:p>
          <a:p>
            <a:pPr>
              <a:lnSpc>
                <a:spcPct val="100000"/>
              </a:lnSpc>
              <a:spcBef>
                <a:spcPts val="600"/>
              </a:spcBef>
              <a:buClr>
                <a:srgbClr val="BD9B60"/>
              </a:buClr>
            </a:pPr>
            <a:r>
              <a:rPr lang="en-US" sz="1250" dirty="0" smtClean="0">
                <a:solidFill>
                  <a:prstClr val="black"/>
                </a:solidFill>
              </a:rPr>
              <a:t>1.9 </a:t>
            </a:r>
            <a:r>
              <a:rPr lang="en-US" sz="1250" dirty="0">
                <a:solidFill>
                  <a:prstClr val="black"/>
                </a:solidFill>
              </a:rPr>
              <a:t>or </a:t>
            </a:r>
            <a:r>
              <a:rPr lang="en-US" sz="1250" dirty="0" smtClean="0">
                <a:solidFill>
                  <a:prstClr val="black"/>
                </a:solidFill>
              </a:rPr>
              <a:t>fewer </a:t>
            </a:r>
            <a:r>
              <a:rPr lang="en-US" sz="1250" dirty="0">
                <a:solidFill>
                  <a:prstClr val="black"/>
                </a:solidFill>
              </a:rPr>
              <a:t>FTEs hired (or re-hired) by June 30 – </a:t>
            </a:r>
            <a:r>
              <a:rPr lang="en-US" sz="1250" dirty="0" smtClean="0">
                <a:solidFill>
                  <a:prstClr val="black"/>
                </a:solidFill>
              </a:rPr>
              <a:t>safe harbor does not apply</a:t>
            </a:r>
          </a:p>
          <a:p>
            <a:pPr marL="0" indent="0">
              <a:lnSpc>
                <a:spcPct val="100000"/>
              </a:lnSpc>
              <a:spcBef>
                <a:spcPts val="600"/>
              </a:spcBef>
              <a:buClr>
                <a:srgbClr val="BD9B60"/>
              </a:buClr>
              <a:buNone/>
            </a:pPr>
            <a:r>
              <a:rPr lang="en-US" sz="1400" u="sng" dirty="0" smtClean="0">
                <a:solidFill>
                  <a:prstClr val="black"/>
                </a:solidFill>
              </a:rPr>
              <a:t>Headcount not reduced </a:t>
            </a:r>
            <a:r>
              <a:rPr lang="en-US" sz="1400" u="sng" dirty="0">
                <a:solidFill>
                  <a:prstClr val="black"/>
                </a:solidFill>
              </a:rPr>
              <a:t>between February 15 and April </a:t>
            </a:r>
            <a:r>
              <a:rPr lang="en-US" sz="1400" u="sng" dirty="0" smtClean="0">
                <a:solidFill>
                  <a:prstClr val="black"/>
                </a:solidFill>
              </a:rPr>
              <a:t>26</a:t>
            </a:r>
          </a:p>
          <a:p>
            <a:pPr>
              <a:lnSpc>
                <a:spcPct val="100000"/>
              </a:lnSpc>
              <a:spcBef>
                <a:spcPts val="600"/>
              </a:spcBef>
              <a:buClr>
                <a:srgbClr val="BD9B60"/>
              </a:buClr>
            </a:pPr>
            <a:r>
              <a:rPr lang="en-US" sz="1250" dirty="0" smtClean="0">
                <a:solidFill>
                  <a:prstClr val="black"/>
                </a:solidFill>
              </a:rPr>
              <a:t>Safe harbor does not apply</a:t>
            </a:r>
            <a:endParaRPr lang="en-US" sz="1250" dirty="0">
              <a:solidFill>
                <a:prstClr val="black"/>
              </a:solidFill>
            </a:endParaRPr>
          </a:p>
          <a:p>
            <a:pPr marL="0" indent="0">
              <a:lnSpc>
                <a:spcPct val="100000"/>
              </a:lnSpc>
              <a:spcBef>
                <a:spcPts val="600"/>
              </a:spcBef>
              <a:buClr>
                <a:srgbClr val="BD9B60"/>
              </a:buClr>
              <a:buNone/>
            </a:pPr>
            <a:endParaRPr lang="en-US" sz="800" b="1" dirty="0" smtClean="0">
              <a:solidFill>
                <a:prstClr val="black"/>
              </a:solidFill>
            </a:endParaRPr>
          </a:p>
          <a:p>
            <a:pPr marL="0" indent="0">
              <a:lnSpc>
                <a:spcPct val="100000"/>
              </a:lnSpc>
              <a:spcBef>
                <a:spcPts val="600"/>
              </a:spcBef>
              <a:buClr>
                <a:srgbClr val="BD9B60"/>
              </a:buClr>
              <a:buNone/>
            </a:pPr>
            <a:r>
              <a:rPr lang="en-US" sz="1400" b="1" dirty="0" smtClean="0">
                <a:solidFill>
                  <a:prstClr val="black"/>
                </a:solidFill>
              </a:rPr>
              <a:t>Salary/Wage </a:t>
            </a:r>
            <a:r>
              <a:rPr lang="en-US" sz="1400" b="1" dirty="0">
                <a:solidFill>
                  <a:prstClr val="black"/>
                </a:solidFill>
              </a:rPr>
              <a:t>R</a:t>
            </a:r>
            <a:r>
              <a:rPr lang="en-US" sz="1400" b="1" dirty="0" smtClean="0">
                <a:solidFill>
                  <a:prstClr val="black"/>
                </a:solidFill>
              </a:rPr>
              <a:t>eduction </a:t>
            </a:r>
            <a:r>
              <a:rPr lang="en-US" sz="1400" b="1" dirty="0">
                <a:solidFill>
                  <a:prstClr val="black"/>
                </a:solidFill>
              </a:rPr>
              <a:t>Safe </a:t>
            </a:r>
            <a:r>
              <a:rPr lang="en-US" sz="1400" b="1" dirty="0" smtClean="0">
                <a:solidFill>
                  <a:prstClr val="black"/>
                </a:solidFill>
              </a:rPr>
              <a:t>Harbor</a:t>
            </a:r>
            <a:endParaRPr lang="en-US" sz="1400" b="1" dirty="0">
              <a:solidFill>
                <a:prstClr val="black"/>
              </a:solidFill>
            </a:endParaRPr>
          </a:p>
          <a:p>
            <a:pPr marL="0" lvl="0" indent="0">
              <a:lnSpc>
                <a:spcPct val="100000"/>
              </a:lnSpc>
              <a:spcBef>
                <a:spcPts val="600"/>
              </a:spcBef>
              <a:buClr>
                <a:srgbClr val="BD9B60"/>
              </a:buClr>
              <a:buNone/>
            </a:pPr>
            <a:r>
              <a:rPr lang="en-US" sz="1400" dirty="0">
                <a:solidFill>
                  <a:prstClr val="black"/>
                </a:solidFill>
              </a:rPr>
              <a:t>Simple Example:</a:t>
            </a:r>
          </a:p>
          <a:p>
            <a:pPr marL="0" lvl="0" indent="0">
              <a:lnSpc>
                <a:spcPct val="100000"/>
              </a:lnSpc>
              <a:spcBef>
                <a:spcPts val="600"/>
              </a:spcBef>
              <a:buClr>
                <a:srgbClr val="BD9B60"/>
              </a:buClr>
              <a:buNone/>
            </a:pPr>
            <a:r>
              <a:rPr lang="en-US" sz="1400" dirty="0" smtClean="0">
                <a:solidFill>
                  <a:prstClr val="black"/>
                </a:solidFill>
              </a:rPr>
              <a:t>Employee A earned an annual salary of $36,000 as </a:t>
            </a:r>
            <a:r>
              <a:rPr lang="en-US" sz="1400" dirty="0">
                <a:solidFill>
                  <a:prstClr val="black"/>
                </a:solidFill>
              </a:rPr>
              <a:t>of February </a:t>
            </a:r>
            <a:r>
              <a:rPr lang="en-US" sz="1400" dirty="0" smtClean="0">
                <a:solidFill>
                  <a:prstClr val="black"/>
                </a:solidFill>
              </a:rPr>
              <a:t>15 </a:t>
            </a:r>
          </a:p>
          <a:p>
            <a:pPr marL="0" lvl="0" indent="0">
              <a:lnSpc>
                <a:spcPct val="100000"/>
              </a:lnSpc>
              <a:spcBef>
                <a:spcPts val="600"/>
              </a:spcBef>
              <a:buClr>
                <a:srgbClr val="BD9B60"/>
              </a:buClr>
              <a:buNone/>
            </a:pPr>
            <a:r>
              <a:rPr lang="en-US" sz="1400" u="sng" dirty="0" smtClean="0">
                <a:solidFill>
                  <a:prstClr val="black"/>
                </a:solidFill>
              </a:rPr>
              <a:t>Annual salary reduced to $24,000 on March 21 (halfway point) so average annual salary from February 15 to April 26 was $30,000</a:t>
            </a:r>
          </a:p>
          <a:p>
            <a:pPr>
              <a:lnSpc>
                <a:spcPct val="100000"/>
              </a:lnSpc>
              <a:spcBef>
                <a:spcPts val="600"/>
              </a:spcBef>
              <a:buClr>
                <a:srgbClr val="BD9B60"/>
              </a:buClr>
            </a:pPr>
            <a:r>
              <a:rPr lang="en-US" sz="1250" dirty="0" smtClean="0">
                <a:solidFill>
                  <a:prstClr val="black"/>
                </a:solidFill>
              </a:rPr>
              <a:t>Annual salary restored to $36,000 or more by June 30 – </a:t>
            </a:r>
            <a:r>
              <a:rPr lang="en-US" sz="1250" dirty="0">
                <a:solidFill>
                  <a:prstClr val="black"/>
                </a:solidFill>
              </a:rPr>
              <a:t>no reduction in forgiveness due to </a:t>
            </a:r>
            <a:r>
              <a:rPr lang="en-US" sz="1250" dirty="0" smtClean="0">
                <a:solidFill>
                  <a:prstClr val="black"/>
                </a:solidFill>
              </a:rPr>
              <a:t>salary reductions </a:t>
            </a:r>
            <a:r>
              <a:rPr lang="en-US" sz="1250" dirty="0">
                <a:solidFill>
                  <a:prstClr val="black"/>
                </a:solidFill>
              </a:rPr>
              <a:t>regardless of the calculations on the prior slide</a:t>
            </a:r>
            <a:endParaRPr lang="en-US" sz="1250" dirty="0">
              <a:solidFill>
                <a:srgbClr val="FF0000"/>
              </a:solidFill>
            </a:endParaRPr>
          </a:p>
          <a:p>
            <a:pPr>
              <a:lnSpc>
                <a:spcPct val="100000"/>
              </a:lnSpc>
              <a:spcBef>
                <a:spcPts val="600"/>
              </a:spcBef>
              <a:buClr>
                <a:srgbClr val="BD9B60"/>
              </a:buClr>
            </a:pPr>
            <a:r>
              <a:rPr lang="en-US" sz="1250" dirty="0" smtClean="0">
                <a:solidFill>
                  <a:prstClr val="black"/>
                </a:solidFill>
              </a:rPr>
              <a:t>Annual salary restored to $35,999 or less by </a:t>
            </a:r>
            <a:r>
              <a:rPr lang="en-US" sz="1250" dirty="0">
                <a:solidFill>
                  <a:prstClr val="black"/>
                </a:solidFill>
              </a:rPr>
              <a:t>June 30 – safe harbor does not apply</a:t>
            </a:r>
          </a:p>
          <a:p>
            <a:pPr marL="0" indent="0">
              <a:lnSpc>
                <a:spcPct val="100000"/>
              </a:lnSpc>
              <a:spcBef>
                <a:spcPts val="600"/>
              </a:spcBef>
              <a:buClr>
                <a:srgbClr val="BD9B60"/>
              </a:buClr>
              <a:buNone/>
            </a:pPr>
            <a:r>
              <a:rPr lang="en-US" sz="1400" u="sng" dirty="0" smtClean="0">
                <a:solidFill>
                  <a:prstClr val="black"/>
                </a:solidFill>
              </a:rPr>
              <a:t>Annual salary </a:t>
            </a:r>
            <a:r>
              <a:rPr lang="en-US" sz="1400" u="sng" dirty="0">
                <a:solidFill>
                  <a:prstClr val="black"/>
                </a:solidFill>
              </a:rPr>
              <a:t>not reduced between February 15 and April 26</a:t>
            </a:r>
          </a:p>
          <a:p>
            <a:pPr>
              <a:lnSpc>
                <a:spcPct val="100000"/>
              </a:lnSpc>
              <a:spcBef>
                <a:spcPts val="600"/>
              </a:spcBef>
              <a:buClr>
                <a:srgbClr val="BD9B60"/>
              </a:buClr>
            </a:pPr>
            <a:r>
              <a:rPr lang="en-US" sz="1250" dirty="0">
                <a:solidFill>
                  <a:prstClr val="black"/>
                </a:solidFill>
              </a:rPr>
              <a:t>Safe harbor does not apply</a:t>
            </a:r>
          </a:p>
          <a:p>
            <a:pPr marL="0" lvl="0" indent="0">
              <a:lnSpc>
                <a:spcPct val="100000"/>
              </a:lnSpc>
              <a:spcBef>
                <a:spcPts val="600"/>
              </a:spcBef>
              <a:buClr>
                <a:srgbClr val="BD9B60"/>
              </a:buClr>
              <a:buNone/>
            </a:pPr>
            <a:endParaRPr lang="en-US" sz="1200" dirty="0">
              <a:solidFill>
                <a:srgbClr val="FF0000"/>
              </a:solidFill>
            </a:endParaRPr>
          </a:p>
          <a:p>
            <a:pPr>
              <a:lnSpc>
                <a:spcPct val="100000"/>
              </a:lnSpc>
              <a:spcBef>
                <a:spcPts val="600"/>
              </a:spcBef>
            </a:pPr>
            <a:endParaRPr lang="en-US" dirty="0"/>
          </a:p>
        </p:txBody>
      </p:sp>
      <p:sp>
        <p:nvSpPr>
          <p:cNvPr id="3" name="Title 2"/>
          <p:cNvSpPr>
            <a:spLocks noGrp="1"/>
          </p:cNvSpPr>
          <p:nvPr>
            <p:ph type="title"/>
          </p:nvPr>
        </p:nvSpPr>
        <p:spPr/>
        <p:txBody>
          <a:bodyPr/>
          <a:lstStyle/>
          <a:p>
            <a:r>
              <a:rPr lang="en-US" dirty="0" smtClean="0"/>
              <a:t>Safe Harbors for Restoration of FTE or Salary Reductions by June 30</a:t>
            </a:r>
            <a:endParaRPr lang="en-US" dirty="0"/>
          </a:p>
        </p:txBody>
      </p:sp>
    </p:spTree>
    <p:extLst>
      <p:ext uri="{BB962C8B-B14F-4D97-AF65-F5344CB8AC3E}">
        <p14:creationId xmlns:p14="http://schemas.microsoft.com/office/powerpoint/2010/main" val="44045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pPr marL="0" indent="0">
              <a:lnSpc>
                <a:spcPct val="110000"/>
              </a:lnSpc>
              <a:spcBef>
                <a:spcPts val="600"/>
              </a:spcBef>
              <a:buNone/>
            </a:pPr>
            <a:r>
              <a:rPr lang="en-US" sz="2200" dirty="0" smtClean="0"/>
              <a:t>Employees furloughed or laid off after 2/15/2020 may reject your re-employment offer for any number of reasons.</a:t>
            </a:r>
          </a:p>
          <a:p>
            <a:pPr marL="0" indent="0">
              <a:lnSpc>
                <a:spcPct val="110000"/>
              </a:lnSpc>
              <a:spcBef>
                <a:spcPts val="600"/>
              </a:spcBef>
              <a:buNone/>
            </a:pPr>
            <a:endParaRPr lang="en-US" sz="900" dirty="0" smtClean="0"/>
          </a:p>
          <a:p>
            <a:pPr>
              <a:lnSpc>
                <a:spcPct val="110000"/>
              </a:lnSpc>
              <a:spcBef>
                <a:spcPts val="600"/>
              </a:spcBef>
            </a:pPr>
            <a:r>
              <a:rPr lang="en-US" dirty="0" smtClean="0"/>
              <a:t>You are allowed to exclude these employees when determining reductions to forgiveness if:</a:t>
            </a:r>
          </a:p>
          <a:p>
            <a:pPr lvl="1">
              <a:lnSpc>
                <a:spcPct val="110000"/>
              </a:lnSpc>
              <a:spcBef>
                <a:spcPts val="600"/>
              </a:spcBef>
              <a:buFont typeface="Courier New" panose="02070309020205020404" pitchFamily="49" charset="0"/>
              <a:buChar char="o"/>
            </a:pPr>
            <a:r>
              <a:rPr lang="en-US" dirty="0" smtClean="0"/>
              <a:t>A written offer to rehire was made in good faith</a:t>
            </a:r>
          </a:p>
          <a:p>
            <a:pPr lvl="1">
              <a:lnSpc>
                <a:spcPct val="110000"/>
              </a:lnSpc>
              <a:spcBef>
                <a:spcPts val="600"/>
              </a:spcBef>
              <a:buFont typeface="Courier New" panose="02070309020205020404" pitchFamily="49" charset="0"/>
              <a:buChar char="o"/>
            </a:pPr>
            <a:r>
              <a:rPr lang="en-US" dirty="0" smtClean="0"/>
              <a:t>Offer to rehire was at the same salary and number of hours as before</a:t>
            </a:r>
          </a:p>
          <a:p>
            <a:pPr lvl="1">
              <a:lnSpc>
                <a:spcPct val="110000"/>
              </a:lnSpc>
              <a:spcBef>
                <a:spcPts val="600"/>
              </a:spcBef>
              <a:buFont typeface="Courier New" panose="02070309020205020404" pitchFamily="49" charset="0"/>
              <a:buChar char="o"/>
            </a:pPr>
            <a:r>
              <a:rPr lang="en-US" dirty="0" smtClean="0"/>
              <a:t>Employee’s rejection of the offer is documented</a:t>
            </a:r>
          </a:p>
          <a:p>
            <a:pPr lvl="1">
              <a:lnSpc>
                <a:spcPct val="110000"/>
              </a:lnSpc>
              <a:spcBef>
                <a:spcPts val="600"/>
              </a:spcBef>
              <a:buFont typeface="Courier New" panose="02070309020205020404" pitchFamily="49" charset="0"/>
              <a:buChar char="o"/>
            </a:pPr>
            <a:r>
              <a:rPr lang="en-US" dirty="0" smtClean="0"/>
              <a:t>The state unemployment office is notified within 30 days</a:t>
            </a:r>
          </a:p>
          <a:p>
            <a:pPr>
              <a:lnSpc>
                <a:spcPct val="110000"/>
              </a:lnSpc>
              <a:spcBef>
                <a:spcPts val="600"/>
              </a:spcBef>
            </a:pPr>
            <a:r>
              <a:rPr lang="en-US" dirty="0" smtClean="0"/>
              <a:t>Other conditions may also qualify for an exemption:</a:t>
            </a:r>
          </a:p>
          <a:p>
            <a:pPr lvl="1">
              <a:lnSpc>
                <a:spcPct val="110000"/>
              </a:lnSpc>
              <a:spcBef>
                <a:spcPts val="600"/>
              </a:spcBef>
              <a:buFont typeface="Courier New" panose="02070309020205020404" pitchFamily="49" charset="0"/>
              <a:buChar char="o"/>
            </a:pPr>
            <a:r>
              <a:rPr lang="en-US" dirty="0" smtClean="0"/>
              <a:t>Employee fired for cause</a:t>
            </a:r>
          </a:p>
          <a:p>
            <a:pPr lvl="1">
              <a:lnSpc>
                <a:spcPct val="110000"/>
              </a:lnSpc>
              <a:spcBef>
                <a:spcPts val="600"/>
              </a:spcBef>
              <a:buFont typeface="Courier New" panose="02070309020205020404" pitchFamily="49" charset="0"/>
              <a:buChar char="o"/>
            </a:pPr>
            <a:r>
              <a:rPr lang="en-US" dirty="0" smtClean="0"/>
              <a:t>Employee voluntarily resigned</a:t>
            </a:r>
          </a:p>
          <a:p>
            <a:pPr lvl="1">
              <a:lnSpc>
                <a:spcPct val="110000"/>
              </a:lnSpc>
              <a:spcBef>
                <a:spcPts val="600"/>
              </a:spcBef>
              <a:buFont typeface="Courier New" panose="02070309020205020404" pitchFamily="49" charset="0"/>
              <a:buChar char="o"/>
            </a:pPr>
            <a:r>
              <a:rPr lang="en-US" dirty="0" smtClean="0"/>
              <a:t>Employee requested and received a reduction of their hours</a:t>
            </a:r>
          </a:p>
          <a:p>
            <a:pPr>
              <a:lnSpc>
                <a:spcPct val="110000"/>
              </a:lnSpc>
              <a:spcBef>
                <a:spcPts val="600"/>
              </a:spcBef>
            </a:pPr>
            <a:r>
              <a:rPr lang="en-US" dirty="0" smtClean="0"/>
              <a:t>Additional safe harbors have been established under the PPPFA for:</a:t>
            </a:r>
          </a:p>
          <a:p>
            <a:pPr lvl="1">
              <a:lnSpc>
                <a:spcPct val="110000"/>
              </a:lnSpc>
              <a:spcBef>
                <a:spcPts val="600"/>
              </a:spcBef>
              <a:buFont typeface="Courier New" panose="02070309020205020404" pitchFamily="49" charset="0"/>
              <a:buChar char="o"/>
            </a:pPr>
            <a:r>
              <a:rPr lang="en-US" dirty="0" smtClean="0"/>
              <a:t>Inability to hire similarly qualified employees</a:t>
            </a:r>
          </a:p>
          <a:p>
            <a:pPr lvl="1">
              <a:lnSpc>
                <a:spcPct val="110000"/>
              </a:lnSpc>
              <a:spcBef>
                <a:spcPts val="600"/>
              </a:spcBef>
              <a:buFont typeface="Courier New" panose="02070309020205020404" pitchFamily="49" charset="0"/>
              <a:buChar char="o"/>
            </a:pPr>
            <a:r>
              <a:rPr lang="en-US" dirty="0" smtClean="0"/>
              <a:t>Safety requirements prohibited return to normal operations</a:t>
            </a:r>
          </a:p>
        </p:txBody>
      </p:sp>
      <p:sp>
        <p:nvSpPr>
          <p:cNvPr id="3" name="Title 2"/>
          <p:cNvSpPr>
            <a:spLocks noGrp="1"/>
          </p:cNvSpPr>
          <p:nvPr>
            <p:ph type="title"/>
          </p:nvPr>
        </p:nvSpPr>
        <p:spPr/>
        <p:txBody>
          <a:bodyPr/>
          <a:lstStyle/>
          <a:p>
            <a:r>
              <a:rPr lang="en-US" dirty="0" smtClean="0"/>
              <a:t>Exemptions on Rehiring Employees</a:t>
            </a:r>
            <a:endParaRPr lang="en-US" dirty="0"/>
          </a:p>
        </p:txBody>
      </p:sp>
    </p:spTree>
    <p:extLst>
      <p:ext uri="{BB962C8B-B14F-4D97-AF65-F5344CB8AC3E}">
        <p14:creationId xmlns:p14="http://schemas.microsoft.com/office/powerpoint/2010/main" val="4011923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400" dirty="0" smtClean="0"/>
              <a:t>Owner compensation paid during the covered period limited to the lesser of 8/52 of self-employment income as determined by Schedule C net profit from your 2019 tax return or $100,000, but not less than zero</a:t>
            </a:r>
          </a:p>
          <a:p>
            <a:endParaRPr lang="en-US" sz="2400" dirty="0" smtClean="0"/>
          </a:p>
          <a:p>
            <a:r>
              <a:rPr lang="en-US" sz="2400" dirty="0" smtClean="0"/>
              <a:t>Mortgage interest, rent and utilities expenses must have been claimed on your 2019 Form 1040 Schedule C to be eligible for forgiveness if paid during the covered period</a:t>
            </a:r>
          </a:p>
          <a:p>
            <a:endParaRPr lang="en-US" sz="2400" dirty="0" smtClean="0"/>
          </a:p>
          <a:p>
            <a:r>
              <a:rPr lang="en-US" sz="2400" dirty="0" smtClean="0"/>
              <a:t>Retirement and medical benefit payments for the benefit of self-employed individuals are included in the cap</a:t>
            </a:r>
            <a:endParaRPr lang="en-US" sz="2400" dirty="0"/>
          </a:p>
        </p:txBody>
      </p:sp>
      <p:sp>
        <p:nvSpPr>
          <p:cNvPr id="3" name="Title 2"/>
          <p:cNvSpPr>
            <a:spLocks noGrp="1"/>
          </p:cNvSpPr>
          <p:nvPr>
            <p:ph type="title"/>
          </p:nvPr>
        </p:nvSpPr>
        <p:spPr/>
        <p:txBody>
          <a:bodyPr/>
          <a:lstStyle/>
          <a:p>
            <a:r>
              <a:rPr lang="en-US" dirty="0" smtClean="0"/>
              <a:t>Forgiveness for Self-Employed Individuals or Independent Contractors</a:t>
            </a:r>
            <a:endParaRPr lang="en-US" dirty="0"/>
          </a:p>
        </p:txBody>
      </p:sp>
    </p:spTree>
    <p:extLst>
      <p:ext uri="{BB962C8B-B14F-4D97-AF65-F5344CB8AC3E}">
        <p14:creationId xmlns:p14="http://schemas.microsoft.com/office/powerpoint/2010/main" val="656003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lgn="just"/>
            <a:r>
              <a:rPr lang="en-US" sz="2400" dirty="0" smtClean="0"/>
              <a:t>Active general partners are eligible for forgiveness for the same amount claimed for partner compensation when you applied for PPP loan (on a prorated basis)</a:t>
            </a:r>
          </a:p>
          <a:p>
            <a:pPr algn="just"/>
            <a:endParaRPr lang="en-US" sz="2400" dirty="0" smtClean="0"/>
          </a:p>
          <a:p>
            <a:pPr algn="just"/>
            <a:r>
              <a:rPr lang="en-US" sz="2400" dirty="0" smtClean="0"/>
              <a:t>Maximum compensation per partner is capped at 2019 Schedule K-1 net earnings from self employment, minus certain deductions, multiplied by 0.9235, capped at $100,000, but not less than zero</a:t>
            </a:r>
          </a:p>
          <a:p>
            <a:pPr algn="just"/>
            <a:endParaRPr lang="en-US" sz="2400" dirty="0" smtClean="0"/>
          </a:p>
          <a:p>
            <a:pPr algn="just"/>
            <a:r>
              <a:rPr lang="en-US" sz="2400" dirty="0" smtClean="0"/>
              <a:t>Rent, utilities and mortgage interest if they are eligible to be deducted on a business tax return</a:t>
            </a:r>
          </a:p>
          <a:p>
            <a:pPr algn="just"/>
            <a:endParaRPr lang="en-US" sz="2400" dirty="0" smtClean="0"/>
          </a:p>
          <a:p>
            <a:pPr algn="just"/>
            <a:r>
              <a:rPr lang="en-US" sz="2400" dirty="0" smtClean="0"/>
              <a:t>Retirement and medical benefit payments for the benefit of partners are included in the cap</a:t>
            </a:r>
          </a:p>
          <a:p>
            <a:endParaRPr lang="en-US" sz="2400" dirty="0"/>
          </a:p>
        </p:txBody>
      </p:sp>
      <p:sp>
        <p:nvSpPr>
          <p:cNvPr id="3" name="Title 2"/>
          <p:cNvSpPr>
            <a:spLocks noGrp="1"/>
          </p:cNvSpPr>
          <p:nvPr>
            <p:ph type="title"/>
          </p:nvPr>
        </p:nvSpPr>
        <p:spPr/>
        <p:txBody>
          <a:bodyPr/>
          <a:lstStyle/>
          <a:p>
            <a:r>
              <a:rPr lang="en-US" dirty="0" smtClean="0"/>
              <a:t>Forgiveness for Partnerships</a:t>
            </a:r>
            <a:endParaRPr lang="en-US" dirty="0"/>
          </a:p>
        </p:txBody>
      </p:sp>
    </p:spTree>
    <p:extLst>
      <p:ext uri="{BB962C8B-B14F-4D97-AF65-F5344CB8AC3E}">
        <p14:creationId xmlns:p14="http://schemas.microsoft.com/office/powerpoint/2010/main" val="1456684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lgn="just">
              <a:buNone/>
            </a:pPr>
            <a:r>
              <a:rPr lang="en-US" dirty="0" smtClean="0"/>
              <a:t>Many recipients of PPP loans were having a difficult time spending the funds over the original 8 week covered period due to current economic conditions. Therefore, under the PPP Flexibility Act signed into law on June 5:</a:t>
            </a:r>
          </a:p>
          <a:p>
            <a:pPr marL="0" indent="0" algn="just">
              <a:buNone/>
            </a:pPr>
            <a:endParaRPr lang="en-US" dirty="0" smtClean="0"/>
          </a:p>
          <a:p>
            <a:pPr algn="just"/>
            <a:r>
              <a:rPr lang="en-US" dirty="0" smtClean="0"/>
              <a:t>Eligible expenses may now be incurred over a </a:t>
            </a:r>
            <a:r>
              <a:rPr lang="en-US" b="1" dirty="0" smtClean="0"/>
              <a:t>24 week </a:t>
            </a:r>
            <a:r>
              <a:rPr lang="en-US" dirty="0" smtClean="0"/>
              <a:t>period, starting with the day that the lender made the money available, but no later than December 31, 2020</a:t>
            </a:r>
          </a:p>
          <a:p>
            <a:pPr algn="just"/>
            <a:r>
              <a:rPr lang="en-US" dirty="0" smtClean="0"/>
              <a:t>At least </a:t>
            </a:r>
            <a:r>
              <a:rPr lang="en-US" b="1" dirty="0" smtClean="0"/>
              <a:t>60%</a:t>
            </a:r>
            <a:r>
              <a:rPr lang="en-US" dirty="0" smtClean="0"/>
              <a:t> of the loan has to be used for payroll costs and no more than </a:t>
            </a:r>
            <a:r>
              <a:rPr lang="en-US" b="1" dirty="0" smtClean="0"/>
              <a:t>40%</a:t>
            </a:r>
            <a:r>
              <a:rPr lang="en-US" dirty="0" smtClean="0"/>
              <a:t> can be used for non-payroll costs</a:t>
            </a:r>
          </a:p>
          <a:p>
            <a:pPr algn="just"/>
            <a:r>
              <a:rPr lang="en-US" dirty="0" smtClean="0"/>
              <a:t>Safe harbor date for purposes of eliminating cutbacks to forgiveness amount based on reductions in headcount or individual salaries is extended from June 30 to December 31, 2020</a:t>
            </a:r>
          </a:p>
          <a:p>
            <a:pPr algn="just"/>
            <a:r>
              <a:rPr lang="en-US" dirty="0" smtClean="0"/>
              <a:t>New safe harbor for documented inability to rehire individuals employed on February 15, 2020 or inability to hire similarly qualified employees for unfilled positions before December 31, 2020</a:t>
            </a:r>
          </a:p>
          <a:p>
            <a:pPr algn="just"/>
            <a:endParaRPr lang="en-US" dirty="0" smtClean="0"/>
          </a:p>
          <a:p>
            <a:pPr algn="just"/>
            <a:endParaRPr lang="en-US" dirty="0"/>
          </a:p>
        </p:txBody>
      </p:sp>
      <p:sp>
        <p:nvSpPr>
          <p:cNvPr id="3" name="Title 2"/>
          <p:cNvSpPr>
            <a:spLocks noGrp="1"/>
          </p:cNvSpPr>
          <p:nvPr>
            <p:ph type="title"/>
          </p:nvPr>
        </p:nvSpPr>
        <p:spPr/>
        <p:txBody>
          <a:bodyPr/>
          <a:lstStyle/>
          <a:p>
            <a:r>
              <a:rPr lang="en-US" dirty="0"/>
              <a:t>PPP Loan Changes – June 5 – PPP Flexibility Act </a:t>
            </a:r>
            <a:r>
              <a:rPr lang="en-US" dirty="0" smtClean="0"/>
              <a:t>(1/2</a:t>
            </a:r>
            <a:r>
              <a:rPr lang="en-US" dirty="0"/>
              <a:t>)</a:t>
            </a:r>
            <a:endParaRPr lang="en-US" dirty="0">
              <a:solidFill>
                <a:srgbClr val="FF0000"/>
              </a:solidFill>
            </a:endParaRPr>
          </a:p>
        </p:txBody>
      </p:sp>
    </p:spTree>
    <p:extLst>
      <p:ext uri="{BB962C8B-B14F-4D97-AF65-F5344CB8AC3E}">
        <p14:creationId xmlns:p14="http://schemas.microsoft.com/office/powerpoint/2010/main" val="2185775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lgn="just"/>
            <a:r>
              <a:rPr lang="en-US" dirty="0" smtClean="0"/>
              <a:t>New safe harbor for documented inability to return to February 15, 2020 level of business activity before December 31, 2020 due to compliance with requirements established by federal agencies</a:t>
            </a:r>
          </a:p>
          <a:p>
            <a:pPr algn="just"/>
            <a:r>
              <a:rPr lang="en-US" dirty="0" smtClean="0"/>
              <a:t>Borrowers that received their loans before the PPP Flexibility Act may choose to end the covered period 8 weeks after the origination date</a:t>
            </a:r>
          </a:p>
          <a:p>
            <a:pPr algn="just"/>
            <a:r>
              <a:rPr lang="en-US" dirty="0" smtClean="0"/>
              <a:t>Maturity of PPP loans issued on or after June 5 extended</a:t>
            </a:r>
            <a:r>
              <a:rPr lang="en-US" b="1" dirty="0" smtClean="0"/>
              <a:t> </a:t>
            </a:r>
            <a:r>
              <a:rPr lang="en-US" dirty="0" smtClean="0"/>
              <a:t>to</a:t>
            </a:r>
            <a:r>
              <a:rPr lang="en-US" b="1" dirty="0" smtClean="0"/>
              <a:t> 5 years</a:t>
            </a:r>
            <a:r>
              <a:rPr lang="en-US" dirty="0" smtClean="0"/>
              <a:t>. Interest rate remains at 1%. Borrowers and lenders may renegotiate existing loans to a similar maturity.</a:t>
            </a:r>
          </a:p>
          <a:p>
            <a:pPr algn="just"/>
            <a:r>
              <a:rPr lang="en-US" dirty="0" smtClean="0"/>
              <a:t>The payment of principal and interest on the PPP loan is now deferred until the day that the forgiven amount is remitted to the lender (approximately 5 months after the forgiveness application is submitted to the lender, unless the borrower appeals an SBA denial of forgiveness) or 10 months after the end of the borrower’s covered period, whichever is earlier</a:t>
            </a:r>
          </a:p>
          <a:p>
            <a:pPr algn="just"/>
            <a:r>
              <a:rPr lang="en-US" dirty="0" smtClean="0"/>
              <a:t>PPP borrowers who receive any loan forgiveness are now also eligible for continued employer payroll tax deferral under the CARES Act</a:t>
            </a:r>
            <a:endParaRPr lang="en-US" dirty="0"/>
          </a:p>
        </p:txBody>
      </p:sp>
      <p:sp>
        <p:nvSpPr>
          <p:cNvPr id="3" name="Title 2"/>
          <p:cNvSpPr>
            <a:spLocks noGrp="1"/>
          </p:cNvSpPr>
          <p:nvPr>
            <p:ph type="title"/>
          </p:nvPr>
        </p:nvSpPr>
        <p:spPr/>
        <p:txBody>
          <a:bodyPr/>
          <a:lstStyle/>
          <a:p>
            <a:r>
              <a:rPr lang="en-US" dirty="0"/>
              <a:t>PPP Loan Changes – June 5 – PPP Flexibility Act </a:t>
            </a:r>
            <a:r>
              <a:rPr lang="en-US" dirty="0" smtClean="0"/>
              <a:t>(</a:t>
            </a:r>
            <a:r>
              <a:rPr lang="en-US" dirty="0"/>
              <a:t>2/2)</a:t>
            </a:r>
          </a:p>
        </p:txBody>
      </p:sp>
    </p:spTree>
    <p:extLst>
      <p:ext uri="{BB962C8B-B14F-4D97-AF65-F5344CB8AC3E}">
        <p14:creationId xmlns:p14="http://schemas.microsoft.com/office/powerpoint/2010/main" val="4017766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just"/>
            <a:r>
              <a:rPr lang="en-US" dirty="0" smtClean="0"/>
              <a:t>Applications for loan forgiveness will be processed by the lender that originated your loan</a:t>
            </a:r>
          </a:p>
          <a:p>
            <a:pPr algn="just"/>
            <a:r>
              <a:rPr lang="en-US" dirty="0" smtClean="0"/>
              <a:t>PPP Forgiveness Application Form must be completed and submitted to your lender</a:t>
            </a:r>
          </a:p>
          <a:p>
            <a:pPr algn="just"/>
            <a:r>
              <a:rPr lang="en-US" dirty="0" smtClean="0"/>
              <a:t>Lender is required by law to confirm calculations and review backup for certain amounts on the application form and provide a decision on forgiveness to the SBA within 60 days of receiving the completed application. SBA has 90 days thereafter to review the decision.</a:t>
            </a:r>
          </a:p>
          <a:p>
            <a:pPr algn="just"/>
            <a:r>
              <a:rPr lang="en-US" dirty="0" smtClean="0"/>
              <a:t>Documents required for lender review of forgiveness amount</a:t>
            </a:r>
          </a:p>
          <a:p>
            <a:pPr lvl="1" algn="just">
              <a:buFont typeface="Courier New" panose="02070309020205020404" pitchFamily="49" charset="0"/>
              <a:buChar char="o"/>
            </a:pPr>
            <a:r>
              <a:rPr lang="en-US" dirty="0" smtClean="0"/>
              <a:t>Payroll reports from payroll provider</a:t>
            </a:r>
          </a:p>
          <a:p>
            <a:pPr lvl="1" algn="just">
              <a:buFont typeface="Courier New" panose="02070309020205020404" pitchFamily="49" charset="0"/>
              <a:buChar char="o"/>
            </a:pPr>
            <a:r>
              <a:rPr lang="en-US" dirty="0" smtClean="0"/>
              <a:t>Payroll tax filings</a:t>
            </a:r>
          </a:p>
          <a:p>
            <a:pPr lvl="1" algn="just">
              <a:buFont typeface="Courier New" panose="02070309020205020404" pitchFamily="49" charset="0"/>
              <a:buChar char="o"/>
            </a:pPr>
            <a:r>
              <a:rPr lang="en-US" dirty="0" smtClean="0"/>
              <a:t>Income, payroll and state unemployment insurance filings</a:t>
            </a:r>
          </a:p>
          <a:p>
            <a:pPr lvl="1" algn="just">
              <a:buFont typeface="Courier New" panose="02070309020205020404" pitchFamily="49" charset="0"/>
              <a:buChar char="o"/>
            </a:pPr>
            <a:r>
              <a:rPr lang="en-US" dirty="0" smtClean="0"/>
              <a:t>Source documents for retirement and health insurance contributions</a:t>
            </a:r>
          </a:p>
          <a:p>
            <a:pPr lvl="1" algn="just">
              <a:buFont typeface="Courier New" panose="02070309020205020404" pitchFamily="49" charset="0"/>
              <a:buChar char="o"/>
            </a:pPr>
            <a:r>
              <a:rPr lang="en-US" dirty="0" smtClean="0"/>
              <a:t>Cancelled checks, payment receipts or account statements for eligible interest, rent and utility payments</a:t>
            </a:r>
          </a:p>
          <a:p>
            <a:pPr lvl="1"/>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smtClean="0"/>
              <a:t>Applying for Loan Forgiveness</a:t>
            </a:r>
            <a:endParaRPr lang="en-US" dirty="0"/>
          </a:p>
        </p:txBody>
      </p:sp>
    </p:spTree>
    <p:extLst>
      <p:ext uri="{BB962C8B-B14F-4D97-AF65-F5344CB8AC3E}">
        <p14:creationId xmlns:p14="http://schemas.microsoft.com/office/powerpoint/2010/main" val="137498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pPr algn="just"/>
            <a:r>
              <a:rPr lang="en-US" dirty="0" smtClean="0"/>
              <a:t>Loan forgiveness will not be included in taxable income and deductions will not be allowed for forgiven expenses under a recent IRS notice</a:t>
            </a:r>
          </a:p>
          <a:p>
            <a:pPr algn="just"/>
            <a:endParaRPr lang="en-US" dirty="0" smtClean="0"/>
          </a:p>
          <a:p>
            <a:pPr algn="just"/>
            <a:r>
              <a:rPr lang="en-US" dirty="0" smtClean="0"/>
              <a:t>Supporting documents for PPP loan forgiveness must be retained by the borrower for 6 years after loan is forgiven or repaid and are subject to SBA review during that period</a:t>
            </a:r>
          </a:p>
          <a:p>
            <a:pPr algn="just"/>
            <a:endParaRPr lang="en-US" dirty="0" smtClean="0"/>
          </a:p>
          <a:p>
            <a:pPr algn="just"/>
            <a:r>
              <a:rPr lang="en-US" dirty="0" smtClean="0"/>
              <a:t>Prepayments of interest are not an allowed use of PPP funds and not eligible for forgiveness.  Language is unclear about prepayments of other categories of eligible expenses</a:t>
            </a:r>
          </a:p>
          <a:p>
            <a:pPr algn="just"/>
            <a:endParaRPr lang="en-US" dirty="0" smtClean="0"/>
          </a:p>
          <a:p>
            <a:pPr algn="just"/>
            <a:r>
              <a:rPr lang="en-US" dirty="0" smtClean="0"/>
              <a:t>Employee hazard pay, bonuses or commissions paid during the covered period are eligible  for forgiveness, subject to the $100,000 per employee cap</a:t>
            </a:r>
          </a:p>
          <a:p>
            <a:endParaRPr lang="en-US" dirty="0"/>
          </a:p>
        </p:txBody>
      </p:sp>
      <p:sp>
        <p:nvSpPr>
          <p:cNvPr id="3" name="Title 2"/>
          <p:cNvSpPr>
            <a:spLocks noGrp="1"/>
          </p:cNvSpPr>
          <p:nvPr>
            <p:ph type="title"/>
          </p:nvPr>
        </p:nvSpPr>
        <p:spPr/>
        <p:txBody>
          <a:bodyPr/>
          <a:lstStyle/>
          <a:p>
            <a:r>
              <a:rPr lang="en-US" dirty="0" smtClean="0"/>
              <a:t>Other Considerations</a:t>
            </a:r>
            <a:endParaRPr lang="en-US" dirty="0"/>
          </a:p>
        </p:txBody>
      </p:sp>
    </p:spTree>
    <p:extLst>
      <p:ext uri="{BB962C8B-B14F-4D97-AF65-F5344CB8AC3E}">
        <p14:creationId xmlns:p14="http://schemas.microsoft.com/office/powerpoint/2010/main" val="1159851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a:xfrm>
            <a:off x="55973" y="4080140"/>
            <a:ext cx="4437505" cy="561949"/>
          </a:xfrm>
        </p:spPr>
        <p:txBody>
          <a:bodyPr/>
          <a:lstStyle/>
          <a:p>
            <a:r>
              <a:rPr lang="en-US" sz="1600" dirty="0"/>
              <a:t>Alan Wink</a:t>
            </a:r>
          </a:p>
          <a:p>
            <a:endParaRPr lang="en-US" dirty="0"/>
          </a:p>
        </p:txBody>
      </p:sp>
      <p:sp>
        <p:nvSpPr>
          <p:cNvPr id="3" name="Text Placeholder 2"/>
          <p:cNvSpPr>
            <a:spLocks noGrp="1"/>
          </p:cNvSpPr>
          <p:nvPr>
            <p:ph type="body" sz="quarter" idx="24"/>
          </p:nvPr>
        </p:nvSpPr>
        <p:spPr/>
        <p:txBody>
          <a:bodyPr/>
          <a:lstStyle/>
          <a:p>
            <a:r>
              <a:rPr lang="en-US" sz="1200" dirty="0"/>
              <a:t>Managing Director</a:t>
            </a:r>
          </a:p>
          <a:p>
            <a:endParaRPr lang="en-US" dirty="0"/>
          </a:p>
        </p:txBody>
      </p:sp>
      <p:sp>
        <p:nvSpPr>
          <p:cNvPr id="4" name="Text Placeholder 3"/>
          <p:cNvSpPr>
            <a:spLocks noGrp="1"/>
          </p:cNvSpPr>
          <p:nvPr>
            <p:ph type="body" sz="quarter" idx="25"/>
          </p:nvPr>
        </p:nvSpPr>
        <p:spPr/>
        <p:txBody>
          <a:bodyPr/>
          <a:lstStyle/>
          <a:p>
            <a:r>
              <a:rPr lang="en-US" sz="1200" dirty="0"/>
              <a:t>EisnerAmper LLP</a:t>
            </a:r>
          </a:p>
          <a:p>
            <a:endParaRPr lang="en-US" dirty="0"/>
          </a:p>
        </p:txBody>
      </p:sp>
      <p:sp>
        <p:nvSpPr>
          <p:cNvPr id="5" name="Text Placeholder 4"/>
          <p:cNvSpPr>
            <a:spLocks noGrp="1"/>
          </p:cNvSpPr>
          <p:nvPr>
            <p:ph type="body" sz="quarter" idx="26"/>
          </p:nvPr>
        </p:nvSpPr>
        <p:spPr/>
        <p:txBody>
          <a:bodyPr/>
          <a:lstStyle/>
          <a:p>
            <a:r>
              <a:rPr lang="en-US" sz="1200" dirty="0"/>
              <a:t>Alan.Wink@eisneramper.com</a:t>
            </a:r>
          </a:p>
          <a:p>
            <a:endParaRPr lang="en-US" sz="1200" dirty="0"/>
          </a:p>
        </p:txBody>
      </p:sp>
      <p:sp>
        <p:nvSpPr>
          <p:cNvPr id="6" name="Text Placeholder 5"/>
          <p:cNvSpPr>
            <a:spLocks noGrp="1"/>
          </p:cNvSpPr>
          <p:nvPr>
            <p:ph type="body" sz="quarter" idx="28"/>
          </p:nvPr>
        </p:nvSpPr>
        <p:spPr>
          <a:xfrm>
            <a:off x="3905380" y="4080140"/>
            <a:ext cx="4437505" cy="313932"/>
          </a:xfrm>
        </p:spPr>
        <p:txBody>
          <a:bodyPr/>
          <a:lstStyle/>
          <a:p>
            <a:r>
              <a:rPr lang="en-US" sz="1600" dirty="0" smtClean="0"/>
              <a:t>Craig Rothman</a:t>
            </a:r>
            <a:endParaRPr lang="en-US" sz="1600" dirty="0"/>
          </a:p>
        </p:txBody>
      </p:sp>
      <p:sp>
        <p:nvSpPr>
          <p:cNvPr id="7" name="Text Placeholder 6"/>
          <p:cNvSpPr>
            <a:spLocks noGrp="1"/>
          </p:cNvSpPr>
          <p:nvPr>
            <p:ph type="body" sz="quarter" idx="29"/>
          </p:nvPr>
        </p:nvSpPr>
        <p:spPr/>
        <p:txBody>
          <a:bodyPr/>
          <a:lstStyle/>
          <a:p>
            <a:r>
              <a:rPr lang="en-US" sz="1200" dirty="0" smtClean="0"/>
              <a:t>Audit Partner</a:t>
            </a:r>
            <a:endParaRPr lang="en-US" sz="1200" dirty="0"/>
          </a:p>
        </p:txBody>
      </p:sp>
      <p:sp>
        <p:nvSpPr>
          <p:cNvPr id="8" name="Text Placeholder 7"/>
          <p:cNvSpPr>
            <a:spLocks noGrp="1"/>
          </p:cNvSpPr>
          <p:nvPr>
            <p:ph type="body" sz="quarter" idx="30"/>
          </p:nvPr>
        </p:nvSpPr>
        <p:spPr/>
        <p:txBody>
          <a:bodyPr/>
          <a:lstStyle/>
          <a:p>
            <a:r>
              <a:rPr lang="en-US" sz="1200" dirty="0" smtClean="0"/>
              <a:t>EisnerAmper LLP</a:t>
            </a:r>
            <a:endParaRPr lang="en-US" sz="1200" dirty="0"/>
          </a:p>
        </p:txBody>
      </p:sp>
      <p:sp>
        <p:nvSpPr>
          <p:cNvPr id="9" name="Text Placeholder 8"/>
          <p:cNvSpPr>
            <a:spLocks noGrp="1"/>
          </p:cNvSpPr>
          <p:nvPr>
            <p:ph type="body" sz="quarter" idx="31"/>
          </p:nvPr>
        </p:nvSpPr>
        <p:spPr/>
        <p:txBody>
          <a:bodyPr/>
          <a:lstStyle/>
          <a:p>
            <a:r>
              <a:rPr lang="en-US" sz="1200" dirty="0" smtClean="0"/>
              <a:t>Craig.Rothman@eisneramper.com</a:t>
            </a:r>
            <a:endParaRPr lang="en-US" sz="1200" dirty="0"/>
          </a:p>
        </p:txBody>
      </p:sp>
      <p:sp>
        <p:nvSpPr>
          <p:cNvPr id="10" name="Text Placeholder 9"/>
          <p:cNvSpPr>
            <a:spLocks noGrp="1"/>
          </p:cNvSpPr>
          <p:nvPr>
            <p:ph type="body" sz="quarter" idx="32"/>
          </p:nvPr>
        </p:nvSpPr>
        <p:spPr>
          <a:xfrm>
            <a:off x="7731709" y="4080140"/>
            <a:ext cx="4437505" cy="313932"/>
          </a:xfrm>
        </p:spPr>
        <p:txBody>
          <a:bodyPr/>
          <a:lstStyle/>
          <a:p>
            <a:r>
              <a:rPr lang="en-US" sz="1600" dirty="0" smtClean="0"/>
              <a:t>Jon Zefi</a:t>
            </a:r>
            <a:endParaRPr lang="en-US" sz="1600" dirty="0"/>
          </a:p>
        </p:txBody>
      </p:sp>
      <p:sp>
        <p:nvSpPr>
          <p:cNvPr id="11" name="Text Placeholder 10"/>
          <p:cNvSpPr>
            <a:spLocks noGrp="1"/>
          </p:cNvSpPr>
          <p:nvPr>
            <p:ph type="body" sz="quarter" idx="33"/>
          </p:nvPr>
        </p:nvSpPr>
        <p:spPr/>
        <p:txBody>
          <a:bodyPr/>
          <a:lstStyle/>
          <a:p>
            <a:r>
              <a:rPr lang="en-US" sz="1200" dirty="0" smtClean="0"/>
              <a:t>Principal</a:t>
            </a:r>
            <a:endParaRPr lang="en-US" sz="1200" dirty="0"/>
          </a:p>
        </p:txBody>
      </p:sp>
      <p:sp>
        <p:nvSpPr>
          <p:cNvPr id="12" name="Text Placeholder 11"/>
          <p:cNvSpPr>
            <a:spLocks noGrp="1"/>
          </p:cNvSpPr>
          <p:nvPr>
            <p:ph type="body" sz="quarter" idx="34"/>
          </p:nvPr>
        </p:nvSpPr>
        <p:spPr/>
        <p:txBody>
          <a:bodyPr/>
          <a:lstStyle/>
          <a:p>
            <a:r>
              <a:rPr lang="en-US" sz="1200" dirty="0"/>
              <a:t>EisnerAmper LLP</a:t>
            </a:r>
          </a:p>
          <a:p>
            <a:endParaRPr lang="en-US" dirty="0"/>
          </a:p>
        </p:txBody>
      </p:sp>
      <p:sp>
        <p:nvSpPr>
          <p:cNvPr id="13" name="Text Placeholder 12"/>
          <p:cNvSpPr>
            <a:spLocks noGrp="1"/>
          </p:cNvSpPr>
          <p:nvPr>
            <p:ph type="body" sz="quarter" idx="35"/>
          </p:nvPr>
        </p:nvSpPr>
        <p:spPr/>
        <p:txBody>
          <a:bodyPr/>
          <a:lstStyle/>
          <a:p>
            <a:r>
              <a:rPr lang="en-US" sz="1200" dirty="0" smtClean="0"/>
              <a:t>Jon.Zefi@eisneramper.com</a:t>
            </a:r>
            <a:endParaRPr lang="en-US" sz="1200" dirty="0"/>
          </a:p>
        </p:txBody>
      </p:sp>
      <p:pic>
        <p:nvPicPr>
          <p:cNvPr id="20" name="Picture Placeholder 19"/>
          <p:cNvPicPr>
            <a:picLocks noGrp="1" noChangeAspect="1"/>
          </p:cNvPicPr>
          <p:nvPr>
            <p:ph type="pic" sz="quarter" idx="45"/>
          </p:nvPr>
        </p:nvPicPr>
        <p:blipFill>
          <a:blip r:embed="rId2"/>
          <a:srcRect l="14547" r="14547"/>
          <a:stretch>
            <a:fillRect/>
          </a:stretch>
        </p:blipFill>
        <p:spPr>
          <a:prstGeom prst="rect">
            <a:avLst/>
          </a:prstGeom>
        </p:spPr>
      </p:pic>
      <p:pic>
        <p:nvPicPr>
          <p:cNvPr id="21" name="Picture Placeholder 20"/>
          <p:cNvPicPr>
            <a:picLocks noGrp="1" noChangeAspect="1"/>
          </p:cNvPicPr>
          <p:nvPr>
            <p:ph type="pic" sz="quarter" idx="46"/>
          </p:nvPr>
        </p:nvPicPr>
        <p:blipFill>
          <a:blip r:embed="rId3"/>
          <a:srcRect l="17726" r="17726"/>
          <a:stretch>
            <a:fillRect/>
          </a:stretch>
        </p:blipFill>
        <p:spPr>
          <a:prstGeom prst="rect">
            <a:avLst/>
          </a:prstGeom>
        </p:spPr>
      </p:pic>
      <p:sp>
        <p:nvSpPr>
          <p:cNvPr id="17" name="Title 16"/>
          <p:cNvSpPr>
            <a:spLocks noGrp="1"/>
          </p:cNvSpPr>
          <p:nvPr>
            <p:ph type="title"/>
          </p:nvPr>
        </p:nvSpPr>
        <p:spPr/>
        <p:txBody>
          <a:bodyPr/>
          <a:lstStyle/>
          <a:p>
            <a:r>
              <a:rPr lang="en-US" dirty="0" smtClean="0"/>
              <a:t>Speakers</a:t>
            </a:r>
            <a:endParaRPr lang="en-US" dirty="0"/>
          </a:p>
        </p:txBody>
      </p:sp>
      <p:pic>
        <p:nvPicPr>
          <p:cNvPr id="18" name="Picture Placeholder 19"/>
          <p:cNvPicPr>
            <a:picLocks noGrp="1" noChangeAspect="1"/>
          </p:cNvPicPr>
          <p:nvPr>
            <p:ph type="pic" sz="quarter" idx="42"/>
          </p:nvPr>
        </p:nvPicPr>
        <p:blipFill>
          <a:blip r:embed="rId4" cstate="print">
            <a:extLst>
              <a:ext uri="{28A0092B-C50C-407E-A947-70E740481C1C}">
                <a14:useLocalDpi xmlns:a14="http://schemas.microsoft.com/office/drawing/2010/main" val="0"/>
              </a:ext>
            </a:extLst>
          </a:blip>
          <a:srcRect t="2557" b="2557"/>
          <a:stretch>
            <a:fillRect/>
          </a:stretch>
        </p:blipFill>
        <p:spPr/>
      </p:pic>
    </p:spTree>
    <p:extLst>
      <p:ext uri="{BB962C8B-B14F-4D97-AF65-F5344CB8AC3E}">
        <p14:creationId xmlns:p14="http://schemas.microsoft.com/office/powerpoint/2010/main" val="194857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03275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a:xfrm>
            <a:off x="55973" y="4080140"/>
            <a:ext cx="4437505" cy="561949"/>
          </a:xfrm>
        </p:spPr>
        <p:txBody>
          <a:bodyPr/>
          <a:lstStyle/>
          <a:p>
            <a:r>
              <a:rPr lang="en-US" sz="1600" dirty="0"/>
              <a:t>Alan Wink</a:t>
            </a:r>
          </a:p>
          <a:p>
            <a:endParaRPr lang="en-US" dirty="0"/>
          </a:p>
        </p:txBody>
      </p:sp>
      <p:sp>
        <p:nvSpPr>
          <p:cNvPr id="3" name="Text Placeholder 2"/>
          <p:cNvSpPr>
            <a:spLocks noGrp="1"/>
          </p:cNvSpPr>
          <p:nvPr>
            <p:ph type="body" sz="quarter" idx="24"/>
          </p:nvPr>
        </p:nvSpPr>
        <p:spPr/>
        <p:txBody>
          <a:bodyPr/>
          <a:lstStyle/>
          <a:p>
            <a:r>
              <a:rPr lang="en-US" sz="1200" dirty="0"/>
              <a:t>Managing Director</a:t>
            </a:r>
          </a:p>
          <a:p>
            <a:endParaRPr lang="en-US" dirty="0"/>
          </a:p>
        </p:txBody>
      </p:sp>
      <p:sp>
        <p:nvSpPr>
          <p:cNvPr id="4" name="Text Placeholder 3"/>
          <p:cNvSpPr>
            <a:spLocks noGrp="1"/>
          </p:cNvSpPr>
          <p:nvPr>
            <p:ph type="body" sz="quarter" idx="25"/>
          </p:nvPr>
        </p:nvSpPr>
        <p:spPr/>
        <p:txBody>
          <a:bodyPr/>
          <a:lstStyle/>
          <a:p>
            <a:r>
              <a:rPr lang="en-US" sz="1200" dirty="0"/>
              <a:t>EisnerAmper LLP</a:t>
            </a:r>
          </a:p>
          <a:p>
            <a:endParaRPr lang="en-US" dirty="0"/>
          </a:p>
        </p:txBody>
      </p:sp>
      <p:sp>
        <p:nvSpPr>
          <p:cNvPr id="5" name="Text Placeholder 4"/>
          <p:cNvSpPr>
            <a:spLocks noGrp="1"/>
          </p:cNvSpPr>
          <p:nvPr>
            <p:ph type="body" sz="quarter" idx="26"/>
          </p:nvPr>
        </p:nvSpPr>
        <p:spPr/>
        <p:txBody>
          <a:bodyPr/>
          <a:lstStyle/>
          <a:p>
            <a:r>
              <a:rPr lang="en-US" sz="1200" dirty="0"/>
              <a:t>Alan.Wink@eisneramper.com</a:t>
            </a:r>
          </a:p>
          <a:p>
            <a:endParaRPr lang="en-US" sz="1200" dirty="0"/>
          </a:p>
        </p:txBody>
      </p:sp>
      <p:sp>
        <p:nvSpPr>
          <p:cNvPr id="6" name="Text Placeholder 5"/>
          <p:cNvSpPr>
            <a:spLocks noGrp="1"/>
          </p:cNvSpPr>
          <p:nvPr>
            <p:ph type="body" sz="quarter" idx="28"/>
          </p:nvPr>
        </p:nvSpPr>
        <p:spPr>
          <a:xfrm>
            <a:off x="3905380" y="4080140"/>
            <a:ext cx="4437505" cy="313932"/>
          </a:xfrm>
        </p:spPr>
        <p:txBody>
          <a:bodyPr/>
          <a:lstStyle/>
          <a:p>
            <a:r>
              <a:rPr lang="en-US" sz="1600" dirty="0" smtClean="0"/>
              <a:t>Craig Rothman</a:t>
            </a:r>
            <a:endParaRPr lang="en-US" sz="1600" dirty="0"/>
          </a:p>
        </p:txBody>
      </p:sp>
      <p:sp>
        <p:nvSpPr>
          <p:cNvPr id="7" name="Text Placeholder 6"/>
          <p:cNvSpPr>
            <a:spLocks noGrp="1"/>
          </p:cNvSpPr>
          <p:nvPr>
            <p:ph type="body" sz="quarter" idx="29"/>
          </p:nvPr>
        </p:nvSpPr>
        <p:spPr/>
        <p:txBody>
          <a:bodyPr/>
          <a:lstStyle/>
          <a:p>
            <a:r>
              <a:rPr lang="en-US" sz="1200" dirty="0" smtClean="0"/>
              <a:t>Audit Partner</a:t>
            </a:r>
            <a:endParaRPr lang="en-US" sz="1200" dirty="0"/>
          </a:p>
        </p:txBody>
      </p:sp>
      <p:sp>
        <p:nvSpPr>
          <p:cNvPr id="8" name="Text Placeholder 7"/>
          <p:cNvSpPr>
            <a:spLocks noGrp="1"/>
          </p:cNvSpPr>
          <p:nvPr>
            <p:ph type="body" sz="quarter" idx="30"/>
          </p:nvPr>
        </p:nvSpPr>
        <p:spPr/>
        <p:txBody>
          <a:bodyPr/>
          <a:lstStyle/>
          <a:p>
            <a:r>
              <a:rPr lang="en-US" sz="1200" dirty="0" smtClean="0"/>
              <a:t>EisnerAmper LLP</a:t>
            </a:r>
            <a:endParaRPr lang="en-US" sz="1200" dirty="0"/>
          </a:p>
        </p:txBody>
      </p:sp>
      <p:sp>
        <p:nvSpPr>
          <p:cNvPr id="9" name="Text Placeholder 8"/>
          <p:cNvSpPr>
            <a:spLocks noGrp="1"/>
          </p:cNvSpPr>
          <p:nvPr>
            <p:ph type="body" sz="quarter" idx="31"/>
          </p:nvPr>
        </p:nvSpPr>
        <p:spPr/>
        <p:txBody>
          <a:bodyPr/>
          <a:lstStyle/>
          <a:p>
            <a:r>
              <a:rPr lang="en-US" sz="1200" dirty="0" smtClean="0"/>
              <a:t>Craig.Rothman@eisneramper.com</a:t>
            </a:r>
            <a:endParaRPr lang="en-US" sz="1200" dirty="0"/>
          </a:p>
        </p:txBody>
      </p:sp>
      <p:sp>
        <p:nvSpPr>
          <p:cNvPr id="10" name="Text Placeholder 9"/>
          <p:cNvSpPr>
            <a:spLocks noGrp="1"/>
          </p:cNvSpPr>
          <p:nvPr>
            <p:ph type="body" sz="quarter" idx="32"/>
          </p:nvPr>
        </p:nvSpPr>
        <p:spPr>
          <a:xfrm>
            <a:off x="7731709" y="4080140"/>
            <a:ext cx="4437505" cy="313932"/>
          </a:xfrm>
        </p:spPr>
        <p:txBody>
          <a:bodyPr/>
          <a:lstStyle/>
          <a:p>
            <a:r>
              <a:rPr lang="en-US" sz="1600" dirty="0" smtClean="0"/>
              <a:t>Jon Zefi</a:t>
            </a:r>
            <a:endParaRPr lang="en-US" sz="1600" dirty="0"/>
          </a:p>
        </p:txBody>
      </p:sp>
      <p:sp>
        <p:nvSpPr>
          <p:cNvPr id="11" name="Text Placeholder 10"/>
          <p:cNvSpPr>
            <a:spLocks noGrp="1"/>
          </p:cNvSpPr>
          <p:nvPr>
            <p:ph type="body" sz="quarter" idx="33"/>
          </p:nvPr>
        </p:nvSpPr>
        <p:spPr/>
        <p:txBody>
          <a:bodyPr/>
          <a:lstStyle/>
          <a:p>
            <a:r>
              <a:rPr lang="en-US" sz="1200" dirty="0" smtClean="0"/>
              <a:t>Principal</a:t>
            </a:r>
            <a:endParaRPr lang="en-US" sz="1200" dirty="0"/>
          </a:p>
        </p:txBody>
      </p:sp>
      <p:sp>
        <p:nvSpPr>
          <p:cNvPr id="12" name="Text Placeholder 11"/>
          <p:cNvSpPr>
            <a:spLocks noGrp="1"/>
          </p:cNvSpPr>
          <p:nvPr>
            <p:ph type="body" sz="quarter" idx="34"/>
          </p:nvPr>
        </p:nvSpPr>
        <p:spPr/>
        <p:txBody>
          <a:bodyPr/>
          <a:lstStyle/>
          <a:p>
            <a:r>
              <a:rPr lang="en-US" sz="1200" dirty="0"/>
              <a:t>EisnerAmper LLP</a:t>
            </a:r>
          </a:p>
          <a:p>
            <a:endParaRPr lang="en-US" dirty="0"/>
          </a:p>
        </p:txBody>
      </p:sp>
      <p:sp>
        <p:nvSpPr>
          <p:cNvPr id="13" name="Text Placeholder 12"/>
          <p:cNvSpPr>
            <a:spLocks noGrp="1"/>
          </p:cNvSpPr>
          <p:nvPr>
            <p:ph type="body" sz="quarter" idx="35"/>
          </p:nvPr>
        </p:nvSpPr>
        <p:spPr/>
        <p:txBody>
          <a:bodyPr/>
          <a:lstStyle/>
          <a:p>
            <a:r>
              <a:rPr lang="en-US" sz="1200" dirty="0" smtClean="0"/>
              <a:t>Jon.Zefi@eisneramper.com</a:t>
            </a:r>
            <a:endParaRPr lang="en-US" sz="1200" dirty="0"/>
          </a:p>
        </p:txBody>
      </p:sp>
      <p:pic>
        <p:nvPicPr>
          <p:cNvPr id="20" name="Picture Placeholder 19"/>
          <p:cNvPicPr>
            <a:picLocks noGrp="1" noChangeAspect="1"/>
          </p:cNvPicPr>
          <p:nvPr>
            <p:ph type="pic" sz="quarter" idx="45"/>
          </p:nvPr>
        </p:nvPicPr>
        <p:blipFill>
          <a:blip r:embed="rId2"/>
          <a:srcRect l="14547" r="14547"/>
          <a:stretch>
            <a:fillRect/>
          </a:stretch>
        </p:blipFill>
        <p:spPr>
          <a:prstGeom prst="rect">
            <a:avLst/>
          </a:prstGeom>
        </p:spPr>
      </p:pic>
      <p:pic>
        <p:nvPicPr>
          <p:cNvPr id="21" name="Picture Placeholder 20"/>
          <p:cNvPicPr>
            <a:picLocks noGrp="1" noChangeAspect="1"/>
          </p:cNvPicPr>
          <p:nvPr>
            <p:ph type="pic" sz="quarter" idx="46"/>
          </p:nvPr>
        </p:nvPicPr>
        <p:blipFill>
          <a:blip r:embed="rId3"/>
          <a:srcRect l="17726" r="17726"/>
          <a:stretch>
            <a:fillRect/>
          </a:stretch>
        </p:blipFill>
        <p:spPr>
          <a:prstGeom prst="rect">
            <a:avLst/>
          </a:prstGeom>
        </p:spPr>
      </p:pic>
      <p:sp>
        <p:nvSpPr>
          <p:cNvPr id="17" name="Title 16"/>
          <p:cNvSpPr>
            <a:spLocks noGrp="1"/>
          </p:cNvSpPr>
          <p:nvPr>
            <p:ph type="title"/>
          </p:nvPr>
        </p:nvSpPr>
        <p:spPr/>
        <p:txBody>
          <a:bodyPr/>
          <a:lstStyle/>
          <a:p>
            <a:r>
              <a:rPr lang="en-US" dirty="0" smtClean="0"/>
              <a:t>Thank You</a:t>
            </a:r>
            <a:endParaRPr lang="en-US" dirty="0"/>
          </a:p>
        </p:txBody>
      </p:sp>
      <p:pic>
        <p:nvPicPr>
          <p:cNvPr id="18" name="Picture Placeholder 19"/>
          <p:cNvPicPr>
            <a:picLocks noGrp="1" noChangeAspect="1"/>
          </p:cNvPicPr>
          <p:nvPr>
            <p:ph type="pic" sz="quarter" idx="42"/>
          </p:nvPr>
        </p:nvPicPr>
        <p:blipFill>
          <a:blip r:embed="rId4" cstate="print">
            <a:extLst>
              <a:ext uri="{28A0092B-C50C-407E-A947-70E740481C1C}">
                <a14:useLocalDpi xmlns:a14="http://schemas.microsoft.com/office/drawing/2010/main" val="0"/>
              </a:ext>
            </a:extLst>
          </a:blip>
          <a:srcRect t="2557" b="2557"/>
          <a:stretch>
            <a:fillRect/>
          </a:stretch>
        </p:blipFill>
        <p:spPr/>
      </p:pic>
    </p:spTree>
    <p:extLst>
      <p:ext uri="{BB962C8B-B14F-4D97-AF65-F5344CB8AC3E}">
        <p14:creationId xmlns:p14="http://schemas.microsoft.com/office/powerpoint/2010/main" val="293276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sz="half" idx="1"/>
          </p:nvPr>
        </p:nvSpPr>
        <p:spPr>
          <a:xfrm>
            <a:off x="419100" y="1254125"/>
            <a:ext cx="11366500" cy="4770438"/>
          </a:xfrm>
        </p:spPr>
        <p:txBody>
          <a:bodyPr/>
          <a:lstStyle/>
          <a:p>
            <a:r>
              <a:rPr altLang="en-US" dirty="0"/>
              <a:t>We’re here to help. Many questions have come in about government assistance programs, SBA loans, liquidity, remote technology, business continuity, etc.</a:t>
            </a:r>
          </a:p>
        </p:txBody>
      </p:sp>
      <p:sp>
        <p:nvSpPr>
          <p:cNvPr id="23555" name="Title 2"/>
          <p:cNvSpPr>
            <a:spLocks noGrp="1"/>
          </p:cNvSpPr>
          <p:nvPr>
            <p:ph type="title"/>
          </p:nvPr>
        </p:nvSpPr>
        <p:spPr>
          <a:xfrm>
            <a:off x="527050" y="365125"/>
            <a:ext cx="11271250" cy="376238"/>
          </a:xfrm>
        </p:spPr>
        <p:txBody>
          <a:bodyPr/>
          <a:lstStyle/>
          <a:p>
            <a:r>
              <a:rPr lang="en-US" altLang="en-US" dirty="0" smtClean="0"/>
              <a:t>EisnerAmper’s COVID-19 Resources</a:t>
            </a:r>
          </a:p>
        </p:txBody>
      </p:sp>
      <p:sp>
        <p:nvSpPr>
          <p:cNvPr id="23556" name="TextBox 14"/>
          <p:cNvSpPr txBox="1">
            <a:spLocks noChangeArrowheads="1"/>
          </p:cNvSpPr>
          <p:nvPr/>
        </p:nvSpPr>
        <p:spPr bwMode="auto">
          <a:xfrm>
            <a:off x="1906588" y="2900363"/>
            <a:ext cx="2087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Semilight" panose="020B0402040204020203" pitchFamily="34" charset="0"/>
              </a:defRPr>
            </a:lvl1pPr>
            <a:lvl2pPr marL="742950" indent="-285750">
              <a:defRPr>
                <a:solidFill>
                  <a:schemeClr val="tx1"/>
                </a:solidFill>
                <a:latin typeface="Segoe UI Semilight" panose="020B0402040204020203" pitchFamily="34" charset="0"/>
              </a:defRPr>
            </a:lvl2pPr>
            <a:lvl3pPr marL="1143000" indent="-228600">
              <a:defRPr>
                <a:solidFill>
                  <a:schemeClr val="tx1"/>
                </a:solidFill>
                <a:latin typeface="Segoe UI Semilight" panose="020B0402040204020203" pitchFamily="34" charset="0"/>
              </a:defRPr>
            </a:lvl3pPr>
            <a:lvl4pPr marL="1600200" indent="-228600">
              <a:defRPr>
                <a:solidFill>
                  <a:schemeClr val="tx1"/>
                </a:solidFill>
                <a:latin typeface="Segoe UI Semilight" panose="020B0402040204020203" pitchFamily="34" charset="0"/>
              </a:defRPr>
            </a:lvl4pPr>
            <a:lvl5pPr marL="2057400" indent="-228600">
              <a:defRPr>
                <a:solidFill>
                  <a:schemeClr val="tx1"/>
                </a:solidFill>
                <a:latin typeface="Segoe UI Semilight" panose="020B0402040204020203" pitchFamily="34" charset="0"/>
              </a:defRPr>
            </a:lvl5pPr>
            <a:lvl6pPr marL="2514600" indent="-228600" defTabSz="457200" eaLnBrk="0" fontAlgn="base" hangingPunct="0">
              <a:spcBef>
                <a:spcPct val="0"/>
              </a:spcBef>
              <a:spcAft>
                <a:spcPct val="0"/>
              </a:spcAft>
              <a:defRPr>
                <a:solidFill>
                  <a:schemeClr val="tx1"/>
                </a:solidFill>
                <a:latin typeface="Segoe UI Semilight" panose="020B0402040204020203" pitchFamily="34" charset="0"/>
              </a:defRPr>
            </a:lvl6pPr>
            <a:lvl7pPr marL="2971800" indent="-228600" defTabSz="457200" eaLnBrk="0" fontAlgn="base" hangingPunct="0">
              <a:spcBef>
                <a:spcPct val="0"/>
              </a:spcBef>
              <a:spcAft>
                <a:spcPct val="0"/>
              </a:spcAft>
              <a:defRPr>
                <a:solidFill>
                  <a:schemeClr val="tx1"/>
                </a:solidFill>
                <a:latin typeface="Segoe UI Semilight" panose="020B0402040204020203" pitchFamily="34" charset="0"/>
              </a:defRPr>
            </a:lvl7pPr>
            <a:lvl8pPr marL="3429000" indent="-228600" defTabSz="457200" eaLnBrk="0" fontAlgn="base" hangingPunct="0">
              <a:spcBef>
                <a:spcPct val="0"/>
              </a:spcBef>
              <a:spcAft>
                <a:spcPct val="0"/>
              </a:spcAft>
              <a:defRPr>
                <a:solidFill>
                  <a:schemeClr val="tx1"/>
                </a:solidFill>
                <a:latin typeface="Segoe UI Semilight" panose="020B0402040204020203" pitchFamily="34" charset="0"/>
              </a:defRPr>
            </a:lvl8pPr>
            <a:lvl9pPr marL="3886200" indent="-228600" defTabSz="457200" eaLnBrk="0" fontAlgn="base" hangingPunct="0">
              <a:spcBef>
                <a:spcPct val="0"/>
              </a:spcBef>
              <a:spcAft>
                <a:spcPct val="0"/>
              </a:spcAft>
              <a:defRPr>
                <a:solidFill>
                  <a:schemeClr val="tx1"/>
                </a:solidFill>
                <a:latin typeface="Segoe UI Semilight" panose="020B0402040204020203" pitchFamily="34" charset="0"/>
              </a:defRPr>
            </a:lvl9pPr>
          </a:lstStyle>
          <a:p>
            <a:pPr algn="ctr"/>
            <a:r>
              <a:rPr lang="en-US" altLang="en-US" sz="2800" b="1"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rPr>
              <a:t>COVID-19</a:t>
            </a:r>
          </a:p>
        </p:txBody>
      </p:sp>
      <p:sp>
        <p:nvSpPr>
          <p:cNvPr id="23557" name="TextBox 15"/>
          <p:cNvSpPr txBox="1">
            <a:spLocks noChangeArrowheads="1"/>
          </p:cNvSpPr>
          <p:nvPr/>
        </p:nvSpPr>
        <p:spPr bwMode="auto">
          <a:xfrm>
            <a:off x="1906588" y="4041775"/>
            <a:ext cx="20875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Semilight" panose="020B0402040204020203" pitchFamily="34" charset="0"/>
              </a:defRPr>
            </a:lvl1pPr>
            <a:lvl2pPr marL="742950" indent="-285750">
              <a:defRPr>
                <a:solidFill>
                  <a:schemeClr val="tx1"/>
                </a:solidFill>
                <a:latin typeface="Segoe UI Semilight" panose="020B0402040204020203" pitchFamily="34" charset="0"/>
              </a:defRPr>
            </a:lvl2pPr>
            <a:lvl3pPr marL="1143000" indent="-228600">
              <a:defRPr>
                <a:solidFill>
                  <a:schemeClr val="tx1"/>
                </a:solidFill>
                <a:latin typeface="Segoe UI Semilight" panose="020B0402040204020203" pitchFamily="34" charset="0"/>
              </a:defRPr>
            </a:lvl3pPr>
            <a:lvl4pPr marL="1600200" indent="-228600">
              <a:defRPr>
                <a:solidFill>
                  <a:schemeClr val="tx1"/>
                </a:solidFill>
                <a:latin typeface="Segoe UI Semilight" panose="020B0402040204020203" pitchFamily="34" charset="0"/>
              </a:defRPr>
            </a:lvl4pPr>
            <a:lvl5pPr marL="2057400" indent="-228600">
              <a:defRPr>
                <a:solidFill>
                  <a:schemeClr val="tx1"/>
                </a:solidFill>
                <a:latin typeface="Segoe UI Semilight" panose="020B0402040204020203" pitchFamily="34" charset="0"/>
              </a:defRPr>
            </a:lvl5pPr>
            <a:lvl6pPr marL="2514600" indent="-228600" defTabSz="457200" eaLnBrk="0" fontAlgn="base" hangingPunct="0">
              <a:spcBef>
                <a:spcPct val="0"/>
              </a:spcBef>
              <a:spcAft>
                <a:spcPct val="0"/>
              </a:spcAft>
              <a:defRPr>
                <a:solidFill>
                  <a:schemeClr val="tx1"/>
                </a:solidFill>
                <a:latin typeface="Segoe UI Semilight" panose="020B0402040204020203" pitchFamily="34" charset="0"/>
              </a:defRPr>
            </a:lvl6pPr>
            <a:lvl7pPr marL="2971800" indent="-228600" defTabSz="457200" eaLnBrk="0" fontAlgn="base" hangingPunct="0">
              <a:spcBef>
                <a:spcPct val="0"/>
              </a:spcBef>
              <a:spcAft>
                <a:spcPct val="0"/>
              </a:spcAft>
              <a:defRPr>
                <a:solidFill>
                  <a:schemeClr val="tx1"/>
                </a:solidFill>
                <a:latin typeface="Segoe UI Semilight" panose="020B0402040204020203" pitchFamily="34" charset="0"/>
              </a:defRPr>
            </a:lvl7pPr>
            <a:lvl8pPr marL="3429000" indent="-228600" defTabSz="457200" eaLnBrk="0" fontAlgn="base" hangingPunct="0">
              <a:spcBef>
                <a:spcPct val="0"/>
              </a:spcBef>
              <a:spcAft>
                <a:spcPct val="0"/>
              </a:spcAft>
              <a:defRPr>
                <a:solidFill>
                  <a:schemeClr val="tx1"/>
                </a:solidFill>
                <a:latin typeface="Segoe UI Semilight" panose="020B0402040204020203" pitchFamily="34" charset="0"/>
              </a:defRPr>
            </a:lvl8pPr>
            <a:lvl9pPr marL="3886200" indent="-228600" defTabSz="457200" eaLnBrk="0" fontAlgn="base" hangingPunct="0">
              <a:spcBef>
                <a:spcPct val="0"/>
              </a:spcBef>
              <a:spcAft>
                <a:spcPct val="0"/>
              </a:spcAft>
              <a:defRPr>
                <a:solidFill>
                  <a:schemeClr val="tx1"/>
                </a:solidFill>
                <a:latin typeface="Segoe UI Semilight" panose="020B0402040204020203" pitchFamily="34" charset="0"/>
              </a:defRPr>
            </a:lvl9pPr>
          </a:lstStyle>
          <a:p>
            <a:endParaRPr lang="en-US" altLang="en-US" dirty="0"/>
          </a:p>
        </p:txBody>
      </p:sp>
      <p:grpSp>
        <p:nvGrpSpPr>
          <p:cNvPr id="23558" name="Group 22"/>
          <p:cNvGrpSpPr>
            <a:grpSpLocks/>
          </p:cNvGrpSpPr>
          <p:nvPr/>
        </p:nvGrpSpPr>
        <p:grpSpPr bwMode="auto">
          <a:xfrm>
            <a:off x="1719263" y="2347913"/>
            <a:ext cx="2462212" cy="3325812"/>
            <a:chOff x="1719715" y="2347924"/>
            <a:chExt cx="2461846" cy="3325289"/>
          </a:xfrm>
        </p:grpSpPr>
        <p:sp>
          <p:nvSpPr>
            <p:cNvPr id="5" name="Rounded Rectangle 4"/>
            <p:cNvSpPr/>
            <p:nvPr/>
          </p:nvSpPr>
          <p:spPr>
            <a:xfrm>
              <a:off x="1719715" y="2347924"/>
              <a:ext cx="2461846" cy="3325289"/>
            </a:xfrm>
            <a:prstGeom prst="roundRect">
              <a:avLst>
                <a:gd name="adj" fmla="val 7738"/>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57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6369" y="2531775"/>
              <a:ext cx="2088537" cy="130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hlinkClick r:id="rId3"/>
            </p:cNvPr>
            <p:cNvSpPr txBox="1"/>
            <p:nvPr/>
          </p:nvSpPr>
          <p:spPr>
            <a:xfrm>
              <a:off x="1824474" y="3884382"/>
              <a:ext cx="2193599" cy="1692009"/>
            </a:xfrm>
            <a:prstGeom prst="rect">
              <a:avLst/>
            </a:prstGeom>
            <a:noFill/>
          </p:spPr>
          <p:txBody>
            <a:bodyPr>
              <a:spAutoFit/>
            </a:bodyPr>
            <a:lstStyle/>
            <a:p>
              <a:pPr algn="ctr">
                <a:defRPr/>
              </a:pPr>
              <a:r>
                <a:rPr lang="en-US" sz="2000" dirty="0"/>
                <a:t>Visit our Coronavirus Knowledge Center</a:t>
              </a:r>
            </a:p>
            <a:p>
              <a:pPr>
                <a:defRPr/>
              </a:pPr>
              <a:endParaRPr lang="en-US" sz="300" dirty="0"/>
            </a:p>
            <a:p>
              <a:pPr algn="ctr">
                <a:defRPr/>
              </a:pPr>
              <a:r>
                <a:rPr lang="en-US" sz="2000" cap="small" dirty="0">
                  <a:solidFill>
                    <a:schemeClr val="accent3">
                      <a:lumMod val="60000"/>
                      <a:lumOff val="40000"/>
                    </a:schemeClr>
                  </a:solidFill>
                </a:rPr>
                <a:t>EisnerAmper.com/coronavirus</a:t>
              </a:r>
            </a:p>
          </p:txBody>
        </p:sp>
      </p:grpSp>
      <p:grpSp>
        <p:nvGrpSpPr>
          <p:cNvPr id="23559" name="Group 18"/>
          <p:cNvGrpSpPr>
            <a:grpSpLocks/>
          </p:cNvGrpSpPr>
          <p:nvPr/>
        </p:nvGrpSpPr>
        <p:grpSpPr bwMode="auto">
          <a:xfrm>
            <a:off x="4872038" y="2347913"/>
            <a:ext cx="2460625" cy="3325812"/>
            <a:chOff x="4871427" y="2347924"/>
            <a:chExt cx="2461847" cy="3325289"/>
          </a:xfrm>
        </p:grpSpPr>
        <p:sp>
          <p:nvSpPr>
            <p:cNvPr id="7" name="Rounded Rectangle 6"/>
            <p:cNvSpPr/>
            <p:nvPr/>
          </p:nvSpPr>
          <p:spPr>
            <a:xfrm>
              <a:off x="4871427" y="2347924"/>
              <a:ext cx="2461847" cy="3325289"/>
            </a:xfrm>
            <a:prstGeom prst="roundRect">
              <a:avLst>
                <a:gd name="adj" fmla="val 7738"/>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568" name="Picture 13"/>
            <p:cNvPicPr>
              <a:picLocks noChangeAspect="1"/>
            </p:cNvPicPr>
            <p:nvPr/>
          </p:nvPicPr>
          <p:blipFill>
            <a:blip r:embed="rId4">
              <a:extLst>
                <a:ext uri="{28A0092B-C50C-407E-A947-70E740481C1C}">
                  <a14:useLocalDpi xmlns:a14="http://schemas.microsoft.com/office/drawing/2010/main" val="0"/>
                </a:ext>
              </a:extLst>
            </a:blip>
            <a:srcRect t="5862" b="-2"/>
            <a:stretch>
              <a:fillRect/>
            </a:stretch>
          </p:blipFill>
          <p:spPr bwMode="auto">
            <a:xfrm>
              <a:off x="5059934" y="2531775"/>
              <a:ext cx="2084832" cy="130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hlinkClick r:id="rId5"/>
            </p:cNvPr>
            <p:cNvSpPr txBox="1"/>
            <p:nvPr/>
          </p:nvSpPr>
          <p:spPr>
            <a:xfrm>
              <a:off x="4871427" y="3898667"/>
              <a:ext cx="2461847" cy="1677724"/>
            </a:xfrm>
            <a:prstGeom prst="rect">
              <a:avLst/>
            </a:prstGeom>
            <a:noFill/>
          </p:spPr>
          <p:txBody>
            <a:bodyPr>
              <a:spAutoFit/>
            </a:bodyPr>
            <a:lstStyle/>
            <a:p>
              <a:pPr algn="ctr">
                <a:defRPr/>
              </a:pPr>
              <a:r>
                <a:rPr lang="en-US" sz="2000" dirty="0"/>
                <a:t>Direct questions to our Coronavirus Response Team</a:t>
              </a:r>
            </a:p>
            <a:p>
              <a:pPr>
                <a:defRPr/>
              </a:pPr>
              <a:endParaRPr lang="en-US" sz="300" dirty="0"/>
            </a:p>
            <a:p>
              <a:pPr algn="ctr">
                <a:defRPr/>
              </a:pPr>
              <a:r>
                <a:rPr lang="en-US" sz="2000" cap="small" dirty="0">
                  <a:solidFill>
                    <a:schemeClr val="accent3">
                      <a:lumMod val="60000"/>
                      <a:lumOff val="40000"/>
                    </a:schemeClr>
                  </a:solidFill>
                </a:rPr>
                <a:t>ResponseTeam</a:t>
              </a:r>
            </a:p>
            <a:p>
              <a:pPr algn="ctr">
                <a:defRPr/>
              </a:pPr>
              <a:r>
                <a:rPr lang="en-US" sz="2000" cap="small" dirty="0">
                  <a:solidFill>
                    <a:schemeClr val="accent3">
                      <a:lumMod val="60000"/>
                      <a:lumOff val="40000"/>
                    </a:schemeClr>
                  </a:solidFill>
                </a:rPr>
                <a:t>@EisnerAmper.com</a:t>
              </a:r>
            </a:p>
          </p:txBody>
        </p:sp>
      </p:grpSp>
      <p:grpSp>
        <p:nvGrpSpPr>
          <p:cNvPr id="23560" name="Group 21"/>
          <p:cNvGrpSpPr>
            <a:grpSpLocks/>
          </p:cNvGrpSpPr>
          <p:nvPr/>
        </p:nvGrpSpPr>
        <p:grpSpPr bwMode="auto">
          <a:xfrm>
            <a:off x="8023225" y="2347913"/>
            <a:ext cx="2462213" cy="3325812"/>
            <a:chOff x="8023138" y="2347924"/>
            <a:chExt cx="2461847" cy="3325289"/>
          </a:xfrm>
        </p:grpSpPr>
        <p:sp>
          <p:nvSpPr>
            <p:cNvPr id="8" name="Rounded Rectangle 7"/>
            <p:cNvSpPr/>
            <p:nvPr/>
          </p:nvSpPr>
          <p:spPr>
            <a:xfrm>
              <a:off x="8023138" y="2347924"/>
              <a:ext cx="2461847" cy="3325289"/>
            </a:xfrm>
            <a:prstGeom prst="roundRect">
              <a:avLst>
                <a:gd name="adj" fmla="val 7738"/>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8212023" y="2532045"/>
              <a:ext cx="2084077" cy="130789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356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57649" y="2989514"/>
              <a:ext cx="1592826"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Box 19"/>
            <p:cNvSpPr txBox="1">
              <a:spLocks noChangeArrowheads="1"/>
            </p:cNvSpPr>
            <p:nvPr/>
          </p:nvSpPr>
          <p:spPr bwMode="auto">
            <a:xfrm>
              <a:off x="8023138" y="3905364"/>
              <a:ext cx="246184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Semilight" panose="020B0402040204020203" pitchFamily="34" charset="0"/>
                </a:defRPr>
              </a:lvl1pPr>
              <a:lvl2pPr marL="742950" indent="-285750">
                <a:defRPr>
                  <a:solidFill>
                    <a:schemeClr val="tx1"/>
                  </a:solidFill>
                  <a:latin typeface="Segoe UI Semilight" panose="020B0402040204020203" pitchFamily="34" charset="0"/>
                </a:defRPr>
              </a:lvl2pPr>
              <a:lvl3pPr marL="1143000" indent="-228600">
                <a:defRPr>
                  <a:solidFill>
                    <a:schemeClr val="tx1"/>
                  </a:solidFill>
                  <a:latin typeface="Segoe UI Semilight" panose="020B0402040204020203" pitchFamily="34" charset="0"/>
                </a:defRPr>
              </a:lvl3pPr>
              <a:lvl4pPr marL="1600200" indent="-228600">
                <a:defRPr>
                  <a:solidFill>
                    <a:schemeClr val="tx1"/>
                  </a:solidFill>
                  <a:latin typeface="Segoe UI Semilight" panose="020B0402040204020203" pitchFamily="34" charset="0"/>
                </a:defRPr>
              </a:lvl4pPr>
              <a:lvl5pPr marL="2057400" indent="-228600">
                <a:defRPr>
                  <a:solidFill>
                    <a:schemeClr val="tx1"/>
                  </a:solidFill>
                  <a:latin typeface="Segoe UI Semilight" panose="020B0402040204020203" pitchFamily="34" charset="0"/>
                </a:defRPr>
              </a:lvl5pPr>
              <a:lvl6pPr marL="2514600" indent="-228600" defTabSz="457200" eaLnBrk="0" fontAlgn="base" hangingPunct="0">
                <a:spcBef>
                  <a:spcPct val="0"/>
                </a:spcBef>
                <a:spcAft>
                  <a:spcPct val="0"/>
                </a:spcAft>
                <a:defRPr>
                  <a:solidFill>
                    <a:schemeClr val="tx1"/>
                  </a:solidFill>
                  <a:latin typeface="Segoe UI Semilight" panose="020B0402040204020203" pitchFamily="34" charset="0"/>
                </a:defRPr>
              </a:lvl6pPr>
              <a:lvl7pPr marL="2971800" indent="-228600" defTabSz="457200" eaLnBrk="0" fontAlgn="base" hangingPunct="0">
                <a:spcBef>
                  <a:spcPct val="0"/>
                </a:spcBef>
                <a:spcAft>
                  <a:spcPct val="0"/>
                </a:spcAft>
                <a:defRPr>
                  <a:solidFill>
                    <a:schemeClr val="tx1"/>
                  </a:solidFill>
                  <a:latin typeface="Segoe UI Semilight" panose="020B0402040204020203" pitchFamily="34" charset="0"/>
                </a:defRPr>
              </a:lvl7pPr>
              <a:lvl8pPr marL="3429000" indent="-228600" defTabSz="457200" eaLnBrk="0" fontAlgn="base" hangingPunct="0">
                <a:spcBef>
                  <a:spcPct val="0"/>
                </a:spcBef>
                <a:spcAft>
                  <a:spcPct val="0"/>
                </a:spcAft>
                <a:defRPr>
                  <a:solidFill>
                    <a:schemeClr val="tx1"/>
                  </a:solidFill>
                  <a:latin typeface="Segoe UI Semilight" panose="020B0402040204020203" pitchFamily="34" charset="0"/>
                </a:defRPr>
              </a:lvl8pPr>
              <a:lvl9pPr marL="3886200" indent="-228600" defTabSz="457200" eaLnBrk="0" fontAlgn="base" hangingPunct="0">
                <a:spcBef>
                  <a:spcPct val="0"/>
                </a:spcBef>
                <a:spcAft>
                  <a:spcPct val="0"/>
                </a:spcAft>
                <a:defRPr>
                  <a:solidFill>
                    <a:schemeClr val="tx1"/>
                  </a:solidFill>
                  <a:latin typeface="Segoe UI Semilight" panose="020B0402040204020203" pitchFamily="34" charset="0"/>
                </a:defRPr>
              </a:lvl9pPr>
            </a:lstStyle>
            <a:p>
              <a:pPr algn="ctr"/>
              <a:r>
                <a:rPr lang="en-US" altLang="en-US" sz="2000" dirty="0"/>
                <a:t>Clients:</a:t>
              </a:r>
            </a:p>
            <a:p>
              <a:pPr algn="ctr"/>
              <a:r>
                <a:rPr lang="en-US" altLang="en-US" sz="2000" dirty="0"/>
                <a:t>kindly send your work &amp; documents</a:t>
              </a:r>
            </a:p>
            <a:p>
              <a:pPr algn="ctr"/>
              <a:r>
                <a:rPr lang="en-US" altLang="en-US" sz="2000" dirty="0"/>
                <a:t>digitally through the</a:t>
              </a:r>
              <a:br>
                <a:rPr lang="en-US" altLang="en-US" sz="2000" dirty="0"/>
              </a:br>
              <a:r>
                <a:rPr lang="en-US" altLang="en-US" sz="2000" dirty="0"/>
                <a:t>Client Portal</a:t>
              </a:r>
            </a:p>
          </p:txBody>
        </p:sp>
      </p:grpSp>
      <p:pic>
        <p:nvPicPr>
          <p:cNvPr id="23561"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9363" y="2530475"/>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6588" y="2532063"/>
            <a:ext cx="630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566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49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marL="0" indent="0">
              <a:buNone/>
            </a:pPr>
            <a:r>
              <a:rPr lang="en-US" dirty="0" smtClean="0"/>
              <a:t>Audit, accounting, tax, and business advisory professionals serving public and private companies across a broad range of industries.</a:t>
            </a:r>
          </a:p>
          <a:p>
            <a:endParaRPr lang="en-US" dirty="0"/>
          </a:p>
        </p:txBody>
      </p:sp>
      <p:sp>
        <p:nvSpPr>
          <p:cNvPr id="3" name="Title 2"/>
          <p:cNvSpPr>
            <a:spLocks noGrp="1"/>
          </p:cNvSpPr>
          <p:nvPr>
            <p:ph type="title"/>
          </p:nvPr>
        </p:nvSpPr>
        <p:spPr/>
        <p:txBody>
          <a:bodyPr/>
          <a:lstStyle/>
          <a:p>
            <a:r>
              <a:rPr lang="en-US" dirty="0" smtClean="0"/>
              <a:t>EisnerAmper At a Glance</a:t>
            </a:r>
            <a:endParaRPr lang="en-US" dirty="0"/>
          </a:p>
        </p:txBody>
      </p:sp>
      <p:grpSp>
        <p:nvGrpSpPr>
          <p:cNvPr id="26" name="Group 25"/>
          <p:cNvGrpSpPr/>
          <p:nvPr/>
        </p:nvGrpSpPr>
        <p:grpSpPr>
          <a:xfrm>
            <a:off x="293521" y="2368433"/>
            <a:ext cx="11604958" cy="2566638"/>
            <a:chOff x="93984" y="2462564"/>
            <a:chExt cx="12004030" cy="2906277"/>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4" y="2462564"/>
              <a:ext cx="12004030" cy="2906277"/>
            </a:xfrm>
            <a:prstGeom prst="rect">
              <a:avLst/>
            </a:prstGeom>
          </p:spPr>
        </p:pic>
        <p:sp>
          <p:nvSpPr>
            <p:cNvPr id="8" name="Rectangle 7"/>
            <p:cNvSpPr/>
            <p:nvPr/>
          </p:nvSpPr>
          <p:spPr>
            <a:xfrm>
              <a:off x="2464807" y="2573972"/>
              <a:ext cx="1265357" cy="73185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600" dirty="0" smtClean="0">
                  <a:ln w="0"/>
                  <a:solidFill>
                    <a:schemeClr val="bg1"/>
                  </a:solidFill>
                  <a:effectLst>
                    <a:outerShdw blurRad="38100" dist="19050" dir="2700000" algn="tl" rotWithShape="0">
                      <a:schemeClr val="dk1">
                        <a:alpha val="40000"/>
                      </a:schemeClr>
                    </a:outerShdw>
                  </a:effectLst>
                </a:rPr>
                <a:t>200</a:t>
              </a:r>
              <a:endParaRPr lang="en-US" sz="3600" dirty="0">
                <a:ln w="0"/>
                <a:solidFill>
                  <a:schemeClr val="bg1"/>
                </a:solidFill>
                <a:effectLst>
                  <a:outerShdw blurRad="38100" dist="19050" dir="2700000" algn="tl" rotWithShape="0">
                    <a:schemeClr val="dk1">
                      <a:alpha val="40000"/>
                    </a:schemeClr>
                  </a:outerShdw>
                </a:effectLst>
              </a:endParaRPr>
            </a:p>
          </p:txBody>
        </p:sp>
        <p:sp>
          <p:nvSpPr>
            <p:cNvPr id="9" name="Rectangle 8"/>
            <p:cNvSpPr/>
            <p:nvPr/>
          </p:nvSpPr>
          <p:spPr>
            <a:xfrm>
              <a:off x="6391763" y="2573972"/>
              <a:ext cx="1359578"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600" dirty="0">
                  <a:ln w="0"/>
                  <a:solidFill>
                    <a:schemeClr val="bg1"/>
                  </a:solidFill>
                  <a:effectLst>
                    <a:outerShdw blurRad="38100" dist="19050" dir="2700000" algn="tl" rotWithShape="0">
                      <a:schemeClr val="dk1">
                        <a:alpha val="40000"/>
                      </a:schemeClr>
                    </a:outerShdw>
                  </a:effectLst>
                </a:rPr>
                <a:t>19</a:t>
              </a:r>
            </a:p>
          </p:txBody>
        </p:sp>
        <p:sp>
          <p:nvSpPr>
            <p:cNvPr id="10" name="Rectangle 9"/>
            <p:cNvSpPr/>
            <p:nvPr/>
          </p:nvSpPr>
          <p:spPr>
            <a:xfrm>
              <a:off x="8281802" y="2558746"/>
              <a:ext cx="1630726" cy="73185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600" dirty="0" smtClean="0">
                  <a:ln w="0"/>
                  <a:solidFill>
                    <a:schemeClr val="bg1"/>
                  </a:solidFill>
                  <a:effectLst>
                    <a:outerShdw blurRad="38100" dist="19050" dir="2700000" algn="tl" rotWithShape="0">
                      <a:schemeClr val="dk1">
                        <a:alpha val="40000"/>
                      </a:schemeClr>
                    </a:outerShdw>
                  </a:effectLst>
                </a:rPr>
                <a:t>1,900+</a:t>
              </a:r>
              <a:endParaRPr lang="en-US" sz="3600" dirty="0">
                <a:ln w="0"/>
                <a:solidFill>
                  <a:schemeClr val="bg1"/>
                </a:solidFill>
                <a:effectLst>
                  <a:outerShdw blurRad="38100" dist="19050" dir="2700000" algn="tl" rotWithShape="0">
                    <a:schemeClr val="dk1">
                      <a:alpha val="40000"/>
                    </a:schemeClr>
                  </a:outerShdw>
                </a:effectLst>
              </a:endParaRPr>
            </a:p>
          </p:txBody>
        </p:sp>
        <p:sp>
          <p:nvSpPr>
            <p:cNvPr id="11" name="Rectangle 10"/>
            <p:cNvSpPr/>
            <p:nvPr/>
          </p:nvSpPr>
          <p:spPr>
            <a:xfrm>
              <a:off x="10442989" y="2573971"/>
              <a:ext cx="1347939" cy="73185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600" dirty="0" smtClean="0">
                  <a:ln w="0"/>
                  <a:solidFill>
                    <a:schemeClr val="bg1"/>
                  </a:solidFill>
                  <a:effectLst>
                    <a:outerShdw blurRad="38100" dist="19050" dir="2700000" algn="tl" rotWithShape="0">
                      <a:schemeClr val="dk1">
                        <a:alpha val="40000"/>
                      </a:schemeClr>
                    </a:outerShdw>
                  </a:effectLst>
                </a:rPr>
                <a:t>200+</a:t>
              </a:r>
              <a:endParaRPr lang="en-US" sz="3600" dirty="0">
                <a:ln w="0"/>
                <a:solidFill>
                  <a:schemeClr val="bg1"/>
                </a:solidFill>
                <a:effectLst>
                  <a:outerShdw blurRad="38100" dist="19050" dir="2700000" algn="tl" rotWithShape="0">
                    <a:schemeClr val="dk1">
                      <a:alpha val="40000"/>
                    </a:schemeClr>
                  </a:outerShdw>
                </a:effectLst>
              </a:endParaRPr>
            </a:p>
          </p:txBody>
        </p:sp>
        <p:sp>
          <p:nvSpPr>
            <p:cNvPr id="12" name="Rectangle 11"/>
            <p:cNvSpPr/>
            <p:nvPr/>
          </p:nvSpPr>
          <p:spPr>
            <a:xfrm>
              <a:off x="254665" y="2573972"/>
              <a:ext cx="1685515"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600" dirty="0">
                  <a:ln w="0"/>
                  <a:solidFill>
                    <a:schemeClr val="bg1"/>
                  </a:solidFill>
                  <a:effectLst>
                    <a:outerShdw blurRad="38100" dist="19050" dir="2700000" algn="tl" rotWithShape="0">
                      <a:schemeClr val="dk1">
                        <a:alpha val="40000"/>
                      </a:schemeClr>
                    </a:outerShdw>
                  </a:effectLst>
                </a:rPr>
                <a:t>Top 20</a:t>
              </a:r>
            </a:p>
          </p:txBody>
        </p:sp>
        <p:sp>
          <p:nvSpPr>
            <p:cNvPr id="13" name="Content Placeholder 6"/>
            <p:cNvSpPr txBox="1">
              <a:spLocks/>
            </p:cNvSpPr>
            <p:nvPr/>
          </p:nvSpPr>
          <p:spPr>
            <a:xfrm>
              <a:off x="189351" y="3775169"/>
              <a:ext cx="1783140" cy="14369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Largest Accounting &amp; Business Advisory Firms in the U.S.*</a:t>
              </a:r>
            </a:p>
          </p:txBody>
        </p:sp>
        <p:sp>
          <p:nvSpPr>
            <p:cNvPr id="14" name="Content Placeholder 6"/>
            <p:cNvSpPr txBox="1">
              <a:spLocks/>
            </p:cNvSpPr>
            <p:nvPr/>
          </p:nvSpPr>
          <p:spPr>
            <a:xfrm>
              <a:off x="2109054" y="3775169"/>
              <a:ext cx="1943541" cy="14207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Public        Companies</a:t>
              </a:r>
            </a:p>
          </p:txBody>
        </p:sp>
        <p:sp>
          <p:nvSpPr>
            <p:cNvPr id="15" name="Content Placeholder 6"/>
            <p:cNvSpPr txBox="1">
              <a:spLocks/>
            </p:cNvSpPr>
            <p:nvPr/>
          </p:nvSpPr>
          <p:spPr>
            <a:xfrm>
              <a:off x="6138640" y="3775688"/>
              <a:ext cx="1878508" cy="14207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Offices</a:t>
              </a:r>
            </a:p>
          </p:txBody>
        </p:sp>
        <p:sp>
          <p:nvSpPr>
            <p:cNvPr id="16" name="Content Placeholder 6"/>
            <p:cNvSpPr txBox="1">
              <a:spLocks/>
            </p:cNvSpPr>
            <p:nvPr/>
          </p:nvSpPr>
          <p:spPr>
            <a:xfrm>
              <a:off x="8140364" y="3696796"/>
              <a:ext cx="1884446" cy="15152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EisnerAmper  Employees</a:t>
              </a:r>
            </a:p>
          </p:txBody>
        </p:sp>
        <p:sp>
          <p:nvSpPr>
            <p:cNvPr id="17" name="Content Placeholder 6"/>
            <p:cNvSpPr txBox="1">
              <a:spLocks/>
            </p:cNvSpPr>
            <p:nvPr/>
          </p:nvSpPr>
          <p:spPr>
            <a:xfrm>
              <a:off x="10191089" y="3772040"/>
              <a:ext cx="1843390" cy="144004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EisnerAmper Partners</a:t>
              </a:r>
            </a:p>
          </p:txBody>
        </p:sp>
        <p:sp>
          <p:nvSpPr>
            <p:cNvPr id="19" name="Rectangle 18"/>
            <p:cNvSpPr/>
            <p:nvPr/>
          </p:nvSpPr>
          <p:spPr>
            <a:xfrm>
              <a:off x="4114803" y="2573970"/>
              <a:ext cx="1981512" cy="73185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600" dirty="0" smtClean="0">
                  <a:ln w="0"/>
                  <a:solidFill>
                    <a:schemeClr val="bg1"/>
                  </a:solidFill>
                  <a:effectLst>
                    <a:outerShdw blurRad="38100" dist="19050" dir="2700000" algn="tl" rotWithShape="0">
                      <a:schemeClr val="dk1">
                        <a:alpha val="40000"/>
                      </a:schemeClr>
                    </a:outerShdw>
                  </a:effectLst>
                </a:rPr>
                <a:t>$410m</a:t>
              </a:r>
              <a:endParaRPr lang="en-US" sz="3600" dirty="0">
                <a:ln w="0"/>
                <a:solidFill>
                  <a:schemeClr val="bg1"/>
                </a:solidFill>
                <a:effectLst>
                  <a:outerShdw blurRad="38100" dist="19050" dir="2700000" algn="tl" rotWithShape="0">
                    <a:schemeClr val="dk1">
                      <a:alpha val="40000"/>
                    </a:schemeClr>
                  </a:outerShdw>
                </a:effectLst>
              </a:endParaRPr>
            </a:p>
          </p:txBody>
        </p:sp>
        <p:sp>
          <p:nvSpPr>
            <p:cNvPr id="20" name="Content Placeholder 6"/>
            <p:cNvSpPr txBox="1">
              <a:spLocks/>
            </p:cNvSpPr>
            <p:nvPr/>
          </p:nvSpPr>
          <p:spPr>
            <a:xfrm>
              <a:off x="4146106" y="3775169"/>
              <a:ext cx="1878508" cy="14207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smtClean="0"/>
                <a:t>Annualized Revenue</a:t>
              </a:r>
              <a:endParaRPr lang="en-US" sz="1600" dirty="0"/>
            </a:p>
          </p:txBody>
        </p:sp>
      </p:grpSp>
      <p:sp>
        <p:nvSpPr>
          <p:cNvPr id="21" name="Content Placeholder 6"/>
          <p:cNvSpPr txBox="1">
            <a:spLocks/>
          </p:cNvSpPr>
          <p:nvPr/>
        </p:nvSpPr>
        <p:spPr>
          <a:xfrm>
            <a:off x="221120" y="5421093"/>
            <a:ext cx="3509045" cy="5386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t>*Accounting </a:t>
            </a:r>
            <a:r>
              <a:rPr lang="en-US" sz="1200" i="1" dirty="0" smtClean="0"/>
              <a:t>Today’s </a:t>
            </a:r>
            <a:r>
              <a:rPr lang="en-US" sz="1200" i="1" dirty="0" smtClean="0"/>
              <a:t>2019 </a:t>
            </a:r>
            <a:r>
              <a:rPr lang="en-US" sz="1200" i="1" dirty="0" smtClean="0"/>
              <a:t>Top </a:t>
            </a:r>
            <a:r>
              <a:rPr lang="en-US" sz="1200" i="1" dirty="0"/>
              <a:t>100 firms</a:t>
            </a:r>
          </a:p>
        </p:txBody>
      </p:sp>
    </p:spTree>
    <p:extLst>
      <p:ext uri="{BB962C8B-B14F-4D97-AF65-F5344CB8AC3E}">
        <p14:creationId xmlns:p14="http://schemas.microsoft.com/office/powerpoint/2010/main" val="78091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EisnerAmper’s Global </a:t>
            </a:r>
            <a:r>
              <a:rPr lang="en-US" dirty="0"/>
              <a:t>Reach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16" y="583466"/>
            <a:ext cx="10837889" cy="5921217"/>
          </a:xfrm>
          <a:prstGeom prst="rect">
            <a:avLst/>
          </a:prstGeom>
        </p:spPr>
      </p:pic>
    </p:spTree>
    <p:extLst>
      <p:ext uri="{BB962C8B-B14F-4D97-AF65-F5344CB8AC3E}">
        <p14:creationId xmlns:p14="http://schemas.microsoft.com/office/powerpoint/2010/main" val="2433636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3"/>
          <p:cNvSpPr txBox="1">
            <a:spLocks/>
          </p:cNvSpPr>
          <p:nvPr/>
        </p:nvSpPr>
        <p:spPr>
          <a:xfrm>
            <a:off x="8043255" y="1411520"/>
            <a:ext cx="3931920" cy="434920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bg1"/>
                </a:solidFill>
              </a:rPr>
              <a:t>Advisory</a:t>
            </a:r>
          </a:p>
          <a:p>
            <a:pPr marL="228594" lvl="1"/>
            <a:r>
              <a:rPr lang="en-US" sz="1600" dirty="0" smtClean="0">
                <a:solidFill>
                  <a:schemeClr val="bg1"/>
                </a:solidFill>
              </a:rPr>
              <a:t>Benchmarking</a:t>
            </a:r>
          </a:p>
          <a:p>
            <a:pPr marL="228594" lvl="1"/>
            <a:r>
              <a:rPr lang="en-US" sz="1600" dirty="0" smtClean="0">
                <a:solidFill>
                  <a:schemeClr val="bg1"/>
                </a:solidFill>
              </a:rPr>
              <a:t>Center for Family Business Excellence</a:t>
            </a:r>
          </a:p>
          <a:p>
            <a:pPr marL="228594" lvl="1"/>
            <a:r>
              <a:rPr lang="en-US" sz="1600" dirty="0" smtClean="0">
                <a:solidFill>
                  <a:schemeClr val="bg1"/>
                </a:solidFill>
              </a:rPr>
              <a:t>Corporate Finance</a:t>
            </a:r>
          </a:p>
          <a:p>
            <a:pPr marL="228594" lvl="1"/>
            <a:r>
              <a:rPr lang="en-US" sz="1600" dirty="0" smtClean="0">
                <a:solidFill>
                  <a:schemeClr val="bg1"/>
                </a:solidFill>
              </a:rPr>
              <a:t>Disaster Advisory</a:t>
            </a:r>
          </a:p>
          <a:p>
            <a:pPr marL="228594" lvl="1"/>
            <a:r>
              <a:rPr lang="en-US" sz="1600" dirty="0" smtClean="0">
                <a:solidFill>
                  <a:schemeClr val="bg1"/>
                </a:solidFill>
              </a:rPr>
              <a:t>Employee Benefits Advisory</a:t>
            </a:r>
          </a:p>
          <a:p>
            <a:pPr marL="228594" lvl="1"/>
            <a:r>
              <a:rPr lang="en-US" sz="1600" dirty="0" smtClean="0">
                <a:solidFill>
                  <a:schemeClr val="bg1"/>
                </a:solidFill>
              </a:rPr>
              <a:t>Federal Government Contracting</a:t>
            </a:r>
          </a:p>
          <a:p>
            <a:pPr marL="228594" lvl="1"/>
            <a:r>
              <a:rPr lang="en-US" sz="1600" dirty="0" smtClean="0">
                <a:solidFill>
                  <a:schemeClr val="bg1"/>
                </a:solidFill>
              </a:rPr>
              <a:t>Financial Advisory Services</a:t>
            </a:r>
          </a:p>
          <a:p>
            <a:pPr marL="228594" lvl="1"/>
            <a:r>
              <a:rPr lang="en-US" sz="1600" dirty="0" smtClean="0">
                <a:solidFill>
                  <a:schemeClr val="bg1"/>
                </a:solidFill>
              </a:rPr>
              <a:t>Bankruptcy &amp; Restructuring</a:t>
            </a:r>
          </a:p>
          <a:p>
            <a:pPr marL="228594" lvl="1"/>
            <a:r>
              <a:rPr lang="en-US" sz="1600" dirty="0" smtClean="0">
                <a:solidFill>
                  <a:schemeClr val="bg1"/>
                </a:solidFill>
              </a:rPr>
              <a:t>Forensic Litigation and Valuation Services</a:t>
            </a:r>
          </a:p>
          <a:p>
            <a:pPr marL="228594" lvl="1"/>
            <a:r>
              <a:rPr lang="en-US" sz="1600" dirty="0" smtClean="0">
                <a:solidFill>
                  <a:schemeClr val="bg1"/>
                </a:solidFill>
              </a:rPr>
              <a:t>Process, Risk and Technology Solutions</a:t>
            </a:r>
          </a:p>
          <a:p>
            <a:pPr marL="228594" lvl="1"/>
            <a:r>
              <a:rPr lang="en-US" sz="1600" dirty="0" smtClean="0">
                <a:solidFill>
                  <a:schemeClr val="bg1"/>
                </a:solidFill>
              </a:rPr>
              <a:t>Transaction Advisory</a:t>
            </a:r>
            <a:endParaRPr lang="en-US" sz="1600" dirty="0">
              <a:solidFill>
                <a:schemeClr val="bg1"/>
              </a:solidFill>
            </a:endParaRPr>
          </a:p>
        </p:txBody>
      </p:sp>
      <p:sp>
        <p:nvSpPr>
          <p:cNvPr id="12" name="Content Placeholder 32"/>
          <p:cNvSpPr txBox="1">
            <a:spLocks/>
          </p:cNvSpPr>
          <p:nvPr/>
        </p:nvSpPr>
        <p:spPr>
          <a:xfrm>
            <a:off x="4390713" y="1411525"/>
            <a:ext cx="3695196" cy="434919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bg1"/>
                </a:solidFill>
              </a:rPr>
              <a:t>Tax</a:t>
            </a:r>
          </a:p>
          <a:p>
            <a:pPr marL="228594" lvl="1"/>
            <a:r>
              <a:rPr lang="en-US" sz="1600" dirty="0" smtClean="0">
                <a:solidFill>
                  <a:schemeClr val="bg1"/>
                </a:solidFill>
              </a:rPr>
              <a:t>Federal, State, Local, and International Taxation</a:t>
            </a:r>
          </a:p>
          <a:p>
            <a:pPr marL="228594" lvl="1"/>
            <a:r>
              <a:rPr lang="en-US" sz="1600" dirty="0" smtClean="0">
                <a:solidFill>
                  <a:schemeClr val="bg1"/>
                </a:solidFill>
              </a:rPr>
              <a:t>Accounting for Income Taxes</a:t>
            </a:r>
          </a:p>
          <a:p>
            <a:pPr marL="228594" lvl="1"/>
            <a:r>
              <a:rPr lang="en-US" sz="1600" dirty="0" smtClean="0">
                <a:solidFill>
                  <a:schemeClr val="bg1"/>
                </a:solidFill>
              </a:rPr>
              <a:t>Merger, Acquisition and Divestiture Services</a:t>
            </a:r>
          </a:p>
          <a:p>
            <a:pPr marL="228594" lvl="1"/>
            <a:r>
              <a:rPr lang="en-US" sz="1600" dirty="0" smtClean="0">
                <a:solidFill>
                  <a:schemeClr val="bg1"/>
                </a:solidFill>
              </a:rPr>
              <a:t>Net Operating Loss Carryforwards    (Sec. 382)</a:t>
            </a:r>
          </a:p>
          <a:p>
            <a:pPr marL="228594" lvl="1"/>
            <a:r>
              <a:rPr lang="en-US" sz="1600" dirty="0" smtClean="0">
                <a:solidFill>
                  <a:schemeClr val="bg1"/>
                </a:solidFill>
              </a:rPr>
              <a:t>Personal Wealth Advisors</a:t>
            </a:r>
          </a:p>
          <a:p>
            <a:pPr marL="228594" lvl="1"/>
            <a:r>
              <a:rPr lang="en-US" sz="1600" dirty="0" smtClean="0">
                <a:solidFill>
                  <a:schemeClr val="bg1"/>
                </a:solidFill>
              </a:rPr>
              <a:t>Tax Function Outsourcing</a:t>
            </a:r>
          </a:p>
          <a:p>
            <a:pPr marL="228594" lvl="1"/>
            <a:r>
              <a:rPr lang="en-US" sz="1600" dirty="0" smtClean="0">
                <a:solidFill>
                  <a:schemeClr val="bg1"/>
                </a:solidFill>
              </a:rPr>
              <a:t>Tax Controversy &amp; Advocacy</a:t>
            </a:r>
          </a:p>
          <a:p>
            <a:pPr marL="228594" lvl="1"/>
            <a:r>
              <a:rPr lang="en-US" sz="1600" dirty="0" smtClean="0">
                <a:solidFill>
                  <a:schemeClr val="bg1"/>
                </a:solidFill>
              </a:rPr>
              <a:t>Transfer Pricing</a:t>
            </a:r>
            <a:endParaRPr lang="en-US" sz="1600" dirty="0">
              <a:solidFill>
                <a:schemeClr val="bg1"/>
              </a:solidFill>
            </a:endParaRPr>
          </a:p>
        </p:txBody>
      </p:sp>
      <p:sp>
        <p:nvSpPr>
          <p:cNvPr id="13" name="Content Placeholder 4"/>
          <p:cNvSpPr txBox="1">
            <a:spLocks/>
          </p:cNvSpPr>
          <p:nvPr/>
        </p:nvSpPr>
        <p:spPr>
          <a:xfrm>
            <a:off x="662209" y="1417838"/>
            <a:ext cx="3931920" cy="395099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bg1"/>
                </a:solidFill>
              </a:rPr>
              <a:t>Accounting &amp; Audit</a:t>
            </a:r>
          </a:p>
          <a:p>
            <a:pPr marL="228594" lvl="1"/>
            <a:r>
              <a:rPr lang="en-US" sz="1600" dirty="0" smtClean="0">
                <a:solidFill>
                  <a:schemeClr val="bg1"/>
                </a:solidFill>
              </a:rPr>
              <a:t>Audit &amp; Assurance</a:t>
            </a:r>
          </a:p>
          <a:p>
            <a:pPr marL="228594" lvl="1"/>
            <a:r>
              <a:rPr lang="en-US" sz="1600" dirty="0" smtClean="0">
                <a:solidFill>
                  <a:schemeClr val="bg1"/>
                </a:solidFill>
              </a:rPr>
              <a:t>Employee Benefit Plan Audits</a:t>
            </a:r>
          </a:p>
          <a:p>
            <a:pPr marL="228594" lvl="1"/>
            <a:r>
              <a:rPr lang="en-US" sz="1600" dirty="0" smtClean="0">
                <a:solidFill>
                  <a:schemeClr val="bg1"/>
                </a:solidFill>
              </a:rPr>
              <a:t>Internal Audit</a:t>
            </a:r>
          </a:p>
          <a:p>
            <a:pPr marL="228594" lvl="1"/>
            <a:r>
              <a:rPr lang="en-US" sz="1600" dirty="0" smtClean="0">
                <a:solidFill>
                  <a:schemeClr val="bg1"/>
                </a:solidFill>
              </a:rPr>
              <a:t>Outsourced Finance &amp; Accounting</a:t>
            </a:r>
          </a:p>
          <a:p>
            <a:pPr marL="228594" lvl="1"/>
            <a:r>
              <a:rPr lang="en-US" sz="1600" dirty="0" smtClean="0">
                <a:solidFill>
                  <a:schemeClr val="bg1"/>
                </a:solidFill>
              </a:rPr>
              <a:t>Royalty Audit/Contract Compliance</a:t>
            </a:r>
          </a:p>
          <a:p>
            <a:pPr marL="228594" lvl="1"/>
            <a:r>
              <a:rPr lang="en-US" sz="1600" dirty="0" smtClean="0">
                <a:solidFill>
                  <a:schemeClr val="bg1"/>
                </a:solidFill>
              </a:rPr>
              <a:t>Technical Accounting Advisory</a:t>
            </a:r>
            <a:endParaRPr lang="en-US" sz="1600"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433" y="1423855"/>
            <a:ext cx="333831" cy="33399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7609" y="1423855"/>
            <a:ext cx="333831" cy="333999"/>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3649" y="1423855"/>
            <a:ext cx="333831" cy="333999"/>
          </a:xfrm>
          <a:prstGeom prst="rect">
            <a:avLst/>
          </a:prstGeom>
        </p:spPr>
      </p:pic>
      <p:sp>
        <p:nvSpPr>
          <p:cNvPr id="4" name="Title 3"/>
          <p:cNvSpPr>
            <a:spLocks noGrp="1"/>
          </p:cNvSpPr>
          <p:nvPr>
            <p:ph type="title"/>
          </p:nvPr>
        </p:nvSpPr>
        <p:spPr>
          <a:xfrm>
            <a:off x="518820" y="374373"/>
            <a:ext cx="11277600" cy="376969"/>
          </a:xfrm>
        </p:spPr>
        <p:txBody>
          <a:bodyPr/>
          <a:lstStyle/>
          <a:p>
            <a:r>
              <a:rPr lang="en-US" sz="2400" dirty="0" smtClean="0"/>
              <a:t>Service &amp; Ability</a:t>
            </a:r>
            <a:endParaRPr lang="en-US" sz="2400" dirty="0"/>
          </a:p>
        </p:txBody>
      </p:sp>
    </p:spTree>
    <p:extLst>
      <p:ext uri="{BB962C8B-B14F-4D97-AF65-F5344CB8AC3E}">
        <p14:creationId xmlns:p14="http://schemas.microsoft.com/office/powerpoint/2010/main" val="2566540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 &amp; Focus</a:t>
            </a:r>
            <a:endParaRPr lang="en-US" dirty="0"/>
          </a:p>
        </p:txBody>
      </p:sp>
      <p:grpSp>
        <p:nvGrpSpPr>
          <p:cNvPr id="32" name="Group 31"/>
          <p:cNvGrpSpPr/>
          <p:nvPr/>
        </p:nvGrpSpPr>
        <p:grpSpPr>
          <a:xfrm>
            <a:off x="1795932" y="813014"/>
            <a:ext cx="8600136" cy="5349072"/>
            <a:chOff x="1846627" y="813014"/>
            <a:chExt cx="8600136" cy="5349072"/>
          </a:xfrm>
        </p:grpSpPr>
        <p:sp>
          <p:nvSpPr>
            <p:cNvPr id="3" name="Hexagon 2"/>
            <p:cNvSpPr/>
            <p:nvPr/>
          </p:nvSpPr>
          <p:spPr>
            <a:xfrm>
              <a:off x="5625797" y="4732883"/>
              <a:ext cx="1463040" cy="1280160"/>
            </a:xfrm>
            <a:prstGeom prst="hexagon">
              <a:avLst>
                <a:gd name="adj" fmla="val 28570"/>
                <a:gd name="vf" fmla="val 115470"/>
              </a:avLst>
            </a:pr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24000"/>
              </a:schemeClr>
            </a:fillRef>
            <a:effectRef idx="0">
              <a:schemeClr val="accent4">
                <a:alpha val="90000"/>
                <a:hueOff val="0"/>
                <a:satOff val="0"/>
                <a:lumOff val="0"/>
                <a:alphaOff val="-24000"/>
              </a:schemeClr>
            </a:effectRef>
            <a:fontRef idx="minor">
              <a:schemeClr val="lt1"/>
            </a:fontRef>
          </p:style>
          <p:txBody>
            <a:bodyPr/>
            <a:lstStyle/>
            <a:p>
              <a:endParaRPr sz="1100" dirty="0">
                <a:solidFill>
                  <a:schemeClr val="tx1"/>
                </a:solidFill>
              </a:endParaRPr>
            </a:p>
          </p:txBody>
        </p:sp>
        <p:sp>
          <p:nvSpPr>
            <p:cNvPr id="4" name="Hexagon 3"/>
            <p:cNvSpPr/>
            <p:nvPr/>
          </p:nvSpPr>
          <p:spPr>
            <a:xfrm>
              <a:off x="8405609" y="4556669"/>
              <a:ext cx="1463040" cy="1280160"/>
            </a:xfrm>
            <a:prstGeom prst="hexagon">
              <a:avLst>
                <a:gd name="adj" fmla="val 28570"/>
                <a:gd name="vf" fmla="val 115470"/>
              </a:avLst>
            </a:pr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24000"/>
              </a:schemeClr>
            </a:fillRef>
            <a:effectRef idx="0">
              <a:schemeClr val="accent4">
                <a:alpha val="90000"/>
                <a:hueOff val="0"/>
                <a:satOff val="0"/>
                <a:lumOff val="0"/>
                <a:alphaOff val="-24000"/>
              </a:schemeClr>
            </a:effectRef>
            <a:fontRef idx="minor">
              <a:schemeClr val="lt1"/>
            </a:fontRef>
          </p:style>
          <p:txBody>
            <a:bodyPr/>
            <a:lstStyle/>
            <a:p>
              <a:endParaRPr sz="1100" dirty="0">
                <a:solidFill>
                  <a:schemeClr val="tx1"/>
                </a:solidFill>
              </a:endParaRPr>
            </a:p>
          </p:txBody>
        </p:sp>
        <p:sp>
          <p:nvSpPr>
            <p:cNvPr id="5" name="Hexagon 4"/>
            <p:cNvSpPr txBox="1"/>
            <p:nvPr/>
          </p:nvSpPr>
          <p:spPr>
            <a:xfrm>
              <a:off x="8617084" y="4767992"/>
              <a:ext cx="991210" cy="857513"/>
            </a:xfrm>
            <a:prstGeom prst="rect">
              <a:avLst/>
            </a:prstGeom>
            <a:noFill/>
            <a:ln w="19050">
              <a:noFill/>
            </a:ln>
            <a:scene3d>
              <a:camera prst="orthographicFront"/>
              <a:lightRig rig="flat" dir="t"/>
            </a:scene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Law Firms</a:t>
              </a:r>
            </a:p>
          </p:txBody>
        </p:sp>
        <p:sp>
          <p:nvSpPr>
            <p:cNvPr id="6" name="Freeform 5"/>
            <p:cNvSpPr/>
            <p:nvPr/>
          </p:nvSpPr>
          <p:spPr>
            <a:xfrm>
              <a:off x="4088485" y="2305391"/>
              <a:ext cx="1809178" cy="1565012"/>
            </a:xfrm>
            <a:custGeom>
              <a:avLst/>
              <a:gdLst>
                <a:gd name="connsiteX0" fmla="*/ 0 w 1866544"/>
                <a:gd name="connsiteY0" fmla="*/ 807318 h 1614636"/>
                <a:gd name="connsiteX1" fmla="*/ 461302 w 1866544"/>
                <a:gd name="connsiteY1" fmla="*/ 0 h 1614636"/>
                <a:gd name="connsiteX2" fmla="*/ 1405242 w 1866544"/>
                <a:gd name="connsiteY2" fmla="*/ 0 h 1614636"/>
                <a:gd name="connsiteX3" fmla="*/ 1866544 w 1866544"/>
                <a:gd name="connsiteY3" fmla="*/ 807318 h 1614636"/>
                <a:gd name="connsiteX4" fmla="*/ 1405242 w 1866544"/>
                <a:gd name="connsiteY4" fmla="*/ 1614636 h 1614636"/>
                <a:gd name="connsiteX5" fmla="*/ 461302 w 1866544"/>
                <a:gd name="connsiteY5" fmla="*/ 1614636 h 1614636"/>
                <a:gd name="connsiteX6" fmla="*/ 0 w 1866544"/>
                <a:gd name="connsiteY6" fmla="*/ 807318 h 161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544" h="1614636">
                  <a:moveTo>
                    <a:pt x="0" y="807318"/>
                  </a:moveTo>
                  <a:lnTo>
                    <a:pt x="461302" y="0"/>
                  </a:lnTo>
                  <a:lnTo>
                    <a:pt x="1405242" y="0"/>
                  </a:lnTo>
                  <a:lnTo>
                    <a:pt x="1866544" y="807318"/>
                  </a:lnTo>
                  <a:lnTo>
                    <a:pt x="1405242" y="1614636"/>
                  </a:lnTo>
                  <a:lnTo>
                    <a:pt x="461302" y="1614636"/>
                  </a:lnTo>
                  <a:lnTo>
                    <a:pt x="0" y="807318"/>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80000"/>
                <a:hueOff val="0"/>
                <a:satOff val="0"/>
                <a:lumOff val="0"/>
                <a:alphaOff val="0"/>
              </a:schemeClr>
            </a:fillRef>
            <a:effectRef idx="0">
              <a:schemeClr val="accent4">
                <a:alpha val="80000"/>
                <a:hueOff val="0"/>
                <a:satOff val="0"/>
                <a:lumOff val="0"/>
                <a:alphaOff val="0"/>
              </a:schemeClr>
            </a:effectRef>
            <a:fontRef idx="minor">
              <a:schemeClr val="lt1"/>
            </a:fontRef>
          </p:style>
          <p:txBody>
            <a:bodyPr spcFirstLastPara="0" vert="horz" wrap="square" lIns="327093" tIns="285348" rIns="327093" bIns="285348"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High Net Worth Individuals</a:t>
              </a:r>
            </a:p>
          </p:txBody>
        </p:sp>
        <p:sp>
          <p:nvSpPr>
            <p:cNvPr id="7" name="Freeform 6"/>
            <p:cNvSpPr/>
            <p:nvPr/>
          </p:nvSpPr>
          <p:spPr>
            <a:xfrm>
              <a:off x="4261554" y="882011"/>
              <a:ext cx="1463040" cy="1280160"/>
            </a:xfrm>
            <a:custGeom>
              <a:avLst/>
              <a:gdLst>
                <a:gd name="connsiteX0" fmla="*/ 0 w 1529619"/>
                <a:gd name="connsiteY0" fmla="*/ 661650 h 1323300"/>
                <a:gd name="connsiteX1" fmla="*/ 378067 w 1529619"/>
                <a:gd name="connsiteY1" fmla="*/ 0 h 1323300"/>
                <a:gd name="connsiteX2" fmla="*/ 1151552 w 1529619"/>
                <a:gd name="connsiteY2" fmla="*/ 0 h 1323300"/>
                <a:gd name="connsiteX3" fmla="*/ 1529619 w 1529619"/>
                <a:gd name="connsiteY3" fmla="*/ 661650 h 1323300"/>
                <a:gd name="connsiteX4" fmla="*/ 1151552 w 1529619"/>
                <a:gd name="connsiteY4" fmla="*/ 1323300 h 1323300"/>
                <a:gd name="connsiteX5" fmla="*/ 378067 w 1529619"/>
                <a:gd name="connsiteY5" fmla="*/ 1323300 h 1323300"/>
                <a:gd name="connsiteX6" fmla="*/ 0 w 1529619"/>
                <a:gd name="connsiteY6" fmla="*/ 66165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619" h="1323300">
                  <a:moveTo>
                    <a:pt x="0" y="661650"/>
                  </a:moveTo>
                  <a:lnTo>
                    <a:pt x="378067" y="0"/>
                  </a:lnTo>
                  <a:lnTo>
                    <a:pt x="1151552" y="0"/>
                  </a:lnTo>
                  <a:lnTo>
                    <a:pt x="1529619" y="661650"/>
                  </a:lnTo>
                  <a:lnTo>
                    <a:pt x="1151552" y="1323300"/>
                  </a:lnTo>
                  <a:lnTo>
                    <a:pt x="378067" y="1323300"/>
                  </a:lnTo>
                  <a:lnTo>
                    <a:pt x="0" y="661650"/>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0"/>
              </a:schemeClr>
            </a:fillRef>
            <a:effectRef idx="0">
              <a:schemeClr val="accent4">
                <a:alpha val="90000"/>
                <a:hueOff val="0"/>
                <a:satOff val="0"/>
                <a:lumOff val="0"/>
                <a:alphaOff val="0"/>
              </a:schemeClr>
            </a:effectRef>
            <a:fontRef idx="minor">
              <a:schemeClr val="lt1"/>
            </a:fontRef>
          </p:style>
          <p:txBody>
            <a:bodyPr spcFirstLastPara="0" vert="horz" wrap="square" lIns="268731" tIns="234539" rIns="268731" bIns="234539" numCol="1" spcCol="1270" anchor="ctr" anchorCtr="0">
              <a:noAutofit/>
            </a:bodyPr>
            <a:lstStyle/>
            <a:p>
              <a:pPr lvl="0" algn="ctr" defTabSz="533400">
                <a:lnSpc>
                  <a:spcPct val="90000"/>
                </a:lnSpc>
                <a:spcBef>
                  <a:spcPct val="0"/>
                </a:spcBef>
                <a:spcAft>
                  <a:spcPct val="35000"/>
                </a:spcAft>
                <a:defRPr/>
              </a:pPr>
              <a:r>
                <a:rPr lang="en-US" sz="1100" dirty="0">
                  <a:solidFill>
                    <a:schemeClr val="tx1"/>
                  </a:solidFill>
                </a:rPr>
                <a:t>Life Sciences</a:t>
              </a:r>
            </a:p>
          </p:txBody>
        </p:sp>
        <p:sp>
          <p:nvSpPr>
            <p:cNvPr id="8" name="Freeform 7"/>
            <p:cNvSpPr/>
            <p:nvPr/>
          </p:nvSpPr>
          <p:spPr>
            <a:xfrm>
              <a:off x="5625797" y="1669149"/>
              <a:ext cx="1463040" cy="1280160"/>
            </a:xfrm>
            <a:custGeom>
              <a:avLst/>
              <a:gdLst>
                <a:gd name="connsiteX0" fmla="*/ 0 w 1529619"/>
                <a:gd name="connsiteY0" fmla="*/ 661650 h 1323300"/>
                <a:gd name="connsiteX1" fmla="*/ 378067 w 1529619"/>
                <a:gd name="connsiteY1" fmla="*/ 0 h 1323300"/>
                <a:gd name="connsiteX2" fmla="*/ 1151552 w 1529619"/>
                <a:gd name="connsiteY2" fmla="*/ 0 h 1323300"/>
                <a:gd name="connsiteX3" fmla="*/ 1529619 w 1529619"/>
                <a:gd name="connsiteY3" fmla="*/ 661650 h 1323300"/>
                <a:gd name="connsiteX4" fmla="*/ 1151552 w 1529619"/>
                <a:gd name="connsiteY4" fmla="*/ 1323300 h 1323300"/>
                <a:gd name="connsiteX5" fmla="*/ 378067 w 1529619"/>
                <a:gd name="connsiteY5" fmla="*/ 1323300 h 1323300"/>
                <a:gd name="connsiteX6" fmla="*/ 0 w 1529619"/>
                <a:gd name="connsiteY6" fmla="*/ 66165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619" h="1323300">
                  <a:moveTo>
                    <a:pt x="0" y="661650"/>
                  </a:moveTo>
                  <a:lnTo>
                    <a:pt x="378067" y="0"/>
                  </a:lnTo>
                  <a:lnTo>
                    <a:pt x="1151552" y="0"/>
                  </a:lnTo>
                  <a:lnTo>
                    <a:pt x="1529619" y="661650"/>
                  </a:lnTo>
                  <a:lnTo>
                    <a:pt x="1151552" y="1323300"/>
                  </a:lnTo>
                  <a:lnTo>
                    <a:pt x="378067" y="1323300"/>
                  </a:lnTo>
                  <a:lnTo>
                    <a:pt x="0" y="661650"/>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8000"/>
              </a:schemeClr>
            </a:fillRef>
            <a:effectRef idx="0">
              <a:schemeClr val="accent4">
                <a:alpha val="90000"/>
                <a:hueOff val="0"/>
                <a:satOff val="0"/>
                <a:lumOff val="0"/>
                <a:alphaOff val="-8000"/>
              </a:schemeClr>
            </a:effectRef>
            <a:fontRef idx="minor">
              <a:schemeClr val="lt1"/>
            </a:fontRef>
          </p:style>
          <p:txBody>
            <a:bodyPr spcFirstLastPara="0" vert="horz" wrap="square" lIns="271271" tIns="237079" rIns="271271" bIns="237079"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Real Estate &amp; Construction</a:t>
              </a:r>
            </a:p>
          </p:txBody>
        </p:sp>
        <p:sp>
          <p:nvSpPr>
            <p:cNvPr id="9" name="Freeform 8"/>
            <p:cNvSpPr/>
            <p:nvPr/>
          </p:nvSpPr>
          <p:spPr>
            <a:xfrm>
              <a:off x="5625797" y="3207805"/>
              <a:ext cx="1463040" cy="1280160"/>
            </a:xfrm>
            <a:custGeom>
              <a:avLst/>
              <a:gdLst>
                <a:gd name="connsiteX0" fmla="*/ 0 w 1529619"/>
                <a:gd name="connsiteY0" fmla="*/ 661650 h 1323300"/>
                <a:gd name="connsiteX1" fmla="*/ 378067 w 1529619"/>
                <a:gd name="connsiteY1" fmla="*/ 0 h 1323300"/>
                <a:gd name="connsiteX2" fmla="*/ 1151552 w 1529619"/>
                <a:gd name="connsiteY2" fmla="*/ 0 h 1323300"/>
                <a:gd name="connsiteX3" fmla="*/ 1529619 w 1529619"/>
                <a:gd name="connsiteY3" fmla="*/ 661650 h 1323300"/>
                <a:gd name="connsiteX4" fmla="*/ 1151552 w 1529619"/>
                <a:gd name="connsiteY4" fmla="*/ 1323300 h 1323300"/>
                <a:gd name="connsiteX5" fmla="*/ 378067 w 1529619"/>
                <a:gd name="connsiteY5" fmla="*/ 1323300 h 1323300"/>
                <a:gd name="connsiteX6" fmla="*/ 0 w 1529619"/>
                <a:gd name="connsiteY6" fmla="*/ 66165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619" h="1323300">
                  <a:moveTo>
                    <a:pt x="0" y="661650"/>
                  </a:moveTo>
                  <a:lnTo>
                    <a:pt x="378067" y="0"/>
                  </a:lnTo>
                  <a:lnTo>
                    <a:pt x="1151552" y="0"/>
                  </a:lnTo>
                  <a:lnTo>
                    <a:pt x="1529619" y="661650"/>
                  </a:lnTo>
                  <a:lnTo>
                    <a:pt x="1151552" y="1323300"/>
                  </a:lnTo>
                  <a:lnTo>
                    <a:pt x="378067" y="1323300"/>
                  </a:lnTo>
                  <a:lnTo>
                    <a:pt x="0" y="661650"/>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16000"/>
              </a:schemeClr>
            </a:fillRef>
            <a:effectRef idx="0">
              <a:schemeClr val="accent4">
                <a:alpha val="90000"/>
                <a:hueOff val="0"/>
                <a:satOff val="0"/>
                <a:lumOff val="0"/>
                <a:alphaOff val="-16000"/>
              </a:schemeClr>
            </a:effectRef>
            <a:fontRef idx="minor">
              <a:schemeClr val="lt1"/>
            </a:fontRef>
          </p:style>
          <p:txBody>
            <a:bodyPr spcFirstLastPara="0" vert="horz" wrap="square" lIns="271271" tIns="237079" rIns="271271" bIns="237079"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Bankruptcy and Restructuring</a:t>
              </a:r>
            </a:p>
          </p:txBody>
        </p:sp>
        <p:sp>
          <p:nvSpPr>
            <p:cNvPr id="10" name="Freeform 9"/>
            <p:cNvSpPr/>
            <p:nvPr/>
          </p:nvSpPr>
          <p:spPr>
            <a:xfrm>
              <a:off x="4282539" y="4009111"/>
              <a:ext cx="1463040" cy="1280160"/>
            </a:xfrm>
            <a:custGeom>
              <a:avLst/>
              <a:gdLst>
                <a:gd name="connsiteX0" fmla="*/ 0 w 1529619"/>
                <a:gd name="connsiteY0" fmla="*/ 661650 h 1323300"/>
                <a:gd name="connsiteX1" fmla="*/ 378067 w 1529619"/>
                <a:gd name="connsiteY1" fmla="*/ 0 h 1323300"/>
                <a:gd name="connsiteX2" fmla="*/ 1151552 w 1529619"/>
                <a:gd name="connsiteY2" fmla="*/ 0 h 1323300"/>
                <a:gd name="connsiteX3" fmla="*/ 1529619 w 1529619"/>
                <a:gd name="connsiteY3" fmla="*/ 661650 h 1323300"/>
                <a:gd name="connsiteX4" fmla="*/ 1151552 w 1529619"/>
                <a:gd name="connsiteY4" fmla="*/ 1323300 h 1323300"/>
                <a:gd name="connsiteX5" fmla="*/ 378067 w 1529619"/>
                <a:gd name="connsiteY5" fmla="*/ 1323300 h 1323300"/>
                <a:gd name="connsiteX6" fmla="*/ 0 w 1529619"/>
                <a:gd name="connsiteY6" fmla="*/ 66165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619" h="1323300">
                  <a:moveTo>
                    <a:pt x="0" y="661650"/>
                  </a:moveTo>
                  <a:lnTo>
                    <a:pt x="378067" y="0"/>
                  </a:lnTo>
                  <a:lnTo>
                    <a:pt x="1151552" y="0"/>
                  </a:lnTo>
                  <a:lnTo>
                    <a:pt x="1529619" y="661650"/>
                  </a:lnTo>
                  <a:lnTo>
                    <a:pt x="1151552" y="1323300"/>
                  </a:lnTo>
                  <a:lnTo>
                    <a:pt x="378067" y="1323300"/>
                  </a:lnTo>
                  <a:lnTo>
                    <a:pt x="0" y="661650"/>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24000"/>
              </a:schemeClr>
            </a:fillRef>
            <a:effectRef idx="0">
              <a:schemeClr val="accent4">
                <a:alpha val="90000"/>
                <a:hueOff val="0"/>
                <a:satOff val="0"/>
                <a:lumOff val="0"/>
                <a:alphaOff val="-24000"/>
              </a:schemeClr>
            </a:effectRef>
            <a:fontRef idx="minor">
              <a:schemeClr val="lt1"/>
            </a:fontRef>
          </p:style>
          <p:txBody>
            <a:bodyPr spcFirstLastPara="0" vert="horz" wrap="square" lIns="271271" tIns="237079" rIns="271271" bIns="237079"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Technology &amp; Life Sciences</a:t>
              </a:r>
            </a:p>
          </p:txBody>
        </p:sp>
        <p:sp>
          <p:nvSpPr>
            <p:cNvPr id="11" name="Freeform 10"/>
            <p:cNvSpPr/>
            <p:nvPr/>
          </p:nvSpPr>
          <p:spPr>
            <a:xfrm>
              <a:off x="2889100" y="3207805"/>
              <a:ext cx="1463040" cy="1280160"/>
            </a:xfrm>
            <a:custGeom>
              <a:avLst/>
              <a:gdLst>
                <a:gd name="connsiteX0" fmla="*/ 0 w 1529619"/>
                <a:gd name="connsiteY0" fmla="*/ 661650 h 1323300"/>
                <a:gd name="connsiteX1" fmla="*/ 378067 w 1529619"/>
                <a:gd name="connsiteY1" fmla="*/ 0 h 1323300"/>
                <a:gd name="connsiteX2" fmla="*/ 1151552 w 1529619"/>
                <a:gd name="connsiteY2" fmla="*/ 0 h 1323300"/>
                <a:gd name="connsiteX3" fmla="*/ 1529619 w 1529619"/>
                <a:gd name="connsiteY3" fmla="*/ 661650 h 1323300"/>
                <a:gd name="connsiteX4" fmla="*/ 1151552 w 1529619"/>
                <a:gd name="connsiteY4" fmla="*/ 1323300 h 1323300"/>
                <a:gd name="connsiteX5" fmla="*/ 378067 w 1529619"/>
                <a:gd name="connsiteY5" fmla="*/ 1323300 h 1323300"/>
                <a:gd name="connsiteX6" fmla="*/ 0 w 1529619"/>
                <a:gd name="connsiteY6" fmla="*/ 66165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619" h="1323300">
                  <a:moveTo>
                    <a:pt x="0" y="661650"/>
                  </a:moveTo>
                  <a:lnTo>
                    <a:pt x="378067" y="0"/>
                  </a:lnTo>
                  <a:lnTo>
                    <a:pt x="1151552" y="0"/>
                  </a:lnTo>
                  <a:lnTo>
                    <a:pt x="1529619" y="661650"/>
                  </a:lnTo>
                  <a:lnTo>
                    <a:pt x="1151552" y="1323300"/>
                  </a:lnTo>
                  <a:lnTo>
                    <a:pt x="378067" y="1323300"/>
                  </a:lnTo>
                  <a:lnTo>
                    <a:pt x="0" y="661650"/>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80000"/>
                <a:hueOff val="0"/>
                <a:satOff val="0"/>
                <a:lumOff val="0"/>
                <a:alphaOff val="0"/>
              </a:schemeClr>
            </a:fillRef>
            <a:effectRef idx="0">
              <a:schemeClr val="accent4">
                <a:alpha val="80000"/>
                <a:hueOff val="0"/>
                <a:satOff val="0"/>
                <a:lumOff val="0"/>
                <a:alphaOff val="0"/>
              </a:schemeClr>
            </a:effectRef>
            <a:fontRef idx="minor">
              <a:schemeClr val="lt1"/>
            </a:fontRef>
          </p:style>
          <p:txBody>
            <a:bodyPr spcFirstLastPara="0" vert="horz" wrap="square" lIns="327093" tIns="285348" rIns="327093" bIns="285348"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Public Sector Advisory</a:t>
              </a:r>
            </a:p>
          </p:txBody>
        </p:sp>
        <p:sp>
          <p:nvSpPr>
            <p:cNvPr id="12" name="Freeform 11"/>
            <p:cNvSpPr/>
            <p:nvPr/>
          </p:nvSpPr>
          <p:spPr>
            <a:xfrm>
              <a:off x="2871507" y="1647746"/>
              <a:ext cx="1463040" cy="1280160"/>
            </a:xfrm>
            <a:custGeom>
              <a:avLst/>
              <a:gdLst>
                <a:gd name="connsiteX0" fmla="*/ 0 w 1529619"/>
                <a:gd name="connsiteY0" fmla="*/ 661650 h 1323300"/>
                <a:gd name="connsiteX1" fmla="*/ 378067 w 1529619"/>
                <a:gd name="connsiteY1" fmla="*/ 0 h 1323300"/>
                <a:gd name="connsiteX2" fmla="*/ 1151552 w 1529619"/>
                <a:gd name="connsiteY2" fmla="*/ 0 h 1323300"/>
                <a:gd name="connsiteX3" fmla="*/ 1529619 w 1529619"/>
                <a:gd name="connsiteY3" fmla="*/ 661650 h 1323300"/>
                <a:gd name="connsiteX4" fmla="*/ 1151552 w 1529619"/>
                <a:gd name="connsiteY4" fmla="*/ 1323300 h 1323300"/>
                <a:gd name="connsiteX5" fmla="*/ 378067 w 1529619"/>
                <a:gd name="connsiteY5" fmla="*/ 1323300 h 1323300"/>
                <a:gd name="connsiteX6" fmla="*/ 0 w 1529619"/>
                <a:gd name="connsiteY6" fmla="*/ 66165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619" h="1323300">
                  <a:moveTo>
                    <a:pt x="0" y="661650"/>
                  </a:moveTo>
                  <a:lnTo>
                    <a:pt x="378067" y="0"/>
                  </a:lnTo>
                  <a:lnTo>
                    <a:pt x="1151552" y="0"/>
                  </a:lnTo>
                  <a:lnTo>
                    <a:pt x="1529619" y="661650"/>
                  </a:lnTo>
                  <a:lnTo>
                    <a:pt x="1151552" y="1323300"/>
                  </a:lnTo>
                  <a:lnTo>
                    <a:pt x="378067" y="1323300"/>
                  </a:lnTo>
                  <a:lnTo>
                    <a:pt x="0" y="661650"/>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40000"/>
              </a:schemeClr>
            </a:fillRef>
            <a:effectRef idx="0">
              <a:schemeClr val="accent4">
                <a:alpha val="90000"/>
                <a:hueOff val="0"/>
                <a:satOff val="0"/>
                <a:lumOff val="0"/>
                <a:alphaOff val="-40000"/>
              </a:schemeClr>
            </a:effectRef>
            <a:fontRef idx="minor">
              <a:schemeClr val="lt1"/>
            </a:fontRef>
          </p:style>
          <p:txBody>
            <a:bodyPr spcFirstLastPara="0" vert="horz" wrap="square" lIns="271271" tIns="237079" rIns="271271" bIns="237079"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Private Business Services</a:t>
              </a:r>
            </a:p>
          </p:txBody>
        </p:sp>
        <p:sp>
          <p:nvSpPr>
            <p:cNvPr id="13" name="Freeform 12"/>
            <p:cNvSpPr/>
            <p:nvPr/>
          </p:nvSpPr>
          <p:spPr>
            <a:xfrm>
              <a:off x="6829807" y="2305391"/>
              <a:ext cx="1809390" cy="1565012"/>
            </a:xfrm>
            <a:custGeom>
              <a:avLst/>
              <a:gdLst>
                <a:gd name="connsiteX0" fmla="*/ 0 w 1739627"/>
                <a:gd name="connsiteY0" fmla="*/ 752336 h 1504671"/>
                <a:gd name="connsiteX1" fmla="*/ 429885 w 1739627"/>
                <a:gd name="connsiteY1" fmla="*/ 0 h 1504671"/>
                <a:gd name="connsiteX2" fmla="*/ 1309742 w 1739627"/>
                <a:gd name="connsiteY2" fmla="*/ 0 h 1504671"/>
                <a:gd name="connsiteX3" fmla="*/ 1739627 w 1739627"/>
                <a:gd name="connsiteY3" fmla="*/ 752336 h 1504671"/>
                <a:gd name="connsiteX4" fmla="*/ 1309742 w 1739627"/>
                <a:gd name="connsiteY4" fmla="*/ 1504671 h 1504671"/>
                <a:gd name="connsiteX5" fmla="*/ 429885 w 1739627"/>
                <a:gd name="connsiteY5" fmla="*/ 1504671 h 1504671"/>
                <a:gd name="connsiteX6" fmla="*/ 0 w 1739627"/>
                <a:gd name="connsiteY6" fmla="*/ 752336 h 150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627" h="1504671">
                  <a:moveTo>
                    <a:pt x="0" y="752336"/>
                  </a:moveTo>
                  <a:lnTo>
                    <a:pt x="429885" y="0"/>
                  </a:lnTo>
                  <a:lnTo>
                    <a:pt x="1309742" y="0"/>
                  </a:lnTo>
                  <a:lnTo>
                    <a:pt x="1739627" y="752336"/>
                  </a:lnTo>
                  <a:lnTo>
                    <a:pt x="1309742" y="1504671"/>
                  </a:lnTo>
                  <a:lnTo>
                    <a:pt x="429885" y="1504671"/>
                  </a:lnTo>
                  <a:lnTo>
                    <a:pt x="0" y="752336"/>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80000"/>
                <a:hueOff val="0"/>
                <a:satOff val="0"/>
                <a:lumOff val="0"/>
                <a:alphaOff val="0"/>
              </a:schemeClr>
            </a:fillRef>
            <a:effectRef idx="0">
              <a:schemeClr val="accent4">
                <a:alpha val="80000"/>
                <a:hueOff val="0"/>
                <a:satOff val="0"/>
                <a:lumOff val="0"/>
                <a:alphaOff val="0"/>
              </a:schemeClr>
            </a:effectRef>
            <a:fontRef idx="minor">
              <a:schemeClr val="lt1"/>
            </a:fontRef>
          </p:style>
          <p:txBody>
            <a:bodyPr spcFirstLastPara="0" vert="horz" wrap="square" lIns="306044" tIns="267111" rIns="306044" bIns="267111"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Financial Services &amp; Portfolio Companies</a:t>
              </a:r>
            </a:p>
          </p:txBody>
        </p:sp>
        <p:sp>
          <p:nvSpPr>
            <p:cNvPr id="14" name="Freeform 13"/>
            <p:cNvSpPr/>
            <p:nvPr/>
          </p:nvSpPr>
          <p:spPr>
            <a:xfrm>
              <a:off x="7088837" y="813014"/>
              <a:ext cx="1489927" cy="1324461"/>
            </a:xfrm>
            <a:custGeom>
              <a:avLst/>
              <a:gdLst>
                <a:gd name="connsiteX0" fmla="*/ 0 w 1425435"/>
                <a:gd name="connsiteY0" fmla="*/ 616589 h 1233177"/>
                <a:gd name="connsiteX1" fmla="*/ 352319 w 1425435"/>
                <a:gd name="connsiteY1" fmla="*/ 0 h 1233177"/>
                <a:gd name="connsiteX2" fmla="*/ 1073116 w 1425435"/>
                <a:gd name="connsiteY2" fmla="*/ 0 h 1233177"/>
                <a:gd name="connsiteX3" fmla="*/ 1425435 w 1425435"/>
                <a:gd name="connsiteY3" fmla="*/ 616589 h 1233177"/>
                <a:gd name="connsiteX4" fmla="*/ 1073116 w 1425435"/>
                <a:gd name="connsiteY4" fmla="*/ 1233177 h 1233177"/>
                <a:gd name="connsiteX5" fmla="*/ 352319 w 1425435"/>
                <a:gd name="connsiteY5" fmla="*/ 1233177 h 1233177"/>
                <a:gd name="connsiteX6" fmla="*/ 0 w 1425435"/>
                <a:gd name="connsiteY6" fmla="*/ 616589 h 123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435" h="1233177">
                  <a:moveTo>
                    <a:pt x="0" y="616589"/>
                  </a:moveTo>
                  <a:lnTo>
                    <a:pt x="352319" y="0"/>
                  </a:lnTo>
                  <a:lnTo>
                    <a:pt x="1073116" y="0"/>
                  </a:lnTo>
                  <a:lnTo>
                    <a:pt x="1425435" y="616589"/>
                  </a:lnTo>
                  <a:lnTo>
                    <a:pt x="1073116" y="1233177"/>
                  </a:lnTo>
                  <a:lnTo>
                    <a:pt x="352319" y="1233177"/>
                  </a:lnTo>
                  <a:lnTo>
                    <a:pt x="0" y="616589"/>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0"/>
              </a:schemeClr>
            </a:fillRef>
            <a:effectRef idx="0">
              <a:schemeClr val="accent4">
                <a:alpha val="90000"/>
                <a:hueOff val="0"/>
                <a:satOff val="0"/>
                <a:lumOff val="0"/>
                <a:alphaOff val="0"/>
              </a:schemeClr>
            </a:effectRef>
            <a:fontRef idx="minor">
              <a:schemeClr val="lt1"/>
            </a:fontRef>
          </p:style>
          <p:txBody>
            <a:bodyPr spcFirstLastPara="0" vert="horz" wrap="square" lIns="254006" tIns="222144" rIns="254006" bIns="222144"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Manufacturing and Distribution</a:t>
              </a:r>
            </a:p>
          </p:txBody>
        </p:sp>
        <p:sp>
          <p:nvSpPr>
            <p:cNvPr id="15" name="Freeform 14"/>
            <p:cNvSpPr/>
            <p:nvPr/>
          </p:nvSpPr>
          <p:spPr>
            <a:xfrm>
              <a:off x="8397636" y="1634058"/>
              <a:ext cx="1463040" cy="1280160"/>
            </a:xfrm>
            <a:custGeom>
              <a:avLst/>
              <a:gdLst>
                <a:gd name="connsiteX0" fmla="*/ 0 w 1425435"/>
                <a:gd name="connsiteY0" fmla="*/ 616589 h 1233177"/>
                <a:gd name="connsiteX1" fmla="*/ 352319 w 1425435"/>
                <a:gd name="connsiteY1" fmla="*/ 0 h 1233177"/>
                <a:gd name="connsiteX2" fmla="*/ 1073116 w 1425435"/>
                <a:gd name="connsiteY2" fmla="*/ 0 h 1233177"/>
                <a:gd name="connsiteX3" fmla="*/ 1425435 w 1425435"/>
                <a:gd name="connsiteY3" fmla="*/ 616589 h 1233177"/>
                <a:gd name="connsiteX4" fmla="*/ 1073116 w 1425435"/>
                <a:gd name="connsiteY4" fmla="*/ 1233177 h 1233177"/>
                <a:gd name="connsiteX5" fmla="*/ 352319 w 1425435"/>
                <a:gd name="connsiteY5" fmla="*/ 1233177 h 1233177"/>
                <a:gd name="connsiteX6" fmla="*/ 0 w 1425435"/>
                <a:gd name="connsiteY6" fmla="*/ 616589 h 123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435" h="1233177">
                  <a:moveTo>
                    <a:pt x="0" y="616589"/>
                  </a:moveTo>
                  <a:lnTo>
                    <a:pt x="352319" y="0"/>
                  </a:lnTo>
                  <a:lnTo>
                    <a:pt x="1073116" y="0"/>
                  </a:lnTo>
                  <a:lnTo>
                    <a:pt x="1425435" y="616589"/>
                  </a:lnTo>
                  <a:lnTo>
                    <a:pt x="1073116" y="1233177"/>
                  </a:lnTo>
                  <a:lnTo>
                    <a:pt x="352319" y="1233177"/>
                  </a:lnTo>
                  <a:lnTo>
                    <a:pt x="0" y="616589"/>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13333"/>
              </a:schemeClr>
            </a:fillRef>
            <a:effectRef idx="0">
              <a:schemeClr val="accent4">
                <a:alpha val="90000"/>
                <a:hueOff val="0"/>
                <a:satOff val="0"/>
                <a:lumOff val="0"/>
                <a:alphaOff val="-13333"/>
              </a:schemeClr>
            </a:effectRef>
            <a:fontRef idx="minor">
              <a:schemeClr val="lt1"/>
            </a:fontRef>
          </p:style>
          <p:txBody>
            <a:bodyPr spcFirstLastPara="0" vert="horz" wrap="square" lIns="254006" tIns="222144" rIns="254006" bIns="222144"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Corporate Finance</a:t>
              </a:r>
            </a:p>
          </p:txBody>
        </p:sp>
        <p:sp>
          <p:nvSpPr>
            <p:cNvPr id="16" name="Hexagon 15"/>
            <p:cNvSpPr/>
            <p:nvPr/>
          </p:nvSpPr>
          <p:spPr>
            <a:xfrm>
              <a:off x="4093699" y="5756785"/>
              <a:ext cx="470507" cy="40530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17" name="Hexagon 16"/>
            <p:cNvSpPr/>
            <p:nvPr/>
          </p:nvSpPr>
          <p:spPr>
            <a:xfrm>
              <a:off x="5157639" y="5430358"/>
              <a:ext cx="470507" cy="40530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18" name="Hexagon 17"/>
            <p:cNvSpPr/>
            <p:nvPr/>
          </p:nvSpPr>
          <p:spPr>
            <a:xfrm>
              <a:off x="2487388" y="1488145"/>
              <a:ext cx="504764" cy="43492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19" name="Hexagon 18"/>
            <p:cNvSpPr/>
            <p:nvPr/>
          </p:nvSpPr>
          <p:spPr>
            <a:xfrm>
              <a:off x="9608294" y="4425997"/>
              <a:ext cx="504764" cy="43492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20" name="Hexagon 19"/>
            <p:cNvSpPr/>
            <p:nvPr/>
          </p:nvSpPr>
          <p:spPr>
            <a:xfrm>
              <a:off x="3567413" y="979079"/>
              <a:ext cx="504764" cy="43492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21" name="Hexagon 20"/>
            <p:cNvSpPr/>
            <p:nvPr/>
          </p:nvSpPr>
          <p:spPr>
            <a:xfrm>
              <a:off x="9941999" y="5320889"/>
              <a:ext cx="504764" cy="43492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22" name="Hexagon 21"/>
            <p:cNvSpPr/>
            <p:nvPr/>
          </p:nvSpPr>
          <p:spPr>
            <a:xfrm>
              <a:off x="5734812" y="955536"/>
              <a:ext cx="470507" cy="40530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23" name="Hexagon 22"/>
            <p:cNvSpPr/>
            <p:nvPr/>
          </p:nvSpPr>
          <p:spPr>
            <a:xfrm>
              <a:off x="6523489" y="1116790"/>
              <a:ext cx="470507" cy="40530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24" name="Hexagon 23"/>
            <p:cNvSpPr/>
            <p:nvPr/>
          </p:nvSpPr>
          <p:spPr>
            <a:xfrm>
              <a:off x="9665184" y="2821986"/>
              <a:ext cx="470507" cy="405301"/>
            </a:xfrm>
            <a:prstGeom prst="hexagon">
              <a:avLst>
                <a:gd name="adj" fmla="val 28900"/>
                <a:gd name="vf" fmla="val 115470"/>
              </a:avLst>
            </a:prstGeom>
            <a:noFill/>
            <a:ln w="19050">
              <a:solidFill>
                <a:schemeClr val="bg2">
                  <a:lumMod val="75000"/>
                </a:schemeClr>
              </a:solidFill>
            </a:ln>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sz="1100" dirty="0">
                <a:solidFill>
                  <a:schemeClr val="tx1"/>
                </a:solidFill>
              </a:endParaRPr>
            </a:p>
          </p:txBody>
        </p:sp>
        <p:sp>
          <p:nvSpPr>
            <p:cNvPr id="25" name="Freeform 24"/>
            <p:cNvSpPr/>
            <p:nvPr/>
          </p:nvSpPr>
          <p:spPr>
            <a:xfrm>
              <a:off x="8437398" y="3108594"/>
              <a:ext cx="1463040" cy="1280160"/>
            </a:xfrm>
            <a:custGeom>
              <a:avLst/>
              <a:gdLst>
                <a:gd name="connsiteX0" fmla="*/ 0 w 1425435"/>
                <a:gd name="connsiteY0" fmla="*/ 616589 h 1233177"/>
                <a:gd name="connsiteX1" fmla="*/ 352319 w 1425435"/>
                <a:gd name="connsiteY1" fmla="*/ 0 h 1233177"/>
                <a:gd name="connsiteX2" fmla="*/ 1073116 w 1425435"/>
                <a:gd name="connsiteY2" fmla="*/ 0 h 1233177"/>
                <a:gd name="connsiteX3" fmla="*/ 1425435 w 1425435"/>
                <a:gd name="connsiteY3" fmla="*/ 616589 h 1233177"/>
                <a:gd name="connsiteX4" fmla="*/ 1073116 w 1425435"/>
                <a:gd name="connsiteY4" fmla="*/ 1233177 h 1233177"/>
                <a:gd name="connsiteX5" fmla="*/ 352319 w 1425435"/>
                <a:gd name="connsiteY5" fmla="*/ 1233177 h 1233177"/>
                <a:gd name="connsiteX6" fmla="*/ 0 w 1425435"/>
                <a:gd name="connsiteY6" fmla="*/ 616589 h 123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435" h="1233177">
                  <a:moveTo>
                    <a:pt x="0" y="616589"/>
                  </a:moveTo>
                  <a:lnTo>
                    <a:pt x="352319" y="0"/>
                  </a:lnTo>
                  <a:lnTo>
                    <a:pt x="1073116" y="0"/>
                  </a:lnTo>
                  <a:lnTo>
                    <a:pt x="1425435" y="616589"/>
                  </a:lnTo>
                  <a:lnTo>
                    <a:pt x="1073116" y="1233177"/>
                  </a:lnTo>
                  <a:lnTo>
                    <a:pt x="352319" y="1233177"/>
                  </a:lnTo>
                  <a:lnTo>
                    <a:pt x="0" y="616589"/>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26667"/>
              </a:schemeClr>
            </a:fillRef>
            <a:effectRef idx="0">
              <a:schemeClr val="accent4">
                <a:alpha val="90000"/>
                <a:hueOff val="0"/>
                <a:satOff val="0"/>
                <a:lumOff val="0"/>
                <a:alphaOff val="-26667"/>
              </a:schemeClr>
            </a:effectRef>
            <a:fontRef idx="minor">
              <a:schemeClr val="lt1"/>
            </a:fontRef>
          </p:style>
          <p:txBody>
            <a:bodyPr spcFirstLastPara="0" vert="horz" wrap="square" lIns="254006" tIns="222144" rIns="254006" bIns="222144"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Health Care</a:t>
              </a:r>
            </a:p>
          </p:txBody>
        </p:sp>
        <p:sp>
          <p:nvSpPr>
            <p:cNvPr id="26" name="Freeform 25"/>
            <p:cNvSpPr/>
            <p:nvPr/>
          </p:nvSpPr>
          <p:spPr>
            <a:xfrm>
              <a:off x="7002982" y="4003404"/>
              <a:ext cx="1463040" cy="1280160"/>
            </a:xfrm>
            <a:custGeom>
              <a:avLst/>
              <a:gdLst>
                <a:gd name="connsiteX0" fmla="*/ 0 w 1425435"/>
                <a:gd name="connsiteY0" fmla="*/ 616589 h 1233177"/>
                <a:gd name="connsiteX1" fmla="*/ 352319 w 1425435"/>
                <a:gd name="connsiteY1" fmla="*/ 0 h 1233177"/>
                <a:gd name="connsiteX2" fmla="*/ 1073116 w 1425435"/>
                <a:gd name="connsiteY2" fmla="*/ 0 h 1233177"/>
                <a:gd name="connsiteX3" fmla="*/ 1425435 w 1425435"/>
                <a:gd name="connsiteY3" fmla="*/ 616589 h 1233177"/>
                <a:gd name="connsiteX4" fmla="*/ 1073116 w 1425435"/>
                <a:gd name="connsiteY4" fmla="*/ 1233177 h 1233177"/>
                <a:gd name="connsiteX5" fmla="*/ 352319 w 1425435"/>
                <a:gd name="connsiteY5" fmla="*/ 1233177 h 1233177"/>
                <a:gd name="connsiteX6" fmla="*/ 0 w 1425435"/>
                <a:gd name="connsiteY6" fmla="*/ 616589 h 123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435" h="1233177">
                  <a:moveTo>
                    <a:pt x="0" y="616589"/>
                  </a:moveTo>
                  <a:lnTo>
                    <a:pt x="352319" y="0"/>
                  </a:lnTo>
                  <a:lnTo>
                    <a:pt x="1073116" y="0"/>
                  </a:lnTo>
                  <a:lnTo>
                    <a:pt x="1425435" y="616589"/>
                  </a:lnTo>
                  <a:lnTo>
                    <a:pt x="1073116" y="1233177"/>
                  </a:lnTo>
                  <a:lnTo>
                    <a:pt x="352319" y="1233177"/>
                  </a:lnTo>
                  <a:lnTo>
                    <a:pt x="0" y="616589"/>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40000"/>
              </a:schemeClr>
            </a:fillRef>
            <a:effectRef idx="0">
              <a:schemeClr val="accent4">
                <a:alpha val="90000"/>
                <a:hueOff val="0"/>
                <a:satOff val="0"/>
                <a:lumOff val="0"/>
                <a:alphaOff val="-40000"/>
              </a:schemeClr>
            </a:effectRef>
            <a:fontRef idx="minor">
              <a:schemeClr val="lt1"/>
            </a:fontRef>
          </p:style>
          <p:txBody>
            <a:bodyPr spcFirstLastPara="0" vert="horz" wrap="square" lIns="254006" tIns="222144" rIns="254006" bIns="222144"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Public Companies</a:t>
              </a:r>
            </a:p>
          </p:txBody>
        </p:sp>
        <p:sp>
          <p:nvSpPr>
            <p:cNvPr id="27" name="Hexagon 26"/>
            <p:cNvSpPr/>
            <p:nvPr/>
          </p:nvSpPr>
          <p:spPr>
            <a:xfrm>
              <a:off x="2889100" y="4732883"/>
              <a:ext cx="1463040" cy="1280160"/>
            </a:xfrm>
            <a:prstGeom prst="hexagon">
              <a:avLst>
                <a:gd name="adj" fmla="val 28570"/>
                <a:gd name="vf" fmla="val 115470"/>
              </a:avLst>
            </a:pr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24000"/>
              </a:schemeClr>
            </a:fillRef>
            <a:effectRef idx="0">
              <a:schemeClr val="accent4">
                <a:alpha val="90000"/>
                <a:hueOff val="0"/>
                <a:satOff val="0"/>
                <a:lumOff val="0"/>
                <a:alphaOff val="-24000"/>
              </a:schemeClr>
            </a:effectRef>
            <a:fontRef idx="minor">
              <a:schemeClr val="lt1"/>
            </a:fontRef>
          </p:style>
          <p:txBody>
            <a:bodyPr/>
            <a:lstStyle/>
            <a:p>
              <a:endParaRPr sz="1100" dirty="0">
                <a:solidFill>
                  <a:schemeClr val="tx1"/>
                </a:solidFill>
              </a:endParaRPr>
            </a:p>
          </p:txBody>
        </p:sp>
        <p:sp>
          <p:nvSpPr>
            <p:cNvPr id="28" name="Hexagon 4"/>
            <p:cNvSpPr txBox="1"/>
            <p:nvPr/>
          </p:nvSpPr>
          <p:spPr>
            <a:xfrm>
              <a:off x="3125015" y="4944207"/>
              <a:ext cx="991210" cy="857513"/>
            </a:xfrm>
            <a:prstGeom prst="rect">
              <a:avLst/>
            </a:prstGeom>
            <a:noFill/>
            <a:ln w="19050">
              <a:noFill/>
            </a:ln>
            <a:scene3d>
              <a:camera prst="orthographicFront"/>
              <a:lightRig rig="flat" dir="t"/>
            </a:scene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Sports &amp; Entertainment</a:t>
              </a:r>
            </a:p>
          </p:txBody>
        </p:sp>
        <p:sp>
          <p:nvSpPr>
            <p:cNvPr id="29" name="Hexagon 4"/>
            <p:cNvSpPr txBox="1"/>
            <p:nvPr/>
          </p:nvSpPr>
          <p:spPr>
            <a:xfrm>
              <a:off x="5861712" y="4944207"/>
              <a:ext cx="991210" cy="857513"/>
            </a:xfrm>
            <a:prstGeom prst="rect">
              <a:avLst/>
            </a:prstGeom>
            <a:noFill/>
            <a:ln w="19050">
              <a:noFill/>
            </a:ln>
            <a:scene3d>
              <a:camera prst="orthographicFront"/>
              <a:lightRig rig="flat" dir="t"/>
            </a:scene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Insurance</a:t>
              </a:r>
              <a:endParaRPr kumimoji="0" lang="en-US" sz="1100" i="0" u="none" strike="noStrike" kern="1200" cap="none" spc="0" normalizeH="0" baseline="0" noProof="0" dirty="0">
                <a:ln>
                  <a:noFill/>
                </a:ln>
                <a:solidFill>
                  <a:schemeClr val="tx1"/>
                </a:solidFill>
                <a:effectLst/>
                <a:uLnTx/>
                <a:uFillTx/>
              </a:endParaRPr>
            </a:p>
          </p:txBody>
        </p:sp>
        <p:sp>
          <p:nvSpPr>
            <p:cNvPr id="30" name="Freeform 29"/>
            <p:cNvSpPr/>
            <p:nvPr/>
          </p:nvSpPr>
          <p:spPr>
            <a:xfrm>
              <a:off x="1846627" y="3870404"/>
              <a:ext cx="1128328" cy="1073804"/>
            </a:xfrm>
            <a:custGeom>
              <a:avLst/>
              <a:gdLst>
                <a:gd name="connsiteX0" fmla="*/ 0 w 1529619"/>
                <a:gd name="connsiteY0" fmla="*/ 661650 h 1323300"/>
                <a:gd name="connsiteX1" fmla="*/ 378067 w 1529619"/>
                <a:gd name="connsiteY1" fmla="*/ 0 h 1323300"/>
                <a:gd name="connsiteX2" fmla="*/ 1151552 w 1529619"/>
                <a:gd name="connsiteY2" fmla="*/ 0 h 1323300"/>
                <a:gd name="connsiteX3" fmla="*/ 1529619 w 1529619"/>
                <a:gd name="connsiteY3" fmla="*/ 661650 h 1323300"/>
                <a:gd name="connsiteX4" fmla="*/ 1151552 w 1529619"/>
                <a:gd name="connsiteY4" fmla="*/ 1323300 h 1323300"/>
                <a:gd name="connsiteX5" fmla="*/ 378067 w 1529619"/>
                <a:gd name="connsiteY5" fmla="*/ 1323300 h 1323300"/>
                <a:gd name="connsiteX6" fmla="*/ 0 w 1529619"/>
                <a:gd name="connsiteY6" fmla="*/ 66165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619" h="1323300">
                  <a:moveTo>
                    <a:pt x="0" y="661650"/>
                  </a:moveTo>
                  <a:lnTo>
                    <a:pt x="378067" y="0"/>
                  </a:lnTo>
                  <a:lnTo>
                    <a:pt x="1151552" y="0"/>
                  </a:lnTo>
                  <a:lnTo>
                    <a:pt x="1529619" y="661650"/>
                  </a:lnTo>
                  <a:lnTo>
                    <a:pt x="1151552" y="1323300"/>
                  </a:lnTo>
                  <a:lnTo>
                    <a:pt x="378067" y="1323300"/>
                  </a:lnTo>
                  <a:lnTo>
                    <a:pt x="0" y="661650"/>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40000"/>
              </a:schemeClr>
            </a:fillRef>
            <a:effectRef idx="0">
              <a:schemeClr val="accent4">
                <a:alpha val="90000"/>
                <a:hueOff val="0"/>
                <a:satOff val="0"/>
                <a:lumOff val="0"/>
                <a:alphaOff val="-40000"/>
              </a:schemeClr>
            </a:effectRef>
            <a:fontRef idx="minor">
              <a:schemeClr val="lt1"/>
            </a:fontRef>
          </p:style>
          <p:txBody>
            <a:bodyPr spcFirstLastPara="0" vert="horz" wrap="square" lIns="271271" tIns="237079" rIns="271271" bIns="237079"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Litigation</a:t>
              </a:r>
              <a:endParaRPr kumimoji="0" lang="en-US" sz="1100" i="0" u="none" strike="noStrike" kern="1200" cap="none" spc="0" normalizeH="0" baseline="0" noProof="0" dirty="0">
                <a:ln>
                  <a:noFill/>
                </a:ln>
                <a:solidFill>
                  <a:schemeClr val="tx1"/>
                </a:solidFill>
                <a:effectLst/>
                <a:uLnTx/>
                <a:uFillTx/>
              </a:endParaRPr>
            </a:p>
          </p:txBody>
        </p:sp>
        <p:sp>
          <p:nvSpPr>
            <p:cNvPr id="31" name="Freeform 30"/>
            <p:cNvSpPr/>
            <p:nvPr/>
          </p:nvSpPr>
          <p:spPr>
            <a:xfrm>
              <a:off x="1846627" y="2492894"/>
              <a:ext cx="1323132" cy="1149924"/>
            </a:xfrm>
            <a:custGeom>
              <a:avLst/>
              <a:gdLst>
                <a:gd name="connsiteX0" fmla="*/ 0 w 1529619"/>
                <a:gd name="connsiteY0" fmla="*/ 661650 h 1323300"/>
                <a:gd name="connsiteX1" fmla="*/ 378067 w 1529619"/>
                <a:gd name="connsiteY1" fmla="*/ 0 h 1323300"/>
                <a:gd name="connsiteX2" fmla="*/ 1151552 w 1529619"/>
                <a:gd name="connsiteY2" fmla="*/ 0 h 1323300"/>
                <a:gd name="connsiteX3" fmla="*/ 1529619 w 1529619"/>
                <a:gd name="connsiteY3" fmla="*/ 661650 h 1323300"/>
                <a:gd name="connsiteX4" fmla="*/ 1151552 w 1529619"/>
                <a:gd name="connsiteY4" fmla="*/ 1323300 h 1323300"/>
                <a:gd name="connsiteX5" fmla="*/ 378067 w 1529619"/>
                <a:gd name="connsiteY5" fmla="*/ 1323300 h 1323300"/>
                <a:gd name="connsiteX6" fmla="*/ 0 w 1529619"/>
                <a:gd name="connsiteY6" fmla="*/ 66165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619" h="1323300">
                  <a:moveTo>
                    <a:pt x="0" y="661650"/>
                  </a:moveTo>
                  <a:lnTo>
                    <a:pt x="378067" y="0"/>
                  </a:lnTo>
                  <a:lnTo>
                    <a:pt x="1151552" y="0"/>
                  </a:lnTo>
                  <a:lnTo>
                    <a:pt x="1529619" y="661650"/>
                  </a:lnTo>
                  <a:lnTo>
                    <a:pt x="1151552" y="1323300"/>
                  </a:lnTo>
                  <a:lnTo>
                    <a:pt x="378067" y="1323300"/>
                  </a:lnTo>
                  <a:lnTo>
                    <a:pt x="0" y="661650"/>
                  </a:lnTo>
                  <a:close/>
                </a:path>
              </a:pathLst>
            </a:custGeom>
            <a:solidFill>
              <a:srgbClr val="A6BDC0"/>
            </a:solidFill>
            <a:ln w="19050">
              <a:solidFill>
                <a:schemeClr val="bg2">
                  <a:lumMod val="75000"/>
                </a:schemeClr>
              </a:solidFill>
            </a:ln>
          </p:spPr>
          <p:style>
            <a:lnRef idx="2">
              <a:schemeClr val="lt1">
                <a:hueOff val="0"/>
                <a:satOff val="0"/>
                <a:lumOff val="0"/>
                <a:alphaOff val="0"/>
              </a:schemeClr>
            </a:lnRef>
            <a:fillRef idx="1">
              <a:schemeClr val="accent4">
                <a:alpha val="90000"/>
                <a:hueOff val="0"/>
                <a:satOff val="0"/>
                <a:lumOff val="0"/>
                <a:alphaOff val="-40000"/>
              </a:schemeClr>
            </a:fillRef>
            <a:effectRef idx="0">
              <a:schemeClr val="accent4">
                <a:alpha val="90000"/>
                <a:hueOff val="0"/>
                <a:satOff val="0"/>
                <a:lumOff val="0"/>
                <a:alphaOff val="-40000"/>
              </a:schemeClr>
            </a:effectRef>
            <a:fontRef idx="minor">
              <a:schemeClr val="lt1"/>
            </a:fontRef>
          </p:style>
          <p:txBody>
            <a:bodyPr spcFirstLastPara="0" vert="horz" wrap="square" lIns="271271" tIns="237079" rIns="271271" bIns="237079" numCol="1" spcCol="1270" anchor="ctr" anchorCtr="0">
              <a:noAutofit/>
            </a:bodyPr>
            <a:lstStyle/>
            <a:p>
              <a:pPr lvl="0" algn="ctr" defTabSz="622300">
                <a:lnSpc>
                  <a:spcPct val="90000"/>
                </a:lnSpc>
                <a:spcBef>
                  <a:spcPct val="0"/>
                </a:spcBef>
                <a:spcAft>
                  <a:spcPct val="35000"/>
                </a:spcAft>
                <a:defRPr/>
              </a:pPr>
              <a:r>
                <a:rPr lang="en-US" sz="1100" dirty="0">
                  <a:solidFill>
                    <a:schemeClr val="tx1"/>
                  </a:solidFill>
                </a:rPr>
                <a:t>Not for Profit</a:t>
              </a:r>
            </a:p>
          </p:txBody>
        </p:sp>
      </p:grpSp>
    </p:spTree>
    <p:extLst>
      <p:ext uri="{BB962C8B-B14F-4D97-AF65-F5344CB8AC3E}">
        <p14:creationId xmlns:p14="http://schemas.microsoft.com/office/powerpoint/2010/main" val="206678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endParaRPr lang="en-US" sz="2800" dirty="0" smtClean="0"/>
          </a:p>
          <a:p>
            <a:pPr marL="0" indent="0" algn="just">
              <a:buNone/>
            </a:pPr>
            <a:r>
              <a:rPr lang="en-US" sz="2800" dirty="0" smtClean="0"/>
              <a:t>Note: This presentation reflects current guidance from the SBA through June 16, 2020, and changes outlined in the Paycheck Protection Program Flexibility Act signed into law on June 5, 2020. Further changes are expected as the SBA continues to release additional guidance. Please follow closely the EisnerAmper COVID-19 Knowledge Center for further information and guidance.</a:t>
            </a:r>
            <a:endParaRPr lang="en-US" sz="2800" dirty="0"/>
          </a:p>
        </p:txBody>
      </p:sp>
      <p:sp>
        <p:nvSpPr>
          <p:cNvPr id="3" name="Title 2"/>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val="276098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SBA and Treasury Department continue to issue “interim final rules” and further guidance through FAQs</a:t>
            </a:r>
          </a:p>
          <a:p>
            <a:pPr lvl="1"/>
            <a:r>
              <a:rPr lang="en-US" dirty="0" smtClean="0"/>
              <a:t>18 “interim final rules”</a:t>
            </a:r>
          </a:p>
          <a:p>
            <a:pPr lvl="1"/>
            <a:r>
              <a:rPr lang="en-US" dirty="0" smtClean="0"/>
              <a:t>48 pieces of guidance</a:t>
            </a:r>
          </a:p>
          <a:p>
            <a:pPr lvl="1"/>
            <a:endParaRPr lang="en-US" dirty="0"/>
          </a:p>
          <a:p>
            <a:pPr lvl="1"/>
            <a:endParaRPr lang="en-US" dirty="0" smtClean="0"/>
          </a:p>
          <a:p>
            <a:r>
              <a:rPr lang="en-US" dirty="0" smtClean="0"/>
              <a:t>On Friday June 12</a:t>
            </a:r>
            <a:r>
              <a:rPr lang="en-US" baseline="30000" dirty="0" smtClean="0"/>
              <a:t>th</a:t>
            </a:r>
            <a:r>
              <a:rPr lang="en-US" dirty="0" smtClean="0"/>
              <a:t>, Senate democrats strongly urged the SBA and Treasury Dept. to streamline the forgiveness process recommending several changes including a simple application for low dollar loans.</a:t>
            </a:r>
            <a:endParaRPr lang="en-US" dirty="0"/>
          </a:p>
        </p:txBody>
      </p:sp>
      <p:sp>
        <p:nvSpPr>
          <p:cNvPr id="3" name="Title 2"/>
          <p:cNvSpPr>
            <a:spLocks noGrp="1"/>
          </p:cNvSpPr>
          <p:nvPr>
            <p:ph type="title"/>
          </p:nvPr>
        </p:nvSpPr>
        <p:spPr/>
        <p:txBody>
          <a:bodyPr/>
          <a:lstStyle/>
          <a:p>
            <a:r>
              <a:rPr lang="en-US" dirty="0" smtClean="0"/>
              <a:t>Paycheck Protection Program Continues to be a Moving Target</a:t>
            </a:r>
            <a:endParaRPr lang="en-US" dirty="0"/>
          </a:p>
        </p:txBody>
      </p:sp>
    </p:spTree>
    <p:extLst>
      <p:ext uri="{BB962C8B-B14F-4D97-AF65-F5344CB8AC3E}">
        <p14:creationId xmlns:p14="http://schemas.microsoft.com/office/powerpoint/2010/main" val="307247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pPr algn="just"/>
            <a:r>
              <a:rPr lang="en-US" sz="1400" dirty="0"/>
              <a:t>Maximum loan amount is $</a:t>
            </a:r>
            <a:r>
              <a:rPr lang="en-US" sz="1400" b="1" dirty="0"/>
              <a:t>10 million </a:t>
            </a:r>
            <a:r>
              <a:rPr lang="en-US" sz="1400" dirty="0" smtClean="0"/>
              <a:t>per borrower and </a:t>
            </a:r>
            <a:r>
              <a:rPr lang="en-US" sz="1400" dirty="0"/>
              <a:t>is based on 2.5x average monthly payroll</a:t>
            </a:r>
          </a:p>
          <a:p>
            <a:pPr algn="just"/>
            <a:r>
              <a:rPr lang="en-US" sz="1400" dirty="0"/>
              <a:t>Payroll cost = Gross Employee Pay </a:t>
            </a:r>
            <a:r>
              <a:rPr lang="en-US" sz="1400" dirty="0" smtClean="0"/>
              <a:t>(capped </a:t>
            </a:r>
            <a:r>
              <a:rPr lang="en-US" sz="1400" dirty="0"/>
              <a:t>at an annual rate of $100,000 per </a:t>
            </a:r>
            <a:r>
              <a:rPr lang="en-US" sz="1400" dirty="0" smtClean="0"/>
              <a:t>employee) </a:t>
            </a:r>
            <a:r>
              <a:rPr lang="en-US" sz="1400" dirty="0"/>
              <a:t>+State Unemployment Insurance </a:t>
            </a:r>
            <a:r>
              <a:rPr lang="en-US" sz="1400" dirty="0" smtClean="0"/>
              <a:t>and </a:t>
            </a:r>
            <a:r>
              <a:rPr lang="en-US" sz="1400" dirty="0"/>
              <a:t>Employer Paid State Disability Insurance +Employer Benefit </a:t>
            </a:r>
            <a:r>
              <a:rPr lang="en-US" sz="1400" dirty="0" smtClean="0"/>
              <a:t>Costs + Employer Retirement Costs </a:t>
            </a:r>
            <a:endParaRPr lang="en-US" sz="1400" dirty="0"/>
          </a:p>
          <a:p>
            <a:pPr algn="just"/>
            <a:r>
              <a:rPr lang="en-US" sz="1400" dirty="0"/>
              <a:t>PPP loans were to be used to cover </a:t>
            </a:r>
            <a:r>
              <a:rPr lang="en-US" sz="1400" b="1" dirty="0"/>
              <a:t>8 weeks </a:t>
            </a:r>
            <a:r>
              <a:rPr lang="en-US" sz="1400" dirty="0" smtClean="0"/>
              <a:t>of:</a:t>
            </a:r>
            <a:endParaRPr lang="en-US" sz="1400" dirty="0"/>
          </a:p>
          <a:p>
            <a:pPr lvl="1" algn="just">
              <a:buFont typeface="Courier New" panose="02070309020205020404" pitchFamily="49" charset="0"/>
              <a:buChar char="o"/>
            </a:pPr>
            <a:r>
              <a:rPr lang="en-US" sz="1400" dirty="0"/>
              <a:t>Payroll – salary, wages, vacation, parental, family, medical, or sick leave and employer paid health and retirement  benefits</a:t>
            </a:r>
          </a:p>
          <a:p>
            <a:pPr lvl="1" algn="just">
              <a:buFont typeface="Courier New" panose="02070309020205020404" pitchFamily="49" charset="0"/>
              <a:buChar char="o"/>
            </a:pPr>
            <a:r>
              <a:rPr lang="en-US" sz="1400" dirty="0"/>
              <a:t>2019 self-employment income for sole proprietors, independent contractors and active general partners capped at an annual rate of $100,000 per person</a:t>
            </a:r>
          </a:p>
          <a:p>
            <a:pPr lvl="1" algn="just">
              <a:buFont typeface="Courier New" panose="02070309020205020404" pitchFamily="49" charset="0"/>
              <a:buChar char="o"/>
            </a:pPr>
            <a:r>
              <a:rPr lang="en-US" sz="1400" dirty="0"/>
              <a:t>Real and personal property </a:t>
            </a:r>
            <a:r>
              <a:rPr lang="en-US" sz="1400" dirty="0" smtClean="0"/>
              <a:t>rent – lease </a:t>
            </a:r>
            <a:r>
              <a:rPr lang="en-US" sz="1400" dirty="0"/>
              <a:t>in effect before 2/15/2020</a:t>
            </a:r>
          </a:p>
          <a:p>
            <a:pPr lvl="1" algn="just">
              <a:buFont typeface="Courier New" panose="02070309020205020404" pitchFamily="49" charset="0"/>
              <a:buChar char="o"/>
            </a:pPr>
            <a:r>
              <a:rPr lang="en-US" sz="1400" dirty="0"/>
              <a:t>Real and personal property mortgage (INTEREST ONLY) </a:t>
            </a:r>
            <a:r>
              <a:rPr lang="en-US" sz="1400" dirty="0" smtClean="0"/>
              <a:t>– mortgage </a:t>
            </a:r>
            <a:r>
              <a:rPr lang="en-US" sz="1400" dirty="0"/>
              <a:t>was executed before 2/15/2020</a:t>
            </a:r>
          </a:p>
          <a:p>
            <a:pPr lvl="1" algn="just">
              <a:buFont typeface="Courier New" panose="02070309020205020404" pitchFamily="49" charset="0"/>
              <a:buChar char="o"/>
            </a:pPr>
            <a:r>
              <a:rPr lang="en-US" sz="1400" dirty="0"/>
              <a:t>Utilities – service had to begin before 2/15/2020</a:t>
            </a:r>
          </a:p>
          <a:p>
            <a:pPr algn="just"/>
            <a:r>
              <a:rPr lang="en-US" sz="1400" dirty="0"/>
              <a:t>Utilities include water, gas, </a:t>
            </a:r>
            <a:r>
              <a:rPr lang="en-US" sz="1400" dirty="0" smtClean="0"/>
              <a:t>electric, </a:t>
            </a:r>
            <a:r>
              <a:rPr lang="en-US" sz="1400" dirty="0"/>
              <a:t>telephone (cell and landline), internet and transportation</a:t>
            </a:r>
          </a:p>
          <a:p>
            <a:pPr algn="just"/>
            <a:r>
              <a:rPr lang="en-US" sz="1400" dirty="0"/>
              <a:t>PPP loans are fully or partially forgivable if funds are spent according to specified criteria. At least </a:t>
            </a:r>
            <a:r>
              <a:rPr lang="en-US" sz="1400" b="1" dirty="0"/>
              <a:t>75%</a:t>
            </a:r>
            <a:r>
              <a:rPr lang="en-US" sz="1400" dirty="0"/>
              <a:t> of the forgiven amount must be attributable to payroll </a:t>
            </a:r>
            <a:r>
              <a:rPr lang="en-US" sz="1400" dirty="0" smtClean="0"/>
              <a:t>costs.</a:t>
            </a:r>
            <a:endParaRPr lang="en-US" sz="1400" dirty="0"/>
          </a:p>
          <a:p>
            <a:pPr algn="just"/>
            <a:r>
              <a:rPr lang="en-US" sz="1400" dirty="0"/>
              <a:t>Eligible expenses must be paid during the covered period or incurred during the covered period and paid by the next regular payroll or billing cycle payment date</a:t>
            </a:r>
          </a:p>
          <a:p>
            <a:pPr algn="just"/>
            <a:r>
              <a:rPr lang="en-US" sz="1400" dirty="0"/>
              <a:t>Forgiveness amount will be cut back if a borrower has reduced FTE headcount or individual salaries in the covered period compared to an earlier reference period. These cutbacks can be eliminated through the use of safe harbor provisions included in the CARES </a:t>
            </a:r>
            <a:r>
              <a:rPr lang="en-US" sz="1400" dirty="0" smtClean="0"/>
              <a:t>Act.</a:t>
            </a:r>
            <a:endParaRPr lang="en-US" sz="1400" dirty="0"/>
          </a:p>
          <a:p>
            <a:pPr algn="just"/>
            <a:r>
              <a:rPr lang="en-US" sz="1400" dirty="0"/>
              <a:t>The portion of any loan not forgiven is repayable with interest at </a:t>
            </a:r>
            <a:r>
              <a:rPr lang="en-US" sz="1400" b="1" dirty="0"/>
              <a:t>1%</a:t>
            </a:r>
            <a:r>
              <a:rPr lang="en-US" sz="1400" dirty="0"/>
              <a:t> per annum over a </a:t>
            </a:r>
            <a:r>
              <a:rPr lang="en-US" sz="1400" b="1" dirty="0"/>
              <a:t>2-year</a:t>
            </a:r>
            <a:r>
              <a:rPr lang="en-US" sz="1400" dirty="0"/>
              <a:t> period with payments beginning 6 months after the </a:t>
            </a:r>
            <a:r>
              <a:rPr lang="en-US" sz="1400" dirty="0" smtClean="0"/>
              <a:t>loan </a:t>
            </a:r>
            <a:r>
              <a:rPr lang="en-US" sz="1400" dirty="0"/>
              <a:t>disbursement </a:t>
            </a:r>
            <a:r>
              <a:rPr lang="en-US" sz="1400" dirty="0" smtClean="0"/>
              <a:t>date</a:t>
            </a:r>
          </a:p>
          <a:p>
            <a:pPr algn="just"/>
            <a:r>
              <a:rPr lang="en-US" sz="1400" dirty="0" smtClean="0"/>
              <a:t>As of June 9, 4.5 million loans totaling $511 billion had been guaranteed by the SBA and $130 billion of funding was available through June 30</a:t>
            </a:r>
            <a:endParaRPr lang="en-US" sz="1400" dirty="0"/>
          </a:p>
        </p:txBody>
      </p:sp>
      <p:sp>
        <p:nvSpPr>
          <p:cNvPr id="3" name="Title 2"/>
          <p:cNvSpPr>
            <a:spLocks noGrp="1"/>
          </p:cNvSpPr>
          <p:nvPr>
            <p:ph type="title"/>
          </p:nvPr>
        </p:nvSpPr>
        <p:spPr/>
        <p:txBody>
          <a:bodyPr/>
          <a:lstStyle/>
          <a:p>
            <a:r>
              <a:rPr lang="en-US" dirty="0" smtClean="0"/>
              <a:t>Quick Review of PPP Loans (Prior to PPP Flexibility Act Changes)</a:t>
            </a:r>
            <a:endParaRPr lang="en-US" dirty="0"/>
          </a:p>
        </p:txBody>
      </p:sp>
    </p:spTree>
    <p:extLst>
      <p:ext uri="{BB962C8B-B14F-4D97-AF65-F5344CB8AC3E}">
        <p14:creationId xmlns:p14="http://schemas.microsoft.com/office/powerpoint/2010/main" val="2753116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EisnerAmper Standard 16-9">
  <a:themeElements>
    <a:clrScheme name="EisnerAmper">
      <a:dk1>
        <a:sysClr val="windowText" lastClr="000000"/>
      </a:dk1>
      <a:lt1>
        <a:srgbClr val="FFFFFF"/>
      </a:lt1>
      <a:dk2>
        <a:srgbClr val="000000"/>
      </a:dk2>
      <a:lt2>
        <a:srgbClr val="F1EBDF"/>
      </a:lt2>
      <a:accent1>
        <a:srgbClr val="BD9B60"/>
      </a:accent1>
      <a:accent2>
        <a:srgbClr val="000000"/>
      </a:accent2>
      <a:accent3>
        <a:srgbClr val="115E67"/>
      </a:accent3>
      <a:accent4>
        <a:srgbClr val="F8485E"/>
      </a:accent4>
      <a:accent5>
        <a:srgbClr val="7F2629"/>
      </a:accent5>
      <a:accent6>
        <a:srgbClr val="68478D"/>
      </a:accent6>
      <a:hlink>
        <a:srgbClr val="115E67"/>
      </a:hlink>
      <a:folHlink>
        <a:srgbClr val="68D2DF"/>
      </a:folHlink>
    </a:clrScheme>
    <a:fontScheme name="EisnerAmper">
      <a:majorFont>
        <a:latin typeface="Segoe UI Semibold"/>
        <a:ea typeface=""/>
        <a:cs typeface=""/>
      </a:majorFont>
      <a:minorFont>
        <a:latin typeface="Sego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snerAmper Powerpoint 16-9.potx" id="{DCF31F67-5D9F-4C89-8B36-B6C348592868}" vid="{EE48FC6F-C7AC-4FA5-A34D-2F1A8E1637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nowledge Document" ma:contentTypeID="0x01010059A9058B2B2EFB4AA53F2D7224660FCB007C9074F8F1B77D4DB3C1A1BC386006EE" ma:contentTypeVersion="19" ma:contentTypeDescription="" ma:contentTypeScope="" ma:versionID="69ea39a3b086e3fdd1ed475a51a2e514">
  <xsd:schema xmlns:xsd="http://www.w3.org/2001/XMLSchema" xmlns:xs="http://www.w3.org/2001/XMLSchema" xmlns:p="http://schemas.microsoft.com/office/2006/metadata/properties" xmlns:ns2="d5cc6f6a-9ef6-45e2-ab58-621a1c93d01a" xmlns:ns3="http://schemas.microsoft.com/sharepoint/v4" xmlns:ns4="4277e383-6a2d-47eb-95c3-2fcbb24425a8" xmlns:ns5="bdd5106d-80f0-429c-a92a-3cc888f318f3" targetNamespace="http://schemas.microsoft.com/office/2006/metadata/properties" ma:root="true" ma:fieldsID="1ee4ee5676bf8f77f8fc4790686a2e99" ns2:_="" ns3:_="" ns4:_="" ns5:_="">
    <xsd:import namespace="d5cc6f6a-9ef6-45e2-ab58-621a1c93d01a"/>
    <xsd:import namespace="http://schemas.microsoft.com/sharepoint/v4"/>
    <xsd:import namespace="4277e383-6a2d-47eb-95c3-2fcbb24425a8"/>
    <xsd:import namespace="bdd5106d-80f0-429c-a92a-3cc888f318f3"/>
    <xsd:element name="properties">
      <xsd:complexType>
        <xsd:sequence>
          <xsd:element name="documentManagement">
            <xsd:complexType>
              <xsd:all>
                <xsd:element ref="ns2:kf8708601910419ebfc32bbdf3ad00b7" minOccurs="0"/>
                <xsd:element ref="ns2:TaxCatchAll" minOccurs="0"/>
                <xsd:element ref="ns2:TaxCatchAllLabel" minOccurs="0"/>
                <xsd:element ref="ns2:mdde104d40eb4916884bd52ba72ce924" minOccurs="0"/>
                <xsd:element ref="ns2:mf6f6e36e9c240c6bdd4c236d1833508" minOccurs="0"/>
                <xsd:element ref="ns2:pb902dfc435f44bc8b0fb549d29730ea" minOccurs="0"/>
                <xsd:element ref="ns2:i26ebbd029a845d6ab104f1d044b43b0" minOccurs="0"/>
                <xsd:element ref="ns3:IconOverlay" minOccurs="0"/>
                <xsd:element ref="ns4:MediaServiceMetadata" minOccurs="0"/>
                <xsd:element ref="ns4:MediaServiceFastMetadata" minOccurs="0"/>
                <xsd:element ref="ns4:Order0" minOccurs="0"/>
                <xsd:element ref="ns5:SharedWithUsers" minOccurs="0"/>
                <xsd:element ref="ns5:SharedWithDetails" minOccurs="0"/>
                <xsd:element ref="ns4:Miscellaneous" minOccurs="0"/>
                <xsd:element ref="ns4:MediaServiceEventHashCode" minOccurs="0"/>
                <xsd:element ref="ns4:MediaServiceGenerationTime" minOccurs="0"/>
                <xsd:element ref="ns4:Downlo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cc6f6a-9ef6-45e2-ab58-621a1c93d01a" elementFormDefault="qualified">
    <xsd:import namespace="http://schemas.microsoft.com/office/2006/documentManagement/types"/>
    <xsd:import namespace="http://schemas.microsoft.com/office/infopath/2007/PartnerControls"/>
    <xsd:element name="kf8708601910419ebfc32bbdf3ad00b7" ma:index="8" nillable="true" ma:taxonomy="true" ma:internalName="kf8708601910419ebfc32bbdf3ad00b7" ma:taxonomyFieldName="Industries" ma:displayName="Industries" ma:default="" ma:fieldId="{4f870860-1910-419e-bfc3-2bbdf3ad00b7}" ma:taxonomyMulti="true" ma:sspId="a3be38ff-c36a-46b3-97e8-44d97987dc79" ma:termSetId="1c94a8ac-f5ef-4029-a624-952486d51357"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952cda61-909e-49df-a119-0aaab884dfd2}" ma:internalName="TaxCatchAll" ma:showField="CatchAllData" ma:web="d5cc6f6a-9ef6-45e2-ab58-621a1c93d01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52cda61-909e-49df-a119-0aaab884dfd2}" ma:internalName="TaxCatchAllLabel" ma:readOnly="true" ma:showField="CatchAllDataLabel" ma:web="d5cc6f6a-9ef6-45e2-ab58-621a1c93d01a">
      <xsd:complexType>
        <xsd:complexContent>
          <xsd:extension base="dms:MultiChoiceLookup">
            <xsd:sequence>
              <xsd:element name="Value" type="dms:Lookup" maxOccurs="unbounded" minOccurs="0" nillable="true"/>
            </xsd:sequence>
          </xsd:extension>
        </xsd:complexContent>
      </xsd:complexType>
    </xsd:element>
    <xsd:element name="mdde104d40eb4916884bd52ba72ce924" ma:index="12" nillable="true" ma:taxonomy="true" ma:internalName="mdde104d40eb4916884bd52ba72ce924" ma:taxonomyFieldName="InternalOps" ma:displayName="Internal Operations" ma:default="" ma:fieldId="{6dde104d-40eb-4916-884b-d52ba72ce924}" ma:taxonomyMulti="true" ma:sspId="a3be38ff-c36a-46b3-97e8-44d97987dc79" ma:termSetId="3ffa4034-1042-4032-8f9a-fb6acf337734" ma:anchorId="00000000-0000-0000-0000-000000000000" ma:open="false" ma:isKeyword="false">
      <xsd:complexType>
        <xsd:sequence>
          <xsd:element ref="pc:Terms" minOccurs="0" maxOccurs="1"/>
        </xsd:sequence>
      </xsd:complexType>
    </xsd:element>
    <xsd:element name="mf6f6e36e9c240c6bdd4c236d1833508" ma:index="14" nillable="true" ma:taxonomy="true" ma:internalName="mf6f6e36e9c240c6bdd4c236d1833508" ma:taxonomyFieldName="Service_x0020_Lines" ma:displayName="Service Lines" ma:default="" ma:fieldId="{6f6f6e36-e9c2-40c6-bdd4-c236d1833508}" ma:taxonomyMulti="true" ma:sspId="a3be38ff-c36a-46b3-97e8-44d97987dc79" ma:termSetId="1ff08ebb-ae2e-47fc-93dd-4dc00ac0731a" ma:anchorId="00000000-0000-0000-0000-000000000000" ma:open="false" ma:isKeyword="false">
      <xsd:complexType>
        <xsd:sequence>
          <xsd:element ref="pc:Terms" minOccurs="0" maxOccurs="1"/>
        </xsd:sequence>
      </xsd:complexType>
    </xsd:element>
    <xsd:element name="pb902dfc435f44bc8b0fb549d29730ea" ma:index="16" nillable="true" ma:taxonomy="true" ma:internalName="pb902dfc435f44bc8b0fb549d29730ea" ma:taxonomyFieldName="FirmLocations" ma:displayName="Location" ma:default="" ma:fieldId="{9b902dfc-435f-44bc-8b0f-b549d29730ea}" ma:taxonomyMulti="true" ma:sspId="a3be38ff-c36a-46b3-97e8-44d97987dc79" ma:termSetId="d2201002-c0fd-4d76-b237-8e604a533918" ma:anchorId="00000000-0000-0000-0000-000000000000" ma:open="false" ma:isKeyword="false">
      <xsd:complexType>
        <xsd:sequence>
          <xsd:element ref="pc:Terms" minOccurs="0" maxOccurs="1"/>
        </xsd:sequence>
      </xsd:complexType>
    </xsd:element>
    <xsd:element name="i26ebbd029a845d6ab104f1d044b43b0" ma:index="18" nillable="true" ma:taxonomy="true" ma:internalName="i26ebbd029a845d6ab104f1d044b43b0" ma:taxonomyFieldName="Document_x0020_Type" ma:displayName="Document Type" ma:default="" ma:fieldId="{226ebbd0-29a8-45d6-ab10-4f1d044b43b0}" ma:taxonomyMulti="true" ma:sspId="a3be38ff-c36a-46b3-97e8-44d97987dc79" ma:termSetId="126b1466-926b-4f19-9fb0-8273c869424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77e383-6a2d-47eb-95c3-2fcbb24425a8"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Order0" ma:index="23" nillable="true" ma:displayName="Order" ma:decimals="0" ma:internalName="Order0">
      <xsd:simpleType>
        <xsd:restriction base="dms:Number"/>
      </xsd:simpleType>
    </xsd:element>
    <xsd:element name="Miscellaneous" ma:index="26" nillable="true" ma:displayName="Miscellaneous" ma:internalName="Miscellaneous">
      <xsd:simpleType>
        <xsd:restriction base="dms:Text">
          <xsd:maxLength value="255"/>
        </xsd:restriction>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Download" ma:index="29" nillable="true" ma:displayName="Download" ma:hidden="true" ma:internalName="Downloa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d5106d-80f0-429c-a92a-3cc888f318f3"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scellaneous xmlns="4277e383-6a2d-47eb-95c3-2fcbb24425a8" xsi:nil="true"/>
    <IconOverlay xmlns="http://schemas.microsoft.com/sharepoint/v4" xsi:nil="true"/>
    <Download xmlns="4277e383-6a2d-47eb-95c3-2fcbb24425a8" xsi:nil="true"/>
    <pb902dfc435f44bc8b0fb549d29730ea xmlns="d5cc6f6a-9ef6-45e2-ab58-621a1c93d01a">
      <Terms xmlns="http://schemas.microsoft.com/office/infopath/2007/PartnerControls"/>
    </pb902dfc435f44bc8b0fb549d29730ea>
    <Order0 xmlns="4277e383-6a2d-47eb-95c3-2fcbb24425a8" xsi:nil="true"/>
    <mdde104d40eb4916884bd52ba72ce924 xmlns="d5cc6f6a-9ef6-45e2-ab58-621a1c93d01a">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20c6394e-863e-4ae4-bf8a-cd6a9d838a17</TermId>
        </TermInfo>
      </Terms>
    </mdde104d40eb4916884bd52ba72ce924>
    <TaxCatchAll xmlns="d5cc6f6a-9ef6-45e2-ab58-621a1c93d01a">
      <Value>20</Value>
      <Value>151</Value>
    </TaxCatchAll>
    <mf6f6e36e9c240c6bdd4c236d1833508 xmlns="d5cc6f6a-9ef6-45e2-ab58-621a1c93d01a">
      <Terms xmlns="http://schemas.microsoft.com/office/infopath/2007/PartnerControls"/>
    </mf6f6e36e9c240c6bdd4c236d1833508>
    <i26ebbd029a845d6ab104f1d044b43b0 xmlns="d5cc6f6a-9ef6-45e2-ab58-621a1c93d01a">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d29a6be1-919b-41ea-ad1b-291f815a87d3</TermId>
        </TermInfo>
      </Terms>
    </i26ebbd029a845d6ab104f1d044b43b0>
    <kf8708601910419ebfc32bbdf3ad00b7 xmlns="d5cc6f6a-9ef6-45e2-ab58-621a1c93d01a">
      <Terms xmlns="http://schemas.microsoft.com/office/infopath/2007/PartnerControls"/>
    </kf8708601910419ebfc32bbdf3ad00b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E89C9-3170-45BF-90DC-80C4A5AEF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cc6f6a-9ef6-45e2-ab58-621a1c93d01a"/>
    <ds:schemaRef ds:uri="http://schemas.microsoft.com/sharepoint/v4"/>
    <ds:schemaRef ds:uri="4277e383-6a2d-47eb-95c3-2fcbb24425a8"/>
    <ds:schemaRef ds:uri="bdd5106d-80f0-429c-a92a-3cc888f31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E89B49-27C2-4A99-9E26-68CC0BD2BB73}">
  <ds:schemaRefs>
    <ds:schemaRef ds:uri="4277e383-6a2d-47eb-95c3-2fcbb24425a8"/>
    <ds:schemaRef ds:uri="http://purl.org/dc/terms/"/>
    <ds:schemaRef ds:uri="bdd5106d-80f0-429c-a92a-3cc888f318f3"/>
    <ds:schemaRef ds:uri="http://schemas.microsoft.com/office/2006/documentManagement/types"/>
    <ds:schemaRef ds:uri="http://schemas.microsoft.com/office/2006/metadata/properties"/>
    <ds:schemaRef ds:uri="http://purl.org/dc/elements/1.1/"/>
    <ds:schemaRef ds:uri="d5cc6f6a-9ef6-45e2-ab58-621a1c93d01a"/>
    <ds:schemaRef ds:uri="http://schemas.microsoft.com/sharepoint/v4"/>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B3CE101-AB72-42E7-AAFF-285F8D07B1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EisnerAmper Powerpoint Template Widescreen 16-9</Template>
  <TotalTime>1292</TotalTime>
  <Words>2269</Words>
  <Application>Microsoft Office PowerPoint</Application>
  <PresentationFormat>Widescreen</PresentationFormat>
  <Paragraphs>238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Segoe UI Black</vt:lpstr>
      <vt:lpstr>Segoe UI Semibold</vt:lpstr>
      <vt:lpstr>Segoe UI Semilight</vt:lpstr>
      <vt:lpstr>EisnerAmper Standard 16-9</vt:lpstr>
      <vt:lpstr>PowerPoint Presentation</vt:lpstr>
      <vt:lpstr>Speakers</vt:lpstr>
      <vt:lpstr>EisnerAmper At a Glance</vt:lpstr>
      <vt:lpstr>EisnerAmper’s Global Reach</vt:lpstr>
      <vt:lpstr>Service &amp; Ability</vt:lpstr>
      <vt:lpstr>Specialization &amp; Focus</vt:lpstr>
      <vt:lpstr>Disclaimer</vt:lpstr>
      <vt:lpstr>Paycheck Protection Program Continues to be a Moving Target</vt:lpstr>
      <vt:lpstr>Quick Review of PPP Loans (Prior to PPP Flexibility Act Changes)</vt:lpstr>
      <vt:lpstr>PPP Loan Scrutiny</vt:lpstr>
      <vt:lpstr>Factors Reducing Forgivable Amounts</vt:lpstr>
      <vt:lpstr>Safe Harbors for Restoration of FTE or Salary Reductions by June 30</vt:lpstr>
      <vt:lpstr>Exemptions on Rehiring Employees</vt:lpstr>
      <vt:lpstr>Forgiveness for Self-Employed Individuals or Independent Contractors</vt:lpstr>
      <vt:lpstr>Forgiveness for Partnerships</vt:lpstr>
      <vt:lpstr>PPP Loan Changes – June 5 – PPP Flexibility Act (1/2)</vt:lpstr>
      <vt:lpstr>PPP Loan Changes – June 5 – PPP Flexibility Act (2/2)</vt:lpstr>
      <vt:lpstr>Applying for Loan Forgiveness</vt:lpstr>
      <vt:lpstr>Other Considerations</vt:lpstr>
      <vt:lpstr>Questions?</vt:lpstr>
      <vt:lpstr>Thank You</vt:lpstr>
      <vt:lpstr>EisnerAmper’s COVID-19 Resources</vt:lpstr>
      <vt:lpstr>PowerPoint Presentation</vt:lpstr>
    </vt:vector>
  </TitlesOfParts>
  <Company>EisnerAmper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EisnerAmper Powerpoint Template Widescreen 16-9</dc:title>
  <dc:creator>Gallombardo, Alyssa</dc:creator>
  <cp:lastModifiedBy>Rothman, Craig</cp:lastModifiedBy>
  <cp:revision>58</cp:revision>
  <cp:lastPrinted>2020-02-21T17:47:04Z</cp:lastPrinted>
  <dcterms:created xsi:type="dcterms:W3CDTF">2020-02-03T17:38:00Z</dcterms:created>
  <dcterms:modified xsi:type="dcterms:W3CDTF">2020-06-16T13:35:09Z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0x01010059A9058B2B2EFB4AA53F2D7224660FCB007C9074F8F1B77D4DB3C1A1BC386006EE</vt:lpwstr>
  </property>
  <property fmtid="{D5CDD505-2E9C-101B-9397-08002B2CF9AE}" pid="3" name="InternalOps">
    <vt:lpwstr>20;#Marketing|20c6394e-863e-4ae4-bf8a-cd6a9d838a17</vt:lpwstr>
  </property>
  <property fmtid="{D5CDD505-2E9C-101B-9397-08002B2CF9AE}" pid="4" name="FirmLocations">
    <vt:lpwstr/>
  </property>
  <property fmtid="{D5CDD505-2E9C-101B-9397-08002B2CF9AE}" pid="5" name="Industries">
    <vt:lpwstr/>
  </property>
  <property fmtid="{D5CDD505-2E9C-101B-9397-08002B2CF9AE}" pid="6" name="Service Lines">
    <vt:lpwstr/>
  </property>
  <property fmtid="{D5CDD505-2E9C-101B-9397-08002B2CF9AE}" pid="7" name="Document Type">
    <vt:lpwstr>151;#Powerpoint|d29a6be1-919b-41ea-ad1b-291f815a87d3</vt:lpwstr>
  </property>
</Properties>
</file>